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76"/>
  </p:notesMasterIdLst>
  <p:sldIdLst>
    <p:sldId id="256" r:id="rId3"/>
    <p:sldId id="290" r:id="rId4"/>
    <p:sldId id="408" r:id="rId5"/>
    <p:sldId id="409" r:id="rId6"/>
    <p:sldId id="410" r:id="rId7"/>
    <p:sldId id="411" r:id="rId8"/>
    <p:sldId id="412" r:id="rId9"/>
    <p:sldId id="413" r:id="rId10"/>
    <p:sldId id="414" r:id="rId11"/>
    <p:sldId id="415" r:id="rId12"/>
    <p:sldId id="416" r:id="rId13"/>
    <p:sldId id="417" r:id="rId14"/>
    <p:sldId id="418" r:id="rId15"/>
    <p:sldId id="419" r:id="rId16"/>
    <p:sldId id="420" r:id="rId17"/>
    <p:sldId id="421" r:id="rId18"/>
    <p:sldId id="422" r:id="rId19"/>
    <p:sldId id="423" r:id="rId20"/>
    <p:sldId id="424" r:id="rId21"/>
    <p:sldId id="425" r:id="rId22"/>
    <p:sldId id="426" r:id="rId23"/>
    <p:sldId id="427" r:id="rId24"/>
    <p:sldId id="428" r:id="rId25"/>
    <p:sldId id="429" r:id="rId26"/>
    <p:sldId id="430" r:id="rId27"/>
    <p:sldId id="431" r:id="rId28"/>
    <p:sldId id="432" r:id="rId29"/>
    <p:sldId id="433" r:id="rId30"/>
    <p:sldId id="434" r:id="rId31"/>
    <p:sldId id="435" r:id="rId32"/>
    <p:sldId id="436" r:id="rId33"/>
    <p:sldId id="437" r:id="rId34"/>
    <p:sldId id="438" r:id="rId35"/>
    <p:sldId id="439" r:id="rId36"/>
    <p:sldId id="440" r:id="rId37"/>
    <p:sldId id="441" r:id="rId38"/>
    <p:sldId id="465" r:id="rId39"/>
    <p:sldId id="442" r:id="rId40"/>
    <p:sldId id="443" r:id="rId41"/>
    <p:sldId id="444" r:id="rId42"/>
    <p:sldId id="445" r:id="rId43"/>
    <p:sldId id="446" r:id="rId44"/>
    <p:sldId id="447" r:id="rId45"/>
    <p:sldId id="448" r:id="rId46"/>
    <p:sldId id="449" r:id="rId47"/>
    <p:sldId id="450" r:id="rId48"/>
    <p:sldId id="451" r:id="rId49"/>
    <p:sldId id="452" r:id="rId50"/>
    <p:sldId id="453" r:id="rId51"/>
    <p:sldId id="454" r:id="rId52"/>
    <p:sldId id="455" r:id="rId53"/>
    <p:sldId id="456" r:id="rId54"/>
    <p:sldId id="457" r:id="rId55"/>
    <p:sldId id="458" r:id="rId56"/>
    <p:sldId id="459" r:id="rId57"/>
    <p:sldId id="460" r:id="rId58"/>
    <p:sldId id="461" r:id="rId59"/>
    <p:sldId id="462" r:id="rId60"/>
    <p:sldId id="463" r:id="rId61"/>
    <p:sldId id="464" r:id="rId62"/>
    <p:sldId id="382" r:id="rId63"/>
    <p:sldId id="307" r:id="rId64"/>
    <p:sldId id="308" r:id="rId65"/>
    <p:sldId id="309" r:id="rId66"/>
    <p:sldId id="318" r:id="rId67"/>
    <p:sldId id="319" r:id="rId68"/>
    <p:sldId id="320" r:id="rId69"/>
    <p:sldId id="339" r:id="rId70"/>
    <p:sldId id="340" r:id="rId71"/>
    <p:sldId id="341" r:id="rId72"/>
    <p:sldId id="342" r:id="rId73"/>
    <p:sldId id="343" r:id="rId74"/>
    <p:sldId id="344" r:id="rId7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D2D2D2"/>
    <a:srgbClr val="B42D2D"/>
    <a:srgbClr val="285A32"/>
    <a:srgbClr val="5C307D"/>
    <a:srgbClr val="B4B4BE"/>
    <a:srgbClr val="507D7D"/>
    <a:srgbClr val="9696AA"/>
    <a:srgbClr val="6E6EAA"/>
    <a:srgbClr val="37B4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2767" autoAdjust="0"/>
  </p:normalViewPr>
  <p:slideViewPr>
    <p:cSldViewPr snapToGrid="0">
      <p:cViewPr varScale="1">
        <p:scale>
          <a:sx n="62" d="100"/>
          <a:sy n="62" d="100"/>
        </p:scale>
        <p:origin x="-912" y="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1033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3.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41.emf"/><Relationship Id="rId2" Type="http://schemas.openxmlformats.org/officeDocument/2006/relationships/image" Target="../media/image36.emf"/><Relationship Id="rId1" Type="http://schemas.openxmlformats.org/officeDocument/2006/relationships/image" Target="../media/image35.emf"/><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42.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image" Target="../media/image45.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image" Target="../media/image48.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image" Target="../media/image54.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image" Target="../media/image56.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image" Target="../media/image60.emf"/><Relationship Id="rId4" Type="http://schemas.openxmlformats.org/officeDocument/2006/relationships/image" Target="../media/image63.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image" Target="../media/image64.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image" Target="../media/image66.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image" Target="../media/image68.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image" Target="../media/image70.emf"/><Relationship Id="rId4" Type="http://schemas.openxmlformats.org/officeDocument/2006/relationships/image" Target="../media/image73.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image" Target="../media/image74.emf"/><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image" Target="../media/image79.emf"/><Relationship Id="rId4" Type="http://schemas.openxmlformats.org/officeDocument/2006/relationships/image" Target="../media/image8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image" Target="../media/image82.emf"/><Relationship Id="rId4" Type="http://schemas.openxmlformats.org/officeDocument/2006/relationships/image" Target="../media/image85.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image" Target="../media/image86.emf"/><Relationship Id="rId5" Type="http://schemas.openxmlformats.org/officeDocument/2006/relationships/image" Target="../media/image90.emf"/><Relationship Id="rId4" Type="http://schemas.openxmlformats.org/officeDocument/2006/relationships/image" Target="../media/image8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CFB564-F609-4D6A-B7A1-3D4272BF8A56}" type="datetimeFigureOut">
              <a:rPr lang="zh-CN" altLang="en-US" smtClean="0"/>
              <a:t>2022/12/5</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9BF65F-D44F-4528-A462-40F60C357A5F}" type="slidenum">
              <a:rPr lang="zh-CN" altLang="en-US" smtClean="0"/>
              <a:t>‹#›</a:t>
            </a:fld>
            <a:endParaRPr lang="zh-CN" altLang="en-US"/>
          </a:p>
        </p:txBody>
      </p:sp>
    </p:spTree>
    <p:extLst>
      <p:ext uri="{BB962C8B-B14F-4D97-AF65-F5344CB8AC3E}">
        <p14:creationId xmlns:p14="http://schemas.microsoft.com/office/powerpoint/2010/main" val="2295938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ADA4E6-DBF2-4B22-AEBC-299FDD4ED234}" type="slidenum">
              <a:rPr lang="zh-CN" altLang="en-US" smtClean="0">
                <a:solidFill>
                  <a:prstClr val="black"/>
                </a:solidFill>
              </a:rPr>
              <a:pPr/>
              <a:t>20</a:t>
            </a:fld>
            <a:endParaRPr lang="zh-CN" altLang="en-US">
              <a:solidFill>
                <a:prstClr val="black"/>
              </a:solidFill>
            </a:endParaRPr>
          </a:p>
        </p:txBody>
      </p:sp>
    </p:spTree>
    <p:extLst>
      <p:ext uri="{BB962C8B-B14F-4D97-AF65-F5344CB8AC3E}">
        <p14:creationId xmlns:p14="http://schemas.microsoft.com/office/powerpoint/2010/main" val="12846596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smtClean="0"/>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zh-CN" altLang="en-US"/>
          </a:p>
        </p:txBody>
      </p:sp>
      <p:sp>
        <p:nvSpPr>
          <p:cNvPr id="4" name="Date Placeholder 3"/>
          <p:cNvSpPr>
            <a:spLocks noGrp="1"/>
          </p:cNvSpPr>
          <p:nvPr>
            <p:ph type="dt" sz="half" idx="10"/>
          </p:nvPr>
        </p:nvSpPr>
        <p:spPr/>
        <p:txBody>
          <a:bodyPr/>
          <a:lstStyle/>
          <a:p>
            <a:fld id="{CBB96C3F-8C63-432F-9AD1-2207182A8732}" type="datetimeFigureOut">
              <a:rPr lang="zh-CN" altLang="en-US" smtClean="0"/>
              <a:t>2022/12/5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F6F9FB9-CEB1-457A-B993-A1A76D83EC0F}" type="slidenum">
              <a:rPr lang="zh-CN" altLang="en-US" smtClean="0"/>
              <a:t>‹#›</a:t>
            </a:fld>
            <a:endParaRPr lang="zh-CN" alt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CBB96C3F-8C63-432F-9AD1-2207182A8732}" type="datetimeFigureOut">
              <a:rPr lang="zh-CN" altLang="en-US" smtClean="0"/>
              <a:t>2022/12/5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F6F9FB9-CEB1-457A-B993-A1A76D83EC0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CBB96C3F-8C63-432F-9AD1-2207182A8732}" type="datetimeFigureOut">
              <a:rPr lang="zh-CN" altLang="en-US" smtClean="0"/>
              <a:t>2022/12/5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F6F9FB9-CEB1-457A-B993-A1A76D83EC0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8" name="Rectangle 36"/>
          <p:cNvSpPr>
            <a:spLocks noChangeArrowheads="1"/>
          </p:cNvSpPr>
          <p:nvPr userDrawn="1"/>
        </p:nvSpPr>
        <p:spPr bwMode="auto">
          <a:xfrm>
            <a:off x="1921933" y="6597650"/>
            <a:ext cx="10270067" cy="260350"/>
          </a:xfrm>
          <a:prstGeom prst="rect">
            <a:avLst/>
          </a:prstGeom>
          <a:solidFill>
            <a:srgbClr val="8F222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17211" tIns="58605" rIns="117211" bIns="58605" anchor="ct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defRPr/>
            </a:pPr>
            <a:endParaRPr lang="zh-CN" altLang="en-US" smtClean="0">
              <a:solidFill>
                <a:prstClr val="black"/>
              </a:solidFill>
              <a:latin typeface="Calibri" panose="020F0502020204030204" pitchFamily="34" charset="0"/>
            </a:endParaRPr>
          </a:p>
        </p:txBody>
      </p:sp>
      <p:sp>
        <p:nvSpPr>
          <p:cNvPr id="4" name="Rectangle 33"/>
          <p:cNvSpPr>
            <a:spLocks noChangeArrowheads="1"/>
          </p:cNvSpPr>
          <p:nvPr userDrawn="1"/>
        </p:nvSpPr>
        <p:spPr bwMode="auto">
          <a:xfrm flipV="1">
            <a:off x="1079505" y="888930"/>
            <a:ext cx="10632597" cy="46039"/>
          </a:xfrm>
          <a:prstGeom prst="rect">
            <a:avLst/>
          </a:prstGeom>
          <a:solidFill>
            <a:srgbClr val="8F222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17211" tIns="58605" rIns="117211" bIns="58605" anchor="ct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defRPr/>
            </a:pPr>
            <a:endParaRPr lang="zh-CN" altLang="en-US" smtClean="0">
              <a:solidFill>
                <a:prstClr val="black"/>
              </a:solidFill>
              <a:latin typeface="Calibri" panose="020F0502020204030204" pitchFamily="34" charset="0"/>
            </a:endParaRPr>
          </a:p>
        </p:txBody>
      </p:sp>
      <p:sp>
        <p:nvSpPr>
          <p:cNvPr id="5" name="Oval 34"/>
          <p:cNvSpPr>
            <a:spLocks noChangeArrowheads="1"/>
          </p:cNvSpPr>
          <p:nvPr userDrawn="1"/>
        </p:nvSpPr>
        <p:spPr bwMode="auto">
          <a:xfrm>
            <a:off x="412262" y="254953"/>
            <a:ext cx="932609" cy="720797"/>
          </a:xfrm>
          <a:prstGeom prst="ellipse">
            <a:avLst/>
          </a:prstGeom>
          <a:solidFill>
            <a:srgbClr val="8F2222"/>
          </a:solidFill>
          <a:ln>
            <a:noFill/>
          </a:ln>
          <a:extLst>
            <a:ext uri="{91240B29-F687-4F45-9708-019B960494DF}">
              <a14:hiddenLine xmlns:a14="http://schemas.microsoft.com/office/drawing/2010/main" w="9525">
                <a:solidFill>
                  <a:srgbClr val="000000"/>
                </a:solidFill>
                <a:round/>
                <a:headEnd/>
                <a:tailEnd/>
              </a14:hiddenLine>
            </a:ext>
          </a:extLst>
        </p:spPr>
        <p:txBody>
          <a:bodyPr wrap="none" lIns="117211" tIns="58605" rIns="117211" bIns="58605" anchor="ct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defRPr/>
            </a:pPr>
            <a:endParaRPr lang="zh-CN" altLang="en-US" smtClean="0">
              <a:solidFill>
                <a:prstClr val="black"/>
              </a:solidFill>
              <a:latin typeface="Calibri" panose="020F0502020204030204" pitchFamily="34" charset="0"/>
            </a:endParaRPr>
          </a:p>
        </p:txBody>
      </p:sp>
      <p:sp>
        <p:nvSpPr>
          <p:cNvPr id="9" name="文本占位符 8"/>
          <p:cNvSpPr>
            <a:spLocks noGrp="1"/>
          </p:cNvSpPr>
          <p:nvPr>
            <p:ph type="body" sz="quarter" idx="10"/>
          </p:nvPr>
        </p:nvSpPr>
        <p:spPr>
          <a:xfrm>
            <a:off x="973892" y="1147948"/>
            <a:ext cx="10738212" cy="4867072"/>
          </a:xfrm>
        </p:spPr>
        <p:txBody>
          <a:bodyPr>
            <a:normAutofit/>
          </a:bodyPr>
          <a:lstStyle>
            <a:lvl1pPr algn="just">
              <a:spcBef>
                <a:spcPts val="769"/>
              </a:spcBef>
              <a:spcAft>
                <a:spcPts val="769"/>
              </a:spcAft>
              <a:defRPr sz="3100" b="1" baseline="0">
                <a:effectLst/>
                <a:latin typeface="Calibri" panose="020F0502020204030204" pitchFamily="34" charset="0"/>
              </a:defRPr>
            </a:lvl1pPr>
            <a:lvl2pPr algn="just">
              <a:spcBef>
                <a:spcPts val="769"/>
              </a:spcBef>
              <a:spcAft>
                <a:spcPts val="769"/>
              </a:spcAft>
              <a:defRPr sz="2600" b="0" baseline="0">
                <a:effectLst/>
                <a:latin typeface="Calibri" panose="020F0502020204030204" pitchFamily="34" charset="0"/>
              </a:defRPr>
            </a:lvl2pPr>
            <a:lvl3pPr algn="just">
              <a:spcBef>
                <a:spcPts val="769"/>
              </a:spcBef>
              <a:spcAft>
                <a:spcPts val="769"/>
              </a:spcAft>
              <a:defRPr b="0" baseline="0">
                <a:effectLst/>
                <a:latin typeface="Calibri" panose="020F0502020204030204" pitchFamily="34" charset="0"/>
              </a:defRPr>
            </a:lvl3pPr>
            <a:lvl4pPr algn="just">
              <a:spcBef>
                <a:spcPts val="769"/>
              </a:spcBef>
              <a:spcAft>
                <a:spcPts val="769"/>
              </a:spcAft>
              <a:defRPr b="0" baseline="0">
                <a:effectLst/>
                <a:latin typeface="Calibri" panose="020F0502020204030204" pitchFamily="34" charset="0"/>
              </a:defRPr>
            </a:lvl4pPr>
            <a:lvl5pPr algn="just">
              <a:spcBef>
                <a:spcPts val="769"/>
              </a:spcBef>
              <a:spcAft>
                <a:spcPts val="769"/>
              </a:spcAft>
              <a:defRPr b="0" baseline="0">
                <a:effectLst/>
                <a:latin typeface="Calibri" panose="020F0502020204030204" pitchFamily="34"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6" name="标题 1"/>
          <p:cNvSpPr>
            <a:spLocks noGrp="1"/>
          </p:cNvSpPr>
          <p:nvPr>
            <p:ph type="title"/>
          </p:nvPr>
        </p:nvSpPr>
        <p:spPr>
          <a:xfrm>
            <a:off x="1477297" y="188340"/>
            <a:ext cx="10234805" cy="648377"/>
          </a:xfrm>
          <a:noFill/>
        </p:spPr>
        <p:txBody>
          <a:bodyPr>
            <a:normAutofit/>
          </a:bodyPr>
          <a:lstStyle>
            <a:lvl1pPr algn="just">
              <a:defRPr sz="4600" b="0" baseline="0">
                <a:solidFill>
                  <a:srgbClr val="0000FF"/>
                </a:solidFill>
                <a:effectLst/>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zh-CN" altLang="en-US" dirty="0"/>
          </a:p>
        </p:txBody>
      </p:sp>
      <p:sp>
        <p:nvSpPr>
          <p:cNvPr id="11" name="灯片编号占位符 10"/>
          <p:cNvSpPr>
            <a:spLocks noGrp="1"/>
          </p:cNvSpPr>
          <p:nvPr>
            <p:ph type="sldNum" sz="quarter" idx="13"/>
          </p:nvPr>
        </p:nvSpPr>
        <p:spPr>
          <a:xfrm>
            <a:off x="8592278" y="6582765"/>
            <a:ext cx="2844800" cy="260350"/>
          </a:xfrm>
        </p:spPr>
        <p:txBody>
          <a:bodyPr/>
          <a:lstStyle>
            <a:lvl1pPr>
              <a:defRPr>
                <a:solidFill>
                  <a:schemeClr val="bg1"/>
                </a:solidFill>
              </a:defRPr>
            </a:lvl1pPr>
          </a:lstStyle>
          <a:p>
            <a:pPr>
              <a:defRPr/>
            </a:pPr>
            <a:fld id="{7615FCAC-EDCB-4B76-AAED-BDCB9B34DD4B}" type="slidenum">
              <a:rPr lang="en-US" altLang="zh-CN" smtClean="0">
                <a:solidFill>
                  <a:prstClr val="white"/>
                </a:solidFill>
              </a:rPr>
              <a:pPr>
                <a:defRPr/>
              </a:pPr>
              <a:t>‹#›</a:t>
            </a:fld>
            <a:endParaRPr lang="en-US" altLang="zh-CN" dirty="0">
              <a:solidFill>
                <a:prstClr val="white"/>
              </a:solidFill>
            </a:endParaRPr>
          </a:p>
        </p:txBody>
      </p:sp>
      <p:pic>
        <p:nvPicPr>
          <p:cNvPr id="14" name="图片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797" y="59032"/>
            <a:ext cx="1248138" cy="930272"/>
          </a:xfrm>
          <a:prstGeom prst="rect">
            <a:avLst/>
          </a:prstGeom>
        </p:spPr>
      </p:pic>
    </p:spTree>
    <p:extLst>
      <p:ext uri="{BB962C8B-B14F-4D97-AF65-F5344CB8AC3E}">
        <p14:creationId xmlns:p14="http://schemas.microsoft.com/office/powerpoint/2010/main" val="318600472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Rectangle 17"/>
          <p:cNvSpPr>
            <a:spLocks noChangeArrowheads="1"/>
          </p:cNvSpPr>
          <p:nvPr/>
        </p:nvSpPr>
        <p:spPr bwMode="white">
          <a:xfrm>
            <a:off x="1" y="6350"/>
            <a:ext cx="12192000" cy="2946400"/>
          </a:xfrm>
          <a:prstGeom prst="rect">
            <a:avLst/>
          </a:prstGeom>
          <a:solidFill>
            <a:srgbClr val="1F5281"/>
          </a:solidFill>
          <a:ln w="9525">
            <a:noFill/>
            <a:miter lim="800000"/>
            <a:headEnd/>
            <a:tailEnd/>
          </a:ln>
          <a:effectLst/>
        </p:spPr>
        <p:txBody>
          <a:bodyPr wrap="none" anchor="ctr"/>
          <a:lstStyle/>
          <a:p>
            <a:pPr defTabSz="1172121">
              <a:defRPr/>
            </a:pPr>
            <a:endParaRPr lang="zh-CN" altLang="en-US" sz="2761">
              <a:solidFill>
                <a:srgbClr val="1F5281"/>
              </a:solidFill>
              <a:ea typeface="宋体" pitchFamily="2" charset="-122"/>
            </a:endParaRPr>
          </a:p>
        </p:txBody>
      </p:sp>
      <p:sp>
        <p:nvSpPr>
          <p:cNvPr id="3" name="Freeform 21"/>
          <p:cNvSpPr>
            <a:spLocks/>
          </p:cNvSpPr>
          <p:nvPr/>
        </p:nvSpPr>
        <p:spPr bwMode="gray">
          <a:xfrm>
            <a:off x="-19050" y="1931988"/>
            <a:ext cx="12211050" cy="2506662"/>
          </a:xfrm>
          <a:custGeom>
            <a:avLst/>
            <a:gdLst/>
            <a:ahLst/>
            <a:cxnLst>
              <a:cxn ang="0">
                <a:pos x="0" y="465"/>
              </a:cxn>
              <a:cxn ang="0">
                <a:pos x="2916" y="18"/>
              </a:cxn>
              <a:cxn ang="0">
                <a:pos x="5769" y="475"/>
              </a:cxn>
              <a:cxn ang="0">
                <a:pos x="5766" y="1579"/>
              </a:cxn>
              <a:cxn ang="0">
                <a:pos x="6" y="1579"/>
              </a:cxn>
              <a:cxn ang="0">
                <a:pos x="0" y="465"/>
              </a:cxn>
            </a:cxnLst>
            <a:rect l="0" t="0" r="r" b="b"/>
            <a:pathLst>
              <a:path w="5769" h="1579">
                <a:moveTo>
                  <a:pt x="0" y="465"/>
                </a:moveTo>
                <a:cubicBezTo>
                  <a:pt x="722" y="228"/>
                  <a:pt x="1673" y="36"/>
                  <a:pt x="2916" y="18"/>
                </a:cubicBezTo>
                <a:cubicBezTo>
                  <a:pt x="4159" y="0"/>
                  <a:pt x="5348" y="247"/>
                  <a:pt x="5769" y="475"/>
                </a:cubicBezTo>
                <a:lnTo>
                  <a:pt x="5766" y="1579"/>
                </a:lnTo>
                <a:lnTo>
                  <a:pt x="6" y="1579"/>
                </a:lnTo>
                <a:lnTo>
                  <a:pt x="0" y="465"/>
                </a:lnTo>
                <a:close/>
              </a:path>
            </a:pathLst>
          </a:custGeom>
          <a:solidFill>
            <a:schemeClr val="tx1"/>
          </a:solidFill>
          <a:ln w="57150" cmpd="sng">
            <a:noFill/>
            <a:round/>
            <a:headEnd/>
            <a:tailEnd/>
          </a:ln>
          <a:effectLst/>
        </p:spPr>
        <p:txBody>
          <a:bodyPr/>
          <a:lstStyle/>
          <a:p>
            <a:pPr defTabSz="1172121">
              <a:defRPr/>
            </a:pPr>
            <a:endParaRPr lang="zh-CN" altLang="en-US" sz="2761">
              <a:solidFill>
                <a:srgbClr val="1F5281"/>
              </a:solidFill>
              <a:ea typeface="宋体" pitchFamily="2" charset="-122"/>
            </a:endParaRPr>
          </a:p>
        </p:txBody>
      </p:sp>
      <p:sp>
        <p:nvSpPr>
          <p:cNvPr id="4" name="Rectangle 18"/>
          <p:cNvSpPr>
            <a:spLocks noChangeArrowheads="1"/>
          </p:cNvSpPr>
          <p:nvPr/>
        </p:nvSpPr>
        <p:spPr bwMode="white">
          <a:xfrm>
            <a:off x="0" y="4933951"/>
            <a:ext cx="12217400" cy="1941513"/>
          </a:xfrm>
          <a:prstGeom prst="rect">
            <a:avLst/>
          </a:prstGeom>
          <a:solidFill>
            <a:srgbClr val="30A484"/>
          </a:solidFill>
          <a:ln w="9525">
            <a:noFill/>
            <a:miter lim="800000"/>
            <a:headEnd/>
            <a:tailEnd/>
          </a:ln>
          <a:effectLst/>
        </p:spPr>
        <p:txBody>
          <a:bodyPr wrap="none" anchor="ctr"/>
          <a:lstStyle/>
          <a:p>
            <a:pPr defTabSz="1172121">
              <a:defRPr/>
            </a:pPr>
            <a:endParaRPr lang="zh-CN" altLang="en-US" sz="2761">
              <a:solidFill>
                <a:srgbClr val="1F5281"/>
              </a:solidFill>
              <a:ea typeface="宋体" pitchFamily="2" charset="-122"/>
            </a:endParaRPr>
          </a:p>
        </p:txBody>
      </p:sp>
      <p:sp>
        <p:nvSpPr>
          <p:cNvPr id="5" name="Freeform 19" descr="108a"/>
          <p:cNvSpPr>
            <a:spLocks/>
          </p:cNvSpPr>
          <p:nvPr/>
        </p:nvSpPr>
        <p:spPr bwMode="gray">
          <a:xfrm>
            <a:off x="-6349" y="2046288"/>
            <a:ext cx="12198351" cy="2787651"/>
          </a:xfrm>
          <a:custGeom>
            <a:avLst/>
            <a:gdLst/>
            <a:ahLst/>
            <a:cxnLst>
              <a:cxn ang="0">
                <a:pos x="0" y="586"/>
              </a:cxn>
              <a:cxn ang="0">
                <a:pos x="2929" y="18"/>
              </a:cxn>
              <a:cxn ang="0">
                <a:pos x="5763" y="593"/>
              </a:cxn>
              <a:cxn ang="0">
                <a:pos x="5763" y="1756"/>
              </a:cxn>
              <a:cxn ang="0">
                <a:pos x="0" y="1752"/>
              </a:cxn>
              <a:cxn ang="0">
                <a:pos x="0" y="586"/>
              </a:cxn>
            </a:cxnLst>
            <a:rect l="0" t="0" r="r" b="b"/>
            <a:pathLst>
              <a:path w="5763" h="1756">
                <a:moveTo>
                  <a:pt x="0" y="586"/>
                </a:moveTo>
                <a:cubicBezTo>
                  <a:pt x="693" y="340"/>
                  <a:pt x="1521" y="0"/>
                  <a:pt x="2929" y="18"/>
                </a:cubicBezTo>
                <a:cubicBezTo>
                  <a:pt x="4337" y="36"/>
                  <a:pt x="5292" y="322"/>
                  <a:pt x="5763" y="593"/>
                </a:cubicBezTo>
                <a:lnTo>
                  <a:pt x="5763" y="1756"/>
                </a:lnTo>
                <a:lnTo>
                  <a:pt x="0" y="1752"/>
                </a:lnTo>
                <a:lnTo>
                  <a:pt x="0" y="586"/>
                </a:lnTo>
                <a:close/>
              </a:path>
            </a:pathLst>
          </a:custGeom>
          <a:blipFill dpi="0" rotWithShape="1">
            <a:blip r:embed="rId2" cstate="print"/>
            <a:srcRect/>
            <a:stretch>
              <a:fillRect/>
            </a:stretch>
          </a:blipFill>
          <a:ln w="57150" cmpd="sng">
            <a:noFill/>
            <a:round/>
            <a:headEnd/>
            <a:tailEnd/>
          </a:ln>
          <a:effectLst/>
        </p:spPr>
        <p:txBody>
          <a:bodyPr/>
          <a:lstStyle/>
          <a:p>
            <a:pPr defTabSz="1172121">
              <a:defRPr/>
            </a:pPr>
            <a:endParaRPr lang="zh-CN" altLang="en-US" sz="2761">
              <a:solidFill>
                <a:srgbClr val="1F5281"/>
              </a:solidFill>
              <a:ea typeface="宋体" pitchFamily="2" charset="-122"/>
            </a:endParaRPr>
          </a:p>
        </p:txBody>
      </p:sp>
      <p:sp>
        <p:nvSpPr>
          <p:cNvPr id="6" name="Rectangle 20"/>
          <p:cNvSpPr>
            <a:spLocks noChangeArrowheads="1"/>
          </p:cNvSpPr>
          <p:nvPr/>
        </p:nvSpPr>
        <p:spPr bwMode="gray">
          <a:xfrm>
            <a:off x="0" y="4826001"/>
            <a:ext cx="12208933" cy="168275"/>
          </a:xfrm>
          <a:prstGeom prst="rect">
            <a:avLst/>
          </a:prstGeom>
          <a:gradFill rotWithShape="1">
            <a:gsLst>
              <a:gs pos="0">
                <a:srgbClr val="30A484"/>
              </a:gs>
              <a:gs pos="100000">
                <a:srgbClr val="30A484">
                  <a:gamma/>
                  <a:shade val="46275"/>
                  <a:invGamma/>
                </a:srgbClr>
              </a:gs>
            </a:gsLst>
            <a:lin ang="5400000" scaled="1"/>
          </a:gradFill>
          <a:ln w="9525">
            <a:noFill/>
            <a:miter lim="800000"/>
            <a:headEnd/>
            <a:tailEnd/>
          </a:ln>
          <a:effectLst/>
        </p:spPr>
        <p:txBody>
          <a:bodyPr wrap="none" anchor="ctr"/>
          <a:lstStyle/>
          <a:p>
            <a:pPr defTabSz="1172121">
              <a:defRPr/>
            </a:pPr>
            <a:endParaRPr lang="zh-CN" altLang="en-US" sz="2761">
              <a:solidFill>
                <a:srgbClr val="1F5281"/>
              </a:solidFill>
              <a:ea typeface="宋体" pitchFamily="2" charset="-122"/>
            </a:endParaRPr>
          </a:p>
        </p:txBody>
      </p:sp>
    </p:spTree>
    <p:extLst>
      <p:ext uri="{BB962C8B-B14F-4D97-AF65-F5344CB8AC3E}">
        <p14:creationId xmlns:p14="http://schemas.microsoft.com/office/powerpoint/2010/main" val="99625939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1" y="274638"/>
            <a:ext cx="109728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ln>
            <a:noFill/>
          </a:ln>
        </p:spPr>
        <p:txBody>
          <a:bodyPr/>
          <a:lstStyle>
            <a:lvl1pPr>
              <a:buClrTx/>
              <a:defRPr sz="2641">
                <a:solidFill>
                  <a:srgbClr val="000000"/>
                </a:solidFill>
              </a:defRPr>
            </a:lvl1pPr>
            <a:lvl2pPr>
              <a:defRPr sz="2401">
                <a:solidFill>
                  <a:srgbClr val="000000"/>
                </a:solidFill>
              </a:defRPr>
            </a:lvl2pPr>
            <a:lvl3pPr>
              <a:defRPr sz="2401">
                <a:solidFill>
                  <a:srgbClr val="000000"/>
                </a:solidFill>
              </a:defRPr>
            </a:lvl3pPr>
          </a:lstStyle>
          <a:p>
            <a:pPr lvl="0"/>
            <a:r>
              <a:rPr lang="zh-CN" altLang="en-US" smtClean="0"/>
              <a:t>编辑母版文本样式</a:t>
            </a:r>
          </a:p>
          <a:p>
            <a:pPr lvl="1"/>
            <a:r>
              <a:rPr lang="zh-CN" altLang="en-US" smtClean="0"/>
              <a:t>第二级</a:t>
            </a:r>
          </a:p>
          <a:p>
            <a:pPr lvl="2"/>
            <a:r>
              <a:rPr lang="zh-CN" altLang="en-US" smtClean="0"/>
              <a:t>第三级</a:t>
            </a:r>
          </a:p>
        </p:txBody>
      </p:sp>
    </p:spTree>
    <p:extLst>
      <p:ext uri="{BB962C8B-B14F-4D97-AF65-F5344CB8AC3E}">
        <p14:creationId xmlns:p14="http://schemas.microsoft.com/office/powerpoint/2010/main" val="329025006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1"/>
            <a:ext cx="10363200" cy="1362076"/>
          </a:xfrm>
          <a:prstGeom prst="rect">
            <a:avLst/>
          </a:prstGeom>
        </p:spPr>
        <p:txBody>
          <a:bodyPr anchor="t"/>
          <a:lstStyle>
            <a:lvl1pPr algn="l">
              <a:defRPr sz="4801"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5" y="2906713"/>
            <a:ext cx="10363200" cy="1500188"/>
          </a:xfrm>
        </p:spPr>
        <p:txBody>
          <a:bodyPr anchor="b"/>
          <a:lstStyle>
            <a:lvl1pPr marL="0" indent="0">
              <a:buNone/>
              <a:defRPr sz="2401"/>
            </a:lvl1pPr>
            <a:lvl2pPr marL="548777" indent="0">
              <a:buNone/>
              <a:defRPr sz="2161"/>
            </a:lvl2pPr>
            <a:lvl3pPr marL="1097554" indent="0">
              <a:buNone/>
              <a:defRPr sz="1920"/>
            </a:lvl3pPr>
            <a:lvl4pPr marL="1646331" indent="0">
              <a:buNone/>
              <a:defRPr sz="1680"/>
            </a:lvl4pPr>
            <a:lvl5pPr marL="2195109" indent="0">
              <a:buNone/>
              <a:defRPr sz="1680"/>
            </a:lvl5pPr>
            <a:lvl6pPr marL="2743886" indent="0">
              <a:buNone/>
              <a:defRPr sz="1680"/>
            </a:lvl6pPr>
            <a:lvl7pPr marL="3292663" indent="0">
              <a:buNone/>
              <a:defRPr sz="1680"/>
            </a:lvl7pPr>
            <a:lvl8pPr marL="3841440" indent="0">
              <a:buNone/>
              <a:defRPr sz="1680"/>
            </a:lvl8pPr>
            <a:lvl9pPr marL="4390217" indent="0">
              <a:buNone/>
              <a:defRPr sz="1680"/>
            </a:lvl9pPr>
          </a:lstStyle>
          <a:p>
            <a:pPr lvl="0"/>
            <a:r>
              <a:rPr lang="zh-CN" altLang="en-US" smtClean="0"/>
              <a:t>编辑母版文本样式</a:t>
            </a:r>
          </a:p>
        </p:txBody>
      </p:sp>
    </p:spTree>
    <p:extLst>
      <p:ext uri="{BB962C8B-B14F-4D97-AF65-F5344CB8AC3E}">
        <p14:creationId xmlns:p14="http://schemas.microsoft.com/office/powerpoint/2010/main" val="194652350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4638"/>
            <a:ext cx="10972800" cy="1143000"/>
          </a:xfrm>
          <a:prstGeom prst="rect">
            <a:avLst/>
          </a:prstGeom>
        </p:spPr>
        <p:txBody>
          <a:bodyPr/>
          <a:lstStyle>
            <a:lvl1pPr>
              <a:defRPr>
                <a:solidFill>
                  <a:srgbClr val="000000"/>
                </a:solidFill>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7125325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321658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5_标题幻灯片">
    <p:spTree>
      <p:nvGrpSpPr>
        <p:cNvPr id="1" name=""/>
        <p:cNvGrpSpPr/>
        <p:nvPr/>
      </p:nvGrpSpPr>
      <p:grpSpPr>
        <a:xfrm>
          <a:off x="0" y="0"/>
          <a:ext cx="0" cy="0"/>
          <a:chOff x="0" y="0"/>
          <a:chExt cx="0" cy="0"/>
        </a:xfrm>
      </p:grpSpPr>
      <p:sp>
        <p:nvSpPr>
          <p:cNvPr id="16" name="标题 1"/>
          <p:cNvSpPr>
            <a:spLocks noGrp="1"/>
          </p:cNvSpPr>
          <p:nvPr>
            <p:ph type="title"/>
          </p:nvPr>
        </p:nvSpPr>
        <p:spPr>
          <a:xfrm>
            <a:off x="1295469" y="2124054"/>
            <a:ext cx="10125412" cy="2149607"/>
          </a:xfrm>
          <a:prstGeom prst="rect">
            <a:avLst/>
          </a:prstGeom>
          <a:noFill/>
        </p:spPr>
        <p:txBody>
          <a:bodyPr>
            <a:normAutofit/>
          </a:bodyPr>
          <a:lstStyle>
            <a:lvl1pPr algn="ctr">
              <a:defRPr sz="4321" b="0" baseline="0">
                <a:solidFill>
                  <a:srgbClr val="0000FF"/>
                </a:solidFill>
                <a:effectLst/>
                <a:latin typeface="黑体" panose="02010609060101010101" pitchFamily="49" charset="-122"/>
                <a:ea typeface="黑体" panose="02010609060101010101" pitchFamily="49"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423614594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4_标题幻灯片">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911425" y="1355171"/>
            <a:ext cx="10738212" cy="4867072"/>
          </a:xfrm>
        </p:spPr>
        <p:txBody>
          <a:bodyPr>
            <a:normAutofit/>
          </a:bodyPr>
          <a:lstStyle>
            <a:lvl1pPr algn="just">
              <a:spcBef>
                <a:spcPts val="720"/>
              </a:spcBef>
              <a:spcAft>
                <a:spcPts val="720"/>
              </a:spcAft>
              <a:defRPr sz="2641" b="1" baseline="0">
                <a:solidFill>
                  <a:srgbClr val="000000"/>
                </a:solidFill>
                <a:effectLst/>
                <a:latin typeface="Calibri" panose="020F0502020204030204" pitchFamily="34" charset="0"/>
              </a:defRPr>
            </a:lvl1pPr>
            <a:lvl2pPr algn="just">
              <a:spcBef>
                <a:spcPts val="720"/>
              </a:spcBef>
              <a:spcAft>
                <a:spcPts val="720"/>
              </a:spcAft>
              <a:defRPr sz="2401" b="0" baseline="0">
                <a:solidFill>
                  <a:srgbClr val="000000"/>
                </a:solidFill>
                <a:effectLst/>
                <a:latin typeface="+mn-lt"/>
              </a:defRPr>
            </a:lvl2pPr>
            <a:lvl3pPr algn="just">
              <a:spcBef>
                <a:spcPts val="720"/>
              </a:spcBef>
              <a:spcAft>
                <a:spcPts val="720"/>
              </a:spcAft>
              <a:defRPr sz="2401" b="0" baseline="0">
                <a:solidFill>
                  <a:srgbClr val="000000"/>
                </a:solidFill>
                <a:effectLst/>
                <a:latin typeface="Cambria" panose="02040503050406030204" pitchFamily="18" charset="0"/>
              </a:defRPr>
            </a:lvl3pPr>
            <a:lvl4pPr algn="just">
              <a:spcBef>
                <a:spcPts val="720"/>
              </a:spcBef>
              <a:spcAft>
                <a:spcPts val="720"/>
              </a:spcAft>
              <a:defRPr b="0" baseline="0">
                <a:solidFill>
                  <a:srgbClr val="000000"/>
                </a:solidFill>
                <a:effectLst/>
                <a:latin typeface="Cambria" panose="02040503050406030204" pitchFamily="18" charset="0"/>
              </a:defRPr>
            </a:lvl4pPr>
            <a:lvl5pPr algn="just">
              <a:spcBef>
                <a:spcPts val="720"/>
              </a:spcBef>
              <a:spcAft>
                <a:spcPts val="720"/>
              </a:spcAft>
              <a:defRPr b="0" baseline="0">
                <a:solidFill>
                  <a:srgbClr val="000000"/>
                </a:solidFill>
                <a:effectLst/>
                <a:latin typeface="Cambria" panose="02040503050406030204" pitchFamily="18" charset="0"/>
              </a:defRPr>
            </a:lvl5pPr>
          </a:lstStyle>
          <a:p>
            <a:pPr lvl="0"/>
            <a:r>
              <a:rPr lang="zh-CN" altLang="en-US" smtClean="0"/>
              <a:t>编辑母版文本样式</a:t>
            </a:r>
          </a:p>
          <a:p>
            <a:pPr lvl="1"/>
            <a:r>
              <a:rPr lang="zh-CN" altLang="en-US" smtClean="0"/>
              <a:t>第二级</a:t>
            </a:r>
          </a:p>
          <a:p>
            <a:pPr lvl="2"/>
            <a:r>
              <a:rPr lang="zh-CN" altLang="en-US" smtClean="0"/>
              <a:t>第三级</a:t>
            </a:r>
          </a:p>
        </p:txBody>
      </p:sp>
      <p:sp>
        <p:nvSpPr>
          <p:cNvPr id="16" name="标题 1"/>
          <p:cNvSpPr>
            <a:spLocks noGrp="1"/>
          </p:cNvSpPr>
          <p:nvPr>
            <p:ph type="title"/>
          </p:nvPr>
        </p:nvSpPr>
        <p:spPr>
          <a:xfrm>
            <a:off x="1477293" y="188336"/>
            <a:ext cx="10234805" cy="648377"/>
          </a:xfrm>
          <a:prstGeom prst="rect">
            <a:avLst/>
          </a:prstGeom>
          <a:noFill/>
        </p:spPr>
        <p:txBody>
          <a:bodyPr>
            <a:normAutofit/>
          </a:bodyPr>
          <a:lstStyle>
            <a:lvl1pPr algn="l">
              <a:defRPr sz="4321" b="0" baseline="0">
                <a:solidFill>
                  <a:schemeClr val="bg1">
                    <a:lumMod val="95000"/>
                  </a:schemeClr>
                </a:solidFill>
                <a:effectLst/>
                <a:latin typeface="Calibri" panose="020F0502020204030204" pitchFamily="34" charset="0"/>
                <a:ea typeface="黑体" panose="02010609060101010101" pitchFamily="49"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21147836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6" y="0"/>
            <a:ext cx="12190954" cy="6858588"/>
          </a:xfrm>
          <a:prstGeom prst="rect">
            <a:avLst/>
          </a:prstGeom>
        </p:spPr>
      </p:pic>
      <p:sp>
        <p:nvSpPr>
          <p:cNvPr id="9" name="Title 1"/>
          <p:cNvSpPr>
            <a:spLocks noGrp="1"/>
          </p:cNvSpPr>
          <p:nvPr>
            <p:ph type="title"/>
          </p:nvPr>
        </p:nvSpPr>
        <p:spPr/>
        <p:txBody>
          <a:bodyPr/>
          <a:lstStyle/>
          <a:p>
            <a:r>
              <a:rPr lang="en-US" altLang="zh-CN" smtClean="0"/>
              <a:t>Click to edit Master title style</a:t>
            </a:r>
            <a:endParaRPr lang="zh-CN" altLang="en-US"/>
          </a:p>
        </p:txBody>
      </p:sp>
      <p:sp>
        <p:nvSpPr>
          <p:cNvPr id="10"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11" name="Date Placeholder 3"/>
          <p:cNvSpPr>
            <a:spLocks noGrp="1"/>
          </p:cNvSpPr>
          <p:nvPr>
            <p:ph type="dt" sz="half" idx="10"/>
          </p:nvPr>
        </p:nvSpPr>
        <p:spPr/>
        <p:txBody>
          <a:bodyPr/>
          <a:lstStyle/>
          <a:p>
            <a:fld id="{CBB96C3F-8C63-432F-9AD1-2207182A8732}" type="datetimeFigureOut">
              <a:rPr lang="zh-CN" altLang="en-US" smtClean="0"/>
              <a:t>2022/12/5</a:t>
            </a:fld>
            <a:endParaRPr lang="zh-CN" altLang="en-US"/>
          </a:p>
        </p:txBody>
      </p:sp>
      <p:sp>
        <p:nvSpPr>
          <p:cNvPr id="12" name="Footer Placeholder 4"/>
          <p:cNvSpPr>
            <a:spLocks noGrp="1"/>
          </p:cNvSpPr>
          <p:nvPr>
            <p:ph type="ftr" sz="quarter" idx="11"/>
          </p:nvPr>
        </p:nvSpPr>
        <p:spPr/>
        <p:txBody>
          <a:bodyPr/>
          <a:lstStyle/>
          <a:p>
            <a:endParaRPr lang="zh-CN" altLang="en-US"/>
          </a:p>
        </p:txBody>
      </p:sp>
      <p:sp>
        <p:nvSpPr>
          <p:cNvPr id="18" name="Slide Number Placeholder 5"/>
          <p:cNvSpPr>
            <a:spLocks noGrp="1"/>
          </p:cNvSpPr>
          <p:nvPr>
            <p:ph type="sldNum" sz="quarter" idx="12"/>
          </p:nvPr>
        </p:nvSpPr>
        <p:spPr/>
        <p:txBody>
          <a:bodyPr/>
          <a:lstStyle/>
          <a:p>
            <a:fld id="{2F6F9FB9-CEB1-457A-B993-A1A76D83EC0F}" type="slidenum">
              <a:rPr lang="zh-CN" altLang="en-US" smtClean="0"/>
              <a:t>‹#›</a:t>
            </a:fld>
            <a:endParaRPr lang="zh-CN" altLang="en-US"/>
          </a:p>
        </p:txBody>
      </p:sp>
      <p:sp>
        <p:nvSpPr>
          <p:cNvPr id="19" name="Rectangle 4"/>
          <p:cNvSpPr/>
          <p:nvPr userDrawn="1"/>
        </p:nvSpPr>
        <p:spPr>
          <a:xfrm>
            <a:off x="319020" y="368489"/>
            <a:ext cx="11520000" cy="6120000"/>
          </a:xfrm>
          <a:prstGeom prst="rect">
            <a:avLst/>
          </a:prstGeom>
          <a:noFill/>
          <a:ln w="28575">
            <a:solidFill>
              <a:srgbClr val="5A32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userDrawn="1"/>
        </p:nvSpPr>
        <p:spPr>
          <a:xfrm>
            <a:off x="10697251" y="6306442"/>
            <a:ext cx="972000" cy="324000"/>
          </a:xfrm>
          <a:prstGeom prst="roundRect">
            <a:avLst/>
          </a:prstGeom>
          <a:solidFill>
            <a:srgbClr val="B4B4C8"/>
          </a:solidFill>
          <a:ln w="25400">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1" name="Slide Number Placeholder 5"/>
          <p:cNvSpPr txBox="1"/>
          <p:nvPr userDrawn="1"/>
        </p:nvSpPr>
        <p:spPr>
          <a:xfrm>
            <a:off x="11153644" y="6269676"/>
            <a:ext cx="5400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6F9FB9-CEB1-457A-B993-A1A76D83EC0F}" type="slidenum">
              <a:rPr lang="zh-CN" altLang="en-US" sz="2200" smtClean="0">
                <a:solidFill>
                  <a:srgbClr val="404040"/>
                </a:solidFill>
                <a:latin typeface="Times New Roman" panose="02020603050405020304" pitchFamily="18" charset="0"/>
                <a:cs typeface="Times New Roman" panose="02020603050405020304" pitchFamily="18" charset="0"/>
              </a:rPr>
              <a:t>‹#›</a:t>
            </a:fld>
            <a:endParaRPr lang="zh-CN" altLang="en-US" sz="2200" dirty="0">
              <a:solidFill>
                <a:srgbClr val="404040"/>
              </a:solidFill>
              <a:latin typeface="Times New Roman" panose="02020603050405020304" pitchFamily="18" charset="0"/>
              <a:cs typeface="Times New Roman" panose="02020603050405020304" pitchFamily="18" charset="0"/>
            </a:endParaRPr>
          </a:p>
        </p:txBody>
      </p:sp>
      <p:sp>
        <p:nvSpPr>
          <p:cNvPr id="22" name="TextBox 14"/>
          <p:cNvSpPr txBox="1"/>
          <p:nvPr userDrawn="1"/>
        </p:nvSpPr>
        <p:spPr>
          <a:xfrm>
            <a:off x="10671003" y="6244738"/>
            <a:ext cx="716367" cy="400110"/>
          </a:xfrm>
          <a:prstGeom prst="rect">
            <a:avLst/>
          </a:prstGeom>
          <a:noFill/>
        </p:spPr>
        <p:txBody>
          <a:bodyPr wrap="square" rtlCol="0">
            <a:spAutoFit/>
          </a:bodyPr>
          <a:lstStyle/>
          <a:p>
            <a:r>
              <a:rPr lang="en-US" altLang="zh-CN" sz="2000" dirty="0" smtClean="0">
                <a:solidFill>
                  <a:srgbClr val="404040"/>
                </a:solidFill>
                <a:latin typeface="Times New Roman" panose="02020603050405020304" pitchFamily="18" charset="0"/>
                <a:cs typeface="Times New Roman" panose="02020603050405020304" pitchFamily="18" charset="0"/>
              </a:rPr>
              <a:t>Page </a:t>
            </a:r>
            <a:endParaRPr lang="zh-CN" altLang="en-US" sz="2000" dirty="0">
              <a:solidFill>
                <a:srgbClr val="404040"/>
              </a:solidFill>
              <a:latin typeface="Times New Roman" panose="02020603050405020304" pitchFamily="18" charset="0"/>
              <a:cs typeface="Times New Roman" panose="02020603050405020304" pitchFamily="18" charset="0"/>
            </a:endParaRPr>
          </a:p>
        </p:txBody>
      </p:sp>
      <p:sp>
        <p:nvSpPr>
          <p:cNvPr id="23" name="Rounded Rectangle 7"/>
          <p:cNvSpPr/>
          <p:nvPr userDrawn="1"/>
        </p:nvSpPr>
        <p:spPr>
          <a:xfrm>
            <a:off x="11656143" y="1471253"/>
            <a:ext cx="360000" cy="3600000"/>
          </a:xfrm>
          <a:prstGeom prst="roundRect">
            <a:avLst/>
          </a:prstGeom>
          <a:solidFill>
            <a:srgbClr val="D2D2D2"/>
          </a:solidFill>
          <a:ln w="25400">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19"/>
          <p:cNvSpPr txBox="1"/>
          <p:nvPr userDrawn="1"/>
        </p:nvSpPr>
        <p:spPr>
          <a:xfrm>
            <a:off x="11697644" y="1600201"/>
            <a:ext cx="276999" cy="3456709"/>
          </a:xfrm>
          <a:prstGeom prst="rect">
            <a:avLst/>
          </a:prstGeom>
          <a:noFill/>
        </p:spPr>
        <p:txBody>
          <a:bodyPr vert="eaVert" wrap="square" lIns="0" tIns="0" rIns="0" bIns="0" rtlCol="0">
            <a:spAutoFit/>
          </a:bodyPr>
          <a:lstStyle/>
          <a:p>
            <a:r>
              <a:rPr lang="zh-CN" altLang="en-US" sz="1800" kern="1200" dirty="0" smtClean="0">
                <a:solidFill>
                  <a:srgbClr val="404040"/>
                </a:solidFill>
                <a:latin typeface="微软雅黑" panose="020B0503020204020204" pitchFamily="34" charset="-122"/>
                <a:ea typeface="微软雅黑" panose="020B0503020204020204" pitchFamily="34" charset="-122"/>
                <a:cs typeface="+mn-cs"/>
              </a:rPr>
              <a:t>数据结构</a:t>
            </a:r>
            <a:r>
              <a:rPr lang="en-US" altLang="zh-CN" sz="1800" kern="1200" dirty="0" smtClean="0">
                <a:solidFill>
                  <a:srgbClr val="404040"/>
                </a:solidFill>
                <a:latin typeface="微软雅黑" panose="020B0503020204020204" pitchFamily="34" charset="-122"/>
                <a:ea typeface="微软雅黑" panose="020B0503020204020204" pitchFamily="34" charset="-122"/>
                <a:cs typeface="+mn-cs"/>
              </a:rPr>
              <a:t>——</a:t>
            </a:r>
            <a:r>
              <a:rPr lang="zh-CN" altLang="en-US" sz="1800" kern="1200" dirty="0" smtClean="0">
                <a:solidFill>
                  <a:srgbClr val="404040"/>
                </a:solidFill>
                <a:latin typeface="微软雅黑" panose="020B0503020204020204" pitchFamily="34" charset="-122"/>
                <a:ea typeface="微软雅黑" panose="020B0503020204020204" pitchFamily="34" charset="-122"/>
                <a:cs typeface="+mn-cs"/>
              </a:rPr>
              <a:t>从概念到</a:t>
            </a:r>
            <a:r>
              <a:rPr lang="en-US" altLang="zh-CN" sz="1800" kern="1200" dirty="0" smtClean="0">
                <a:solidFill>
                  <a:srgbClr val="404040"/>
                </a:solidFill>
                <a:latin typeface="微软雅黑" panose="020B0503020204020204" pitchFamily="34" charset="-122"/>
                <a:ea typeface="微软雅黑" panose="020B0503020204020204" pitchFamily="34" charset="-122"/>
                <a:cs typeface="+mn-cs"/>
              </a:rPr>
              <a:t>C++</a:t>
            </a:r>
            <a:r>
              <a:rPr lang="zh-CN" altLang="en-US" sz="1800" kern="1200" dirty="0" smtClean="0">
                <a:solidFill>
                  <a:srgbClr val="404040"/>
                </a:solidFill>
                <a:latin typeface="微软雅黑" panose="020B0503020204020204" pitchFamily="34" charset="-122"/>
                <a:ea typeface="微软雅黑" panose="020B0503020204020204" pitchFamily="34" charset="-122"/>
                <a:cs typeface="+mn-cs"/>
              </a:rPr>
              <a:t>实现 </a:t>
            </a:r>
            <a:endParaRPr lang="zh-CN" altLang="en-US" sz="1800" kern="1200" dirty="0">
              <a:solidFill>
                <a:srgbClr val="404040"/>
              </a:solidFill>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CBB96C3F-8C63-432F-9AD1-2207182A8732}" type="datetimeFigureOut">
              <a:rPr lang="zh-CN" altLang="en-US" smtClean="0"/>
              <a:t>2022/12/5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F6F9FB9-CEB1-457A-B993-A1A76D83EC0F}"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fld id="{CBB96C3F-8C63-432F-9AD1-2207182A8732}" type="datetimeFigureOut">
              <a:rPr lang="zh-CN" altLang="en-US" smtClean="0"/>
              <a:t>2022/12/5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F6F9FB9-CEB1-457A-B993-A1A76D83EC0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fld id="{CBB96C3F-8C63-432F-9AD1-2207182A8732}" type="datetimeFigureOut">
              <a:rPr lang="zh-CN" altLang="en-US" smtClean="0"/>
              <a:t>2022/12/5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F6F9FB9-CEB1-457A-B993-A1A76D83EC0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fld id="{CBB96C3F-8C63-432F-9AD1-2207182A8732}" type="datetimeFigureOut">
              <a:rPr lang="zh-CN" altLang="en-US" smtClean="0"/>
              <a:t>2022/12/5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F6F9FB9-CEB1-457A-B993-A1A76D83EC0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B96C3F-8C63-432F-9AD1-2207182A8732}" type="datetimeFigureOut">
              <a:rPr lang="zh-CN" altLang="en-US" smtClean="0"/>
              <a:t>2022/12/5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F6F9FB9-CEB1-457A-B993-A1A76D83EC0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CBB96C3F-8C63-432F-9AD1-2207182A8732}" type="datetimeFigureOut">
              <a:rPr lang="zh-CN" altLang="en-US" smtClean="0"/>
              <a:t>2022/12/5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F6F9FB9-CEB1-457A-B993-A1A76D83EC0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CBB96C3F-8C63-432F-9AD1-2207182A8732}" type="datetimeFigureOut">
              <a:rPr lang="zh-CN" altLang="en-US" smtClean="0"/>
              <a:t>2022/12/5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F6F9FB9-CEB1-457A-B993-A1A76D83EC0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4.png"/><Relationship Id="rId5" Type="http://schemas.openxmlformats.org/officeDocument/2006/relationships/slideLayout" Target="../slideLayouts/slideLayout17.xml"/><Relationship Id="rId10" Type="http://schemas.openxmlformats.org/officeDocument/2006/relationships/oleObject" Target="../embeddings/oleObject1.bin"/><Relationship Id="rId4" Type="http://schemas.openxmlformats.org/officeDocument/2006/relationships/slideLayout" Target="../slideLayouts/slideLayout16.xml"/><Relationship Id="rId9"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B96C3F-8C63-432F-9AD1-2207182A8732}" type="datetimeFigureOut">
              <a:rPr lang="zh-CN" altLang="en-US" smtClean="0"/>
              <a:t>2022/12/5</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6F9FB9-CEB1-457A-B993-A1A76D83EC0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15"/>
          <p:cNvGraphicFramePr>
            <a:graphicFrameLocks noChangeAspect="1"/>
          </p:cNvGraphicFramePr>
          <p:nvPr/>
        </p:nvGraphicFramePr>
        <p:xfrm>
          <a:off x="1" y="247651"/>
          <a:ext cx="12192000" cy="1155699"/>
        </p:xfrm>
        <a:graphic>
          <a:graphicData uri="http://schemas.openxmlformats.org/presentationml/2006/ole">
            <mc:AlternateContent xmlns:mc="http://schemas.openxmlformats.org/markup-compatibility/2006">
              <mc:Choice xmlns:v="urn:schemas-microsoft-com:vml" Requires="v">
                <p:oleObj spid="_x0000_s34830" name="Image" r:id="rId10" imgW="6311111" imgH="1155148" progId="Photoshop.Image.6">
                  <p:embed/>
                </p:oleObj>
              </mc:Choice>
              <mc:Fallback>
                <p:oleObj name="Image" r:id="rId10" imgW="6311111" imgH="1155148" progId="Photoshop.Image.6">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 y="247651"/>
                        <a:ext cx="12192000" cy="1155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0" name="Rectangle 16"/>
          <p:cNvSpPr>
            <a:spLocks noChangeArrowheads="1"/>
          </p:cNvSpPr>
          <p:nvPr/>
        </p:nvSpPr>
        <p:spPr bwMode="ltGray">
          <a:xfrm>
            <a:off x="1" y="6524627"/>
            <a:ext cx="12192000" cy="333376"/>
          </a:xfrm>
          <a:prstGeom prst="rect">
            <a:avLst/>
          </a:prstGeom>
          <a:solidFill>
            <a:srgbClr val="30A383"/>
          </a:solidFill>
          <a:ln w="9525">
            <a:noFill/>
            <a:miter lim="800000"/>
            <a:headEnd/>
            <a:tailEnd/>
          </a:ln>
          <a:effectLst/>
        </p:spPr>
        <p:txBody>
          <a:bodyPr wrap="none" anchor="ctr"/>
          <a:lstStyle/>
          <a:p>
            <a:pPr defTabSz="1172121">
              <a:defRPr/>
            </a:pPr>
            <a:endParaRPr lang="zh-CN" altLang="en-US" sz="2761">
              <a:solidFill>
                <a:srgbClr val="1F5281"/>
              </a:solidFill>
              <a:ea typeface="宋体" pitchFamily="2" charset="-122"/>
            </a:endParaRPr>
          </a:p>
        </p:txBody>
      </p:sp>
      <p:sp>
        <p:nvSpPr>
          <p:cNvPr id="1041" name="Rectangle 17"/>
          <p:cNvSpPr>
            <a:spLocks noChangeArrowheads="1"/>
          </p:cNvSpPr>
          <p:nvPr/>
        </p:nvSpPr>
        <p:spPr bwMode="white">
          <a:xfrm>
            <a:off x="1" y="2"/>
            <a:ext cx="12192000" cy="241299"/>
          </a:xfrm>
          <a:prstGeom prst="rect">
            <a:avLst/>
          </a:prstGeom>
          <a:solidFill>
            <a:srgbClr val="1F5281"/>
          </a:solidFill>
          <a:ln w="9525">
            <a:noFill/>
            <a:miter lim="800000"/>
            <a:headEnd/>
            <a:tailEnd/>
          </a:ln>
          <a:effectLst/>
        </p:spPr>
        <p:txBody>
          <a:bodyPr wrap="none" anchor="ctr"/>
          <a:lstStyle/>
          <a:p>
            <a:pPr algn="ctr" defTabSz="1172121">
              <a:defRPr/>
            </a:pPr>
            <a:endParaRPr lang="zh-CN" altLang="en-US" sz="2761">
              <a:solidFill>
                <a:srgbClr val="1F5281"/>
              </a:solidFill>
              <a:ea typeface="宋体" pitchFamily="2" charset="-122"/>
            </a:endParaRPr>
          </a:p>
        </p:txBody>
      </p:sp>
      <p:sp>
        <p:nvSpPr>
          <p:cNvPr id="1042" name="Freeform 18"/>
          <p:cNvSpPr>
            <a:spLocks/>
          </p:cNvSpPr>
          <p:nvPr/>
        </p:nvSpPr>
        <p:spPr bwMode="white">
          <a:xfrm>
            <a:off x="4236" y="963613"/>
            <a:ext cx="12187766" cy="461962"/>
          </a:xfrm>
          <a:custGeom>
            <a:avLst/>
            <a:gdLst/>
            <a:ahLst/>
            <a:cxnLst>
              <a:cxn ang="0">
                <a:pos x="0" y="290"/>
              </a:cxn>
              <a:cxn ang="0">
                <a:pos x="1" y="193"/>
              </a:cxn>
              <a:cxn ang="0">
                <a:pos x="1833" y="25"/>
              </a:cxn>
              <a:cxn ang="0">
                <a:pos x="3966" y="41"/>
              </a:cxn>
              <a:cxn ang="0">
                <a:pos x="5760" y="184"/>
              </a:cxn>
              <a:cxn ang="0">
                <a:pos x="5764" y="291"/>
              </a:cxn>
              <a:cxn ang="0">
                <a:pos x="0" y="290"/>
              </a:cxn>
            </a:cxnLst>
            <a:rect l="0" t="0" r="r" b="b"/>
            <a:pathLst>
              <a:path w="5764" h="291">
                <a:moveTo>
                  <a:pt x="0" y="290"/>
                </a:moveTo>
                <a:lnTo>
                  <a:pt x="1" y="193"/>
                </a:lnTo>
                <a:cubicBezTo>
                  <a:pt x="305" y="150"/>
                  <a:pt x="1172" y="50"/>
                  <a:pt x="1833" y="25"/>
                </a:cubicBezTo>
                <a:cubicBezTo>
                  <a:pt x="2494" y="0"/>
                  <a:pt x="3312" y="15"/>
                  <a:pt x="3966" y="41"/>
                </a:cubicBezTo>
                <a:cubicBezTo>
                  <a:pt x="4620" y="68"/>
                  <a:pt x="5460" y="142"/>
                  <a:pt x="5760" y="184"/>
                </a:cubicBezTo>
                <a:lnTo>
                  <a:pt x="5764" y="291"/>
                </a:lnTo>
                <a:lnTo>
                  <a:pt x="0" y="290"/>
                </a:lnTo>
                <a:close/>
              </a:path>
            </a:pathLst>
          </a:custGeom>
          <a:solidFill>
            <a:schemeClr val="bg1"/>
          </a:solidFill>
          <a:ln w="9525">
            <a:noFill/>
            <a:round/>
            <a:headEnd/>
            <a:tailEnd/>
          </a:ln>
          <a:effectLst/>
        </p:spPr>
        <p:txBody>
          <a:bodyPr/>
          <a:lstStyle/>
          <a:p>
            <a:pPr defTabSz="1172121">
              <a:defRPr/>
            </a:pPr>
            <a:endParaRPr lang="zh-CN" altLang="en-US" sz="2761">
              <a:solidFill>
                <a:srgbClr val="1F5281"/>
              </a:solidFill>
              <a:ea typeface="宋体" pitchFamily="2" charset="-122"/>
            </a:endParaRPr>
          </a:p>
        </p:txBody>
      </p:sp>
      <p:sp>
        <p:nvSpPr>
          <p:cNvPr id="1031" name="Rectangle 3"/>
          <p:cNvSpPr>
            <a:spLocks noGrp="1" noChangeArrowheads="1"/>
          </p:cNvSpPr>
          <p:nvPr>
            <p:ph type="body" idx="1"/>
          </p:nvPr>
        </p:nvSpPr>
        <p:spPr bwMode="auto">
          <a:xfrm>
            <a:off x="609601" y="1393826"/>
            <a:ext cx="10972800" cy="493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7" name="TextBox 6"/>
          <p:cNvSpPr txBox="1"/>
          <p:nvPr/>
        </p:nvSpPr>
        <p:spPr>
          <a:xfrm>
            <a:off x="9192747" y="6394063"/>
            <a:ext cx="2688299" cy="517073"/>
          </a:xfrm>
          <a:prstGeom prst="rect">
            <a:avLst/>
          </a:prstGeom>
          <a:noFill/>
        </p:spPr>
        <p:txBody>
          <a:bodyPr wrap="square" rtlCol="0">
            <a:spAutoFit/>
          </a:bodyPr>
          <a:lstStyle/>
          <a:p>
            <a:pPr algn="r" defTabSz="1172121"/>
            <a:fld id="{C7C6DBEA-7B4A-45F2-A823-46D6D2D5125A}" type="slidenum">
              <a:rPr lang="zh-CN" altLang="en-US" sz="2761" smtClean="0">
                <a:solidFill>
                  <a:srgbClr val="1F5281"/>
                </a:solidFill>
              </a:rPr>
              <a:pPr algn="r" defTabSz="1172121"/>
              <a:t>‹#›</a:t>
            </a:fld>
            <a:endParaRPr lang="zh-CN" altLang="en-US" sz="2761">
              <a:solidFill>
                <a:srgbClr val="1F5281"/>
              </a:solidFill>
            </a:endParaRPr>
          </a:p>
        </p:txBody>
      </p:sp>
    </p:spTree>
    <p:extLst>
      <p:ext uri="{BB962C8B-B14F-4D97-AF65-F5344CB8AC3E}">
        <p14:creationId xmlns:p14="http://schemas.microsoft.com/office/powerpoint/2010/main" val="65936170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Lst>
  <p:timing>
    <p:tnLst>
      <p:par>
        <p:cTn id="1" dur="indefinite" restart="never" nodeType="tmRoot"/>
      </p:par>
    </p:tnLst>
  </p:timing>
  <p:txStyles>
    <p:titleStyle>
      <a:lvl1pPr algn="ctr" rtl="0" eaLnBrk="1" fontAlgn="base" hangingPunct="1">
        <a:spcBef>
          <a:spcPct val="0"/>
        </a:spcBef>
        <a:spcAft>
          <a:spcPct val="0"/>
        </a:spcAft>
        <a:defRPr sz="3361">
          <a:solidFill>
            <a:schemeClr val="bg1"/>
          </a:solidFill>
          <a:latin typeface="+mj-lt"/>
          <a:ea typeface="+mj-ea"/>
          <a:cs typeface="+mj-cs"/>
        </a:defRPr>
      </a:lvl1pPr>
      <a:lvl2pPr algn="ctr" rtl="0" eaLnBrk="1" fontAlgn="base" hangingPunct="1">
        <a:spcBef>
          <a:spcPct val="0"/>
        </a:spcBef>
        <a:spcAft>
          <a:spcPct val="0"/>
        </a:spcAft>
        <a:defRPr sz="3361">
          <a:solidFill>
            <a:schemeClr val="bg1"/>
          </a:solidFill>
          <a:latin typeface="Verdana" pitchFamily="34" charset="0"/>
        </a:defRPr>
      </a:lvl2pPr>
      <a:lvl3pPr algn="ctr" rtl="0" eaLnBrk="1" fontAlgn="base" hangingPunct="1">
        <a:spcBef>
          <a:spcPct val="0"/>
        </a:spcBef>
        <a:spcAft>
          <a:spcPct val="0"/>
        </a:spcAft>
        <a:defRPr sz="3361">
          <a:solidFill>
            <a:schemeClr val="bg1"/>
          </a:solidFill>
          <a:latin typeface="Verdana" pitchFamily="34" charset="0"/>
        </a:defRPr>
      </a:lvl3pPr>
      <a:lvl4pPr algn="ctr" rtl="0" eaLnBrk="1" fontAlgn="base" hangingPunct="1">
        <a:spcBef>
          <a:spcPct val="0"/>
        </a:spcBef>
        <a:spcAft>
          <a:spcPct val="0"/>
        </a:spcAft>
        <a:defRPr sz="3361">
          <a:solidFill>
            <a:schemeClr val="bg1"/>
          </a:solidFill>
          <a:latin typeface="Verdana" pitchFamily="34" charset="0"/>
        </a:defRPr>
      </a:lvl4pPr>
      <a:lvl5pPr algn="ctr" rtl="0" eaLnBrk="1" fontAlgn="base" hangingPunct="1">
        <a:spcBef>
          <a:spcPct val="0"/>
        </a:spcBef>
        <a:spcAft>
          <a:spcPct val="0"/>
        </a:spcAft>
        <a:defRPr sz="3361">
          <a:solidFill>
            <a:schemeClr val="bg1"/>
          </a:solidFill>
          <a:latin typeface="Verdana" pitchFamily="34" charset="0"/>
        </a:defRPr>
      </a:lvl5pPr>
      <a:lvl6pPr marL="548777" algn="ctr" rtl="0" eaLnBrk="1" fontAlgn="base" hangingPunct="1">
        <a:spcBef>
          <a:spcPct val="0"/>
        </a:spcBef>
        <a:spcAft>
          <a:spcPct val="0"/>
        </a:spcAft>
        <a:defRPr sz="3361">
          <a:solidFill>
            <a:schemeClr val="bg1"/>
          </a:solidFill>
          <a:latin typeface="Verdana" pitchFamily="34" charset="0"/>
        </a:defRPr>
      </a:lvl6pPr>
      <a:lvl7pPr marL="1097554" algn="ctr" rtl="0" eaLnBrk="1" fontAlgn="base" hangingPunct="1">
        <a:spcBef>
          <a:spcPct val="0"/>
        </a:spcBef>
        <a:spcAft>
          <a:spcPct val="0"/>
        </a:spcAft>
        <a:defRPr sz="3361">
          <a:solidFill>
            <a:schemeClr val="bg1"/>
          </a:solidFill>
          <a:latin typeface="Verdana" pitchFamily="34" charset="0"/>
        </a:defRPr>
      </a:lvl7pPr>
      <a:lvl8pPr marL="1646331" algn="ctr" rtl="0" eaLnBrk="1" fontAlgn="base" hangingPunct="1">
        <a:spcBef>
          <a:spcPct val="0"/>
        </a:spcBef>
        <a:spcAft>
          <a:spcPct val="0"/>
        </a:spcAft>
        <a:defRPr sz="3361">
          <a:solidFill>
            <a:schemeClr val="bg1"/>
          </a:solidFill>
          <a:latin typeface="Verdana" pitchFamily="34" charset="0"/>
        </a:defRPr>
      </a:lvl8pPr>
      <a:lvl9pPr marL="2195109" algn="ctr" rtl="0" eaLnBrk="1" fontAlgn="base" hangingPunct="1">
        <a:spcBef>
          <a:spcPct val="0"/>
        </a:spcBef>
        <a:spcAft>
          <a:spcPct val="0"/>
        </a:spcAft>
        <a:defRPr sz="3361">
          <a:solidFill>
            <a:schemeClr val="bg1"/>
          </a:solidFill>
          <a:latin typeface="Verdana" pitchFamily="34" charset="0"/>
        </a:defRPr>
      </a:lvl9pPr>
    </p:titleStyle>
    <p:bodyStyle>
      <a:lvl1pPr marL="411583" indent="-411583" algn="l" rtl="0" eaLnBrk="1" fontAlgn="base" hangingPunct="1">
        <a:spcBef>
          <a:spcPct val="20000"/>
        </a:spcBef>
        <a:spcAft>
          <a:spcPct val="0"/>
        </a:spcAft>
        <a:buClr>
          <a:schemeClr val="hlink"/>
        </a:buClr>
        <a:buFont typeface="Wingdings" pitchFamily="2" charset="2"/>
        <a:buChar char="v"/>
        <a:defRPr sz="3361" b="1">
          <a:solidFill>
            <a:srgbClr val="1481B8"/>
          </a:solidFill>
          <a:latin typeface="+mn-lt"/>
          <a:ea typeface="+mn-ea"/>
          <a:cs typeface="+mn-cs"/>
        </a:defRPr>
      </a:lvl1pPr>
      <a:lvl2pPr marL="891763" indent="-342986" algn="l" rtl="0" eaLnBrk="1" fontAlgn="base" hangingPunct="1">
        <a:spcBef>
          <a:spcPct val="20000"/>
        </a:spcBef>
        <a:spcAft>
          <a:spcPct val="0"/>
        </a:spcAft>
        <a:buClr>
          <a:schemeClr val="accent1"/>
        </a:buClr>
        <a:buFont typeface="Wingdings" pitchFamily="2" charset="2"/>
        <a:buChar char="§"/>
        <a:defRPr sz="3361">
          <a:solidFill>
            <a:schemeClr val="tx1"/>
          </a:solidFill>
          <a:latin typeface="Arial" charset="0"/>
        </a:defRPr>
      </a:lvl2pPr>
      <a:lvl3pPr marL="1371943" indent="-274389" algn="l" rtl="0" eaLnBrk="1" fontAlgn="base" hangingPunct="1">
        <a:spcBef>
          <a:spcPct val="20000"/>
        </a:spcBef>
        <a:spcAft>
          <a:spcPct val="0"/>
        </a:spcAft>
        <a:buClr>
          <a:schemeClr val="tx1"/>
        </a:buClr>
        <a:buChar char="•"/>
        <a:defRPr sz="2881">
          <a:solidFill>
            <a:schemeClr val="tx1"/>
          </a:solidFill>
          <a:latin typeface="Arial" charset="0"/>
        </a:defRPr>
      </a:lvl3pPr>
      <a:lvl4pPr marL="1920720" indent="-274389" algn="l" rtl="0" eaLnBrk="1" fontAlgn="base" hangingPunct="1">
        <a:spcBef>
          <a:spcPct val="20000"/>
        </a:spcBef>
        <a:spcAft>
          <a:spcPct val="0"/>
        </a:spcAft>
        <a:buChar char="–"/>
        <a:defRPr sz="2401">
          <a:solidFill>
            <a:schemeClr val="tx1"/>
          </a:solidFill>
          <a:latin typeface="Arial" charset="0"/>
        </a:defRPr>
      </a:lvl4pPr>
      <a:lvl5pPr marL="2469497" indent="-274389" algn="l" rtl="0" eaLnBrk="1" fontAlgn="base" hangingPunct="1">
        <a:spcBef>
          <a:spcPct val="20000"/>
        </a:spcBef>
        <a:spcAft>
          <a:spcPct val="0"/>
        </a:spcAft>
        <a:buChar char="»"/>
        <a:defRPr sz="2401">
          <a:solidFill>
            <a:schemeClr val="tx1"/>
          </a:solidFill>
          <a:latin typeface="Arial" charset="0"/>
        </a:defRPr>
      </a:lvl5pPr>
      <a:lvl6pPr marL="3018274" indent="-274389" algn="l" rtl="0" eaLnBrk="1" fontAlgn="base" hangingPunct="1">
        <a:spcBef>
          <a:spcPct val="20000"/>
        </a:spcBef>
        <a:spcAft>
          <a:spcPct val="0"/>
        </a:spcAft>
        <a:buChar char="»"/>
        <a:defRPr sz="2401">
          <a:solidFill>
            <a:schemeClr val="tx1"/>
          </a:solidFill>
          <a:latin typeface="Arial" charset="0"/>
        </a:defRPr>
      </a:lvl6pPr>
      <a:lvl7pPr marL="3567052" indent="-274389" algn="l" rtl="0" eaLnBrk="1" fontAlgn="base" hangingPunct="1">
        <a:spcBef>
          <a:spcPct val="20000"/>
        </a:spcBef>
        <a:spcAft>
          <a:spcPct val="0"/>
        </a:spcAft>
        <a:buChar char="»"/>
        <a:defRPr sz="2401">
          <a:solidFill>
            <a:schemeClr val="tx1"/>
          </a:solidFill>
          <a:latin typeface="Arial" charset="0"/>
        </a:defRPr>
      </a:lvl7pPr>
      <a:lvl8pPr marL="4115829" indent="-274389" algn="l" rtl="0" eaLnBrk="1" fontAlgn="base" hangingPunct="1">
        <a:spcBef>
          <a:spcPct val="20000"/>
        </a:spcBef>
        <a:spcAft>
          <a:spcPct val="0"/>
        </a:spcAft>
        <a:buChar char="»"/>
        <a:defRPr sz="2401">
          <a:solidFill>
            <a:schemeClr val="tx1"/>
          </a:solidFill>
          <a:latin typeface="Arial" charset="0"/>
        </a:defRPr>
      </a:lvl8pPr>
      <a:lvl9pPr marL="4664606" indent="-274389" algn="l" rtl="0" eaLnBrk="1" fontAlgn="base" hangingPunct="1">
        <a:spcBef>
          <a:spcPct val="20000"/>
        </a:spcBef>
        <a:spcAft>
          <a:spcPct val="0"/>
        </a:spcAft>
        <a:buChar char="»"/>
        <a:defRPr sz="2401">
          <a:solidFill>
            <a:schemeClr val="tx1"/>
          </a:solidFill>
          <a:latin typeface="Arial" charset="0"/>
        </a:defRPr>
      </a:lvl9pPr>
    </p:bodyStyle>
    <p:otherStyle>
      <a:defPPr>
        <a:defRPr lang="zh-CN"/>
      </a:defPPr>
      <a:lvl1pPr marL="0" algn="l" defTabSz="1097554" rtl="0" eaLnBrk="1" latinLnBrk="0" hangingPunct="1">
        <a:defRPr sz="2161" kern="1200">
          <a:solidFill>
            <a:schemeClr val="tx1"/>
          </a:solidFill>
          <a:latin typeface="+mn-lt"/>
          <a:ea typeface="+mn-ea"/>
          <a:cs typeface="+mn-cs"/>
        </a:defRPr>
      </a:lvl1pPr>
      <a:lvl2pPr marL="548777" algn="l" defTabSz="1097554" rtl="0" eaLnBrk="1" latinLnBrk="0" hangingPunct="1">
        <a:defRPr sz="2161" kern="1200">
          <a:solidFill>
            <a:schemeClr val="tx1"/>
          </a:solidFill>
          <a:latin typeface="+mn-lt"/>
          <a:ea typeface="+mn-ea"/>
          <a:cs typeface="+mn-cs"/>
        </a:defRPr>
      </a:lvl2pPr>
      <a:lvl3pPr marL="1097554" algn="l" defTabSz="1097554" rtl="0" eaLnBrk="1" latinLnBrk="0" hangingPunct="1">
        <a:defRPr sz="2161" kern="1200">
          <a:solidFill>
            <a:schemeClr val="tx1"/>
          </a:solidFill>
          <a:latin typeface="+mn-lt"/>
          <a:ea typeface="+mn-ea"/>
          <a:cs typeface="+mn-cs"/>
        </a:defRPr>
      </a:lvl3pPr>
      <a:lvl4pPr marL="1646331" algn="l" defTabSz="1097554" rtl="0" eaLnBrk="1" latinLnBrk="0" hangingPunct="1">
        <a:defRPr sz="2161" kern="1200">
          <a:solidFill>
            <a:schemeClr val="tx1"/>
          </a:solidFill>
          <a:latin typeface="+mn-lt"/>
          <a:ea typeface="+mn-ea"/>
          <a:cs typeface="+mn-cs"/>
        </a:defRPr>
      </a:lvl4pPr>
      <a:lvl5pPr marL="2195109" algn="l" defTabSz="1097554" rtl="0" eaLnBrk="1" latinLnBrk="0" hangingPunct="1">
        <a:defRPr sz="2161" kern="1200">
          <a:solidFill>
            <a:schemeClr val="tx1"/>
          </a:solidFill>
          <a:latin typeface="+mn-lt"/>
          <a:ea typeface="+mn-ea"/>
          <a:cs typeface="+mn-cs"/>
        </a:defRPr>
      </a:lvl5pPr>
      <a:lvl6pPr marL="2743886" algn="l" defTabSz="1097554" rtl="0" eaLnBrk="1" latinLnBrk="0" hangingPunct="1">
        <a:defRPr sz="2161" kern="1200">
          <a:solidFill>
            <a:schemeClr val="tx1"/>
          </a:solidFill>
          <a:latin typeface="+mn-lt"/>
          <a:ea typeface="+mn-ea"/>
          <a:cs typeface="+mn-cs"/>
        </a:defRPr>
      </a:lvl6pPr>
      <a:lvl7pPr marL="3292663" algn="l" defTabSz="1097554" rtl="0" eaLnBrk="1" latinLnBrk="0" hangingPunct="1">
        <a:defRPr sz="2161" kern="1200">
          <a:solidFill>
            <a:schemeClr val="tx1"/>
          </a:solidFill>
          <a:latin typeface="+mn-lt"/>
          <a:ea typeface="+mn-ea"/>
          <a:cs typeface="+mn-cs"/>
        </a:defRPr>
      </a:lvl7pPr>
      <a:lvl8pPr marL="3841440" algn="l" defTabSz="1097554" rtl="0" eaLnBrk="1" latinLnBrk="0" hangingPunct="1">
        <a:defRPr sz="2161" kern="1200">
          <a:solidFill>
            <a:schemeClr val="tx1"/>
          </a:solidFill>
          <a:latin typeface="+mn-lt"/>
          <a:ea typeface="+mn-ea"/>
          <a:cs typeface="+mn-cs"/>
        </a:defRPr>
      </a:lvl8pPr>
      <a:lvl9pPr marL="4390217" algn="l" defTabSz="1097554" rtl="0" eaLnBrk="1" latinLnBrk="0" hangingPunct="1">
        <a:defRPr sz="216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9.xml"/><Relationship Id="rId5" Type="http://schemas.openxmlformats.org/officeDocument/2006/relationships/image" Target="../media/image78.png"/><Relationship Id="rId4" Type="http://schemas.openxmlformats.org/officeDocument/2006/relationships/image" Target="../media/image77.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9.xml"/><Relationship Id="rId4" Type="http://schemas.openxmlformats.org/officeDocument/2006/relationships/image" Target="../media/image81.png"/></Relationships>
</file>

<file path=ppt/slides/_rels/slide1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19.xml"/><Relationship Id="rId1" Type="http://schemas.openxmlformats.org/officeDocument/2006/relationships/vmlDrawing" Target="../drawings/vmlDrawing2.vml"/><Relationship Id="rId5" Type="http://schemas.openxmlformats.org/officeDocument/2006/relationships/image" Target="../media/image14.emf"/><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slideLayout" Target="../slideLayouts/slideLayout19.xml"/><Relationship Id="rId1" Type="http://schemas.openxmlformats.org/officeDocument/2006/relationships/vmlDrawing" Target="../drawings/vmlDrawing3.vml"/><Relationship Id="rId6" Type="http://schemas.openxmlformats.org/officeDocument/2006/relationships/image" Target="../media/image8.png"/><Relationship Id="rId5" Type="http://schemas.openxmlformats.org/officeDocument/2006/relationships/image" Target="../media/image15.emf"/><Relationship Id="rId4" Type="http://schemas.openxmlformats.org/officeDocument/2006/relationships/oleObject" Target="file:///E:\&#25945;&#23398;\0python&#25968;&#25454;&#32467;&#26500;&#25945;&#26448;&#36873;&#25321;\20200203\&#26597;&#25214;&#22270;&#29255;\&#19981;&#21516;&#24418;&#29366;&#30340;&#20108;&#21449;&#26597;&#25214;&#26641;.vsdx\Drawing\~&#39029;-1\&#22278;&#24418;.86"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oleObject" Target="file:///E:\&#25945;&#23398;\0python&#25968;&#25454;&#32467;&#26500;&#25945;&#26448;&#36873;&#25321;\20200203\&#26597;&#25214;&#22270;&#29255;\&#20108;&#21449;&#26597;&#25214;&#26641;.vsdx\Drawing\~&#39029;-1\&#22278;&#24418;.171" TargetMode="External"/><Relationship Id="rId7" Type="http://schemas.openxmlformats.org/officeDocument/2006/relationships/image" Target="../media/image19.png"/><Relationship Id="rId2" Type="http://schemas.openxmlformats.org/officeDocument/2006/relationships/slideLayout" Target="../slideLayouts/slideLayout19.xml"/><Relationship Id="rId1" Type="http://schemas.openxmlformats.org/officeDocument/2006/relationships/vmlDrawing" Target="../drawings/vmlDrawing4.v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Visio___.vsdx"/><Relationship Id="rId2" Type="http://schemas.openxmlformats.org/officeDocument/2006/relationships/slideLayout" Target="../slideLayouts/slideLayout19.xml"/><Relationship Id="rId1" Type="http://schemas.openxmlformats.org/officeDocument/2006/relationships/vmlDrawing" Target="../drawings/vmlDrawing5.vml"/><Relationship Id="rId4" Type="http://schemas.openxmlformats.org/officeDocument/2006/relationships/image" Target="../media/image24.emf"/></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19.xml"/><Relationship Id="rId1" Type="http://schemas.openxmlformats.org/officeDocument/2006/relationships/vmlDrawing" Target="../drawings/vmlDrawing6.vml"/><Relationship Id="rId4" Type="http://schemas.openxmlformats.org/officeDocument/2006/relationships/image" Target="../media/image24.emf"/></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Visio___2.vsdx"/><Relationship Id="rId2" Type="http://schemas.openxmlformats.org/officeDocument/2006/relationships/slideLayout" Target="../slideLayouts/slideLayout19.xml"/><Relationship Id="rId1" Type="http://schemas.openxmlformats.org/officeDocument/2006/relationships/vmlDrawing" Target="../drawings/vmlDrawing7.vml"/><Relationship Id="rId4" Type="http://schemas.openxmlformats.org/officeDocument/2006/relationships/image" Target="../media/image24.emf"/></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__3.vsdx"/><Relationship Id="rId2" Type="http://schemas.openxmlformats.org/officeDocument/2006/relationships/slideLayout" Target="../slideLayouts/slideLayout19.xml"/><Relationship Id="rId1" Type="http://schemas.openxmlformats.org/officeDocument/2006/relationships/vmlDrawing" Target="../drawings/vmlDrawing8.vml"/><Relationship Id="rId4" Type="http://schemas.openxmlformats.org/officeDocument/2006/relationships/image" Target="../media/image24.emf"/></Relationships>
</file>

<file path=ppt/slides/_rels/slide28.xml.rels><?xml version="1.0" encoding="UTF-8" standalone="yes"?>
<Relationships xmlns="http://schemas.openxmlformats.org/package/2006/relationships"><Relationship Id="rId3" Type="http://schemas.openxmlformats.org/officeDocument/2006/relationships/package" Target="../embeddings/Microsoft_Visio___4.vsdx"/><Relationship Id="rId2" Type="http://schemas.openxmlformats.org/officeDocument/2006/relationships/slideLayout" Target="../slideLayouts/slideLayout19.xml"/><Relationship Id="rId1" Type="http://schemas.openxmlformats.org/officeDocument/2006/relationships/vmlDrawing" Target="../drawings/vmlDrawing9.vml"/><Relationship Id="rId4" Type="http://schemas.openxmlformats.org/officeDocument/2006/relationships/image" Target="../media/image24.emf"/></Relationships>
</file>

<file path=ppt/slides/_rels/slide29.xml.rels><?xml version="1.0" encoding="UTF-8" standalone="yes"?>
<Relationships xmlns="http://schemas.openxmlformats.org/package/2006/relationships"><Relationship Id="rId3" Type="http://schemas.openxmlformats.org/officeDocument/2006/relationships/package" Target="../embeddings/Microsoft_Visio___5.vsdx"/><Relationship Id="rId2" Type="http://schemas.openxmlformats.org/officeDocument/2006/relationships/slideLayout" Target="../slideLayouts/slideLayout19.xml"/><Relationship Id="rId1" Type="http://schemas.openxmlformats.org/officeDocument/2006/relationships/vmlDrawing" Target="../drawings/vmlDrawing10.v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19.xml"/><Relationship Id="rId4" Type="http://schemas.openxmlformats.org/officeDocument/2006/relationships/image" Target="../media/image29.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package" Target="../embeddings/Microsoft_Visio___6.vsdx"/><Relationship Id="rId2" Type="http://schemas.openxmlformats.org/officeDocument/2006/relationships/slideLayout" Target="../slideLayouts/slideLayout19.xml"/><Relationship Id="rId1" Type="http://schemas.openxmlformats.org/officeDocument/2006/relationships/vmlDrawing" Target="../drawings/vmlDrawing11.vml"/><Relationship Id="rId4" Type="http://schemas.openxmlformats.org/officeDocument/2006/relationships/image" Target="../media/image30.emf"/></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Visio___7.vsdx"/><Relationship Id="rId2" Type="http://schemas.openxmlformats.org/officeDocument/2006/relationships/slideLayout" Target="../slideLayouts/slideLayout19.xml"/><Relationship Id="rId1" Type="http://schemas.openxmlformats.org/officeDocument/2006/relationships/vmlDrawing" Target="../drawings/vmlDrawing12.vml"/><Relationship Id="rId4" Type="http://schemas.openxmlformats.org/officeDocument/2006/relationships/image" Target="../media/image30.emf"/></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Visio___8.vsdx"/><Relationship Id="rId2" Type="http://schemas.openxmlformats.org/officeDocument/2006/relationships/slideLayout" Target="../slideLayouts/slideLayout19.xml"/><Relationship Id="rId1" Type="http://schemas.openxmlformats.org/officeDocument/2006/relationships/vmlDrawing" Target="../drawings/vmlDrawing13.vml"/><Relationship Id="rId4" Type="http://schemas.openxmlformats.org/officeDocument/2006/relationships/image" Target="../media/image31.emf"/></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package" Target="../embeddings/Microsoft_Visio___9.vsdx"/><Relationship Id="rId2" Type="http://schemas.openxmlformats.org/officeDocument/2006/relationships/slideLayout" Target="../slideLayouts/slideLayout19.xml"/><Relationship Id="rId1" Type="http://schemas.openxmlformats.org/officeDocument/2006/relationships/vmlDrawing" Target="../drawings/vmlDrawing14.vml"/><Relationship Id="rId6" Type="http://schemas.openxmlformats.org/officeDocument/2006/relationships/image" Target="../media/image34.emf"/><Relationship Id="rId5" Type="http://schemas.openxmlformats.org/officeDocument/2006/relationships/package" Target="../embeddings/Microsoft_Visio___10.vsdx"/><Relationship Id="rId4" Type="http://schemas.openxmlformats.org/officeDocument/2006/relationships/image" Target="../media/image33.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package" Target="../embeddings/Microsoft_Visio___16.vsdx"/><Relationship Id="rId3" Type="http://schemas.openxmlformats.org/officeDocument/2006/relationships/package" Target="../embeddings/Microsoft_Visio___11.vsdx"/><Relationship Id="rId7" Type="http://schemas.openxmlformats.org/officeDocument/2006/relationships/package" Target="../embeddings/Microsoft_Visio___13.vsdx"/><Relationship Id="rId12" Type="http://schemas.openxmlformats.org/officeDocument/2006/relationships/image" Target="../media/image39.emf"/><Relationship Id="rId2" Type="http://schemas.openxmlformats.org/officeDocument/2006/relationships/slideLayout" Target="../slideLayouts/slideLayout19.xml"/><Relationship Id="rId16" Type="http://schemas.openxmlformats.org/officeDocument/2006/relationships/image" Target="../media/image41.emf"/><Relationship Id="rId1" Type="http://schemas.openxmlformats.org/officeDocument/2006/relationships/vmlDrawing" Target="../drawings/vmlDrawing15.vml"/><Relationship Id="rId6" Type="http://schemas.openxmlformats.org/officeDocument/2006/relationships/image" Target="../media/image36.emf"/><Relationship Id="rId11" Type="http://schemas.openxmlformats.org/officeDocument/2006/relationships/package" Target="../embeddings/Microsoft_Visio___15.vsdx"/><Relationship Id="rId5" Type="http://schemas.openxmlformats.org/officeDocument/2006/relationships/package" Target="../embeddings/Microsoft_Visio___12.vsdx"/><Relationship Id="rId15" Type="http://schemas.openxmlformats.org/officeDocument/2006/relationships/package" Target="../embeddings/Microsoft_Visio___17.vsdx"/><Relationship Id="rId10" Type="http://schemas.openxmlformats.org/officeDocument/2006/relationships/image" Target="../media/image38.emf"/><Relationship Id="rId4" Type="http://schemas.openxmlformats.org/officeDocument/2006/relationships/image" Target="../media/image35.emf"/><Relationship Id="rId9" Type="http://schemas.openxmlformats.org/officeDocument/2006/relationships/package" Target="../embeddings/Microsoft_Visio___14.vsdx"/><Relationship Id="rId14" Type="http://schemas.openxmlformats.org/officeDocument/2006/relationships/image" Target="../media/image40.emf"/></Relationships>
</file>

<file path=ppt/slides/_rels/slide44.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package" Target="../embeddings/Microsoft_Visio___18.vsdx"/><Relationship Id="rId7" Type="http://schemas.openxmlformats.org/officeDocument/2006/relationships/package" Target="../embeddings/Microsoft_Visio___20.vsdx"/><Relationship Id="rId2" Type="http://schemas.openxmlformats.org/officeDocument/2006/relationships/slideLayout" Target="../slideLayouts/slideLayout19.xml"/><Relationship Id="rId1" Type="http://schemas.openxmlformats.org/officeDocument/2006/relationships/vmlDrawing" Target="../drawings/vmlDrawing16.vml"/><Relationship Id="rId6" Type="http://schemas.openxmlformats.org/officeDocument/2006/relationships/image" Target="../media/image43.emf"/><Relationship Id="rId5" Type="http://schemas.openxmlformats.org/officeDocument/2006/relationships/package" Target="../embeddings/Microsoft_Visio___19.vsdx"/><Relationship Id="rId4" Type="http://schemas.openxmlformats.org/officeDocument/2006/relationships/image" Target="../media/image42.emf"/></Relationships>
</file>

<file path=ppt/slides/_rels/slide45.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package" Target="../embeddings/Microsoft_Visio___21.vsdx"/><Relationship Id="rId7" Type="http://schemas.openxmlformats.org/officeDocument/2006/relationships/package" Target="../embeddings/Microsoft_Visio___23.vsdx"/><Relationship Id="rId2" Type="http://schemas.openxmlformats.org/officeDocument/2006/relationships/slideLayout" Target="../slideLayouts/slideLayout19.xml"/><Relationship Id="rId1" Type="http://schemas.openxmlformats.org/officeDocument/2006/relationships/vmlDrawing" Target="../drawings/vmlDrawing17.vml"/><Relationship Id="rId6" Type="http://schemas.openxmlformats.org/officeDocument/2006/relationships/image" Target="../media/image46.emf"/><Relationship Id="rId5" Type="http://schemas.openxmlformats.org/officeDocument/2006/relationships/package" Target="../embeddings/Microsoft_Visio___22.vsdx"/><Relationship Id="rId4" Type="http://schemas.openxmlformats.org/officeDocument/2006/relationships/image" Target="../media/image45.emf"/></Relationships>
</file>

<file path=ppt/slides/_rels/slide46.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package" Target="../embeddings/Microsoft_Visio___24.vsdx"/><Relationship Id="rId7" Type="http://schemas.openxmlformats.org/officeDocument/2006/relationships/package" Target="../embeddings/Microsoft_Visio___26.vsdx"/><Relationship Id="rId2" Type="http://schemas.openxmlformats.org/officeDocument/2006/relationships/slideLayout" Target="../slideLayouts/slideLayout19.xml"/><Relationship Id="rId1" Type="http://schemas.openxmlformats.org/officeDocument/2006/relationships/vmlDrawing" Target="../drawings/vmlDrawing18.vml"/><Relationship Id="rId6" Type="http://schemas.openxmlformats.org/officeDocument/2006/relationships/image" Target="../media/image49.emf"/><Relationship Id="rId5" Type="http://schemas.openxmlformats.org/officeDocument/2006/relationships/package" Target="../embeddings/Microsoft_Visio___25.vsdx"/><Relationship Id="rId4" Type="http://schemas.openxmlformats.org/officeDocument/2006/relationships/image" Target="../media/image48.emf"/></Relationships>
</file>

<file path=ppt/slides/_rels/slide47.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package" Target="../embeddings/Microsoft_Visio___27.vsdx"/><Relationship Id="rId7" Type="http://schemas.openxmlformats.org/officeDocument/2006/relationships/package" Target="../embeddings/Microsoft_Visio___29.vsdx"/><Relationship Id="rId2" Type="http://schemas.openxmlformats.org/officeDocument/2006/relationships/slideLayout" Target="../slideLayouts/slideLayout19.xml"/><Relationship Id="rId1" Type="http://schemas.openxmlformats.org/officeDocument/2006/relationships/vmlDrawing" Target="../drawings/vmlDrawing19.vml"/><Relationship Id="rId6" Type="http://schemas.openxmlformats.org/officeDocument/2006/relationships/image" Target="../media/image52.emf"/><Relationship Id="rId5" Type="http://schemas.openxmlformats.org/officeDocument/2006/relationships/package" Target="../embeddings/Microsoft_Visio___28.vsdx"/><Relationship Id="rId4" Type="http://schemas.openxmlformats.org/officeDocument/2006/relationships/image" Target="../media/image51.emf"/></Relationships>
</file>

<file path=ppt/slides/_rels/slide48.xml.rels><?xml version="1.0" encoding="UTF-8" standalone="yes"?>
<Relationships xmlns="http://schemas.openxmlformats.org/package/2006/relationships"><Relationship Id="rId3" Type="http://schemas.openxmlformats.org/officeDocument/2006/relationships/package" Target="../embeddings/Microsoft_Visio___30.vsdx"/><Relationship Id="rId2" Type="http://schemas.openxmlformats.org/officeDocument/2006/relationships/slideLayout" Target="../slideLayouts/slideLayout19.xml"/><Relationship Id="rId1" Type="http://schemas.openxmlformats.org/officeDocument/2006/relationships/vmlDrawing" Target="../drawings/vmlDrawing20.vml"/><Relationship Id="rId6" Type="http://schemas.openxmlformats.org/officeDocument/2006/relationships/image" Target="../media/image55.emf"/><Relationship Id="rId5" Type="http://schemas.openxmlformats.org/officeDocument/2006/relationships/package" Target="../embeddings/Microsoft_Visio___31.vsdx"/><Relationship Id="rId4" Type="http://schemas.openxmlformats.org/officeDocument/2006/relationships/image" Target="../media/image54.emf"/></Relationships>
</file>

<file path=ppt/slides/_rels/slide49.xml.rels><?xml version="1.0" encoding="UTF-8" standalone="yes"?>
<Relationships xmlns="http://schemas.openxmlformats.org/package/2006/relationships"><Relationship Id="rId3" Type="http://schemas.openxmlformats.org/officeDocument/2006/relationships/package" Target="../embeddings/Microsoft_Visio___32.vsdx"/><Relationship Id="rId2" Type="http://schemas.openxmlformats.org/officeDocument/2006/relationships/slideLayout" Target="../slideLayouts/slideLayout19.xml"/><Relationship Id="rId1" Type="http://schemas.openxmlformats.org/officeDocument/2006/relationships/vmlDrawing" Target="../drawings/vmlDrawing21.vml"/><Relationship Id="rId6" Type="http://schemas.openxmlformats.org/officeDocument/2006/relationships/image" Target="../media/image57.emf"/><Relationship Id="rId5" Type="http://schemas.openxmlformats.org/officeDocument/2006/relationships/package" Target="../embeddings/Microsoft_Visio___33.vsdx"/><Relationship Id="rId4" Type="http://schemas.openxmlformats.org/officeDocument/2006/relationships/image" Target="../media/image56.em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package" Target="../embeddings/Microsoft_Visio___34.vsdx"/><Relationship Id="rId2" Type="http://schemas.openxmlformats.org/officeDocument/2006/relationships/slideLayout" Target="../slideLayouts/slideLayout19.xml"/><Relationship Id="rId1" Type="http://schemas.openxmlformats.org/officeDocument/2006/relationships/vmlDrawing" Target="../drawings/vmlDrawing22.vml"/><Relationship Id="rId6" Type="http://schemas.openxmlformats.org/officeDocument/2006/relationships/image" Target="../media/image59.emf"/><Relationship Id="rId5" Type="http://schemas.openxmlformats.org/officeDocument/2006/relationships/package" Target="../embeddings/Microsoft_Visio___35.vsdx"/><Relationship Id="rId4" Type="http://schemas.openxmlformats.org/officeDocument/2006/relationships/image" Target="../media/image58.emf"/></Relationships>
</file>

<file path=ppt/slides/_rels/slide51.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package" Target="../embeddings/Microsoft_Visio___36.vsdx"/><Relationship Id="rId7" Type="http://schemas.openxmlformats.org/officeDocument/2006/relationships/package" Target="../embeddings/Microsoft_Visio___38.vsdx"/><Relationship Id="rId2" Type="http://schemas.openxmlformats.org/officeDocument/2006/relationships/slideLayout" Target="../slideLayouts/slideLayout19.xml"/><Relationship Id="rId1" Type="http://schemas.openxmlformats.org/officeDocument/2006/relationships/vmlDrawing" Target="../drawings/vmlDrawing23.vml"/><Relationship Id="rId6" Type="http://schemas.openxmlformats.org/officeDocument/2006/relationships/image" Target="../media/image61.emf"/><Relationship Id="rId5" Type="http://schemas.openxmlformats.org/officeDocument/2006/relationships/package" Target="../embeddings/Microsoft_Visio___37.vsdx"/><Relationship Id="rId10" Type="http://schemas.openxmlformats.org/officeDocument/2006/relationships/image" Target="../media/image63.emf"/><Relationship Id="rId4" Type="http://schemas.openxmlformats.org/officeDocument/2006/relationships/image" Target="../media/image60.emf"/><Relationship Id="rId9" Type="http://schemas.openxmlformats.org/officeDocument/2006/relationships/package" Target="../embeddings/Microsoft_Visio___39.vsdx"/></Relationships>
</file>

<file path=ppt/slides/_rels/slide52.xml.rels><?xml version="1.0" encoding="UTF-8" standalone="yes"?>
<Relationships xmlns="http://schemas.openxmlformats.org/package/2006/relationships"><Relationship Id="rId3" Type="http://schemas.openxmlformats.org/officeDocument/2006/relationships/package" Target="../embeddings/Microsoft_Visio___40.vsdx"/><Relationship Id="rId2" Type="http://schemas.openxmlformats.org/officeDocument/2006/relationships/slideLayout" Target="../slideLayouts/slideLayout19.xml"/><Relationship Id="rId1" Type="http://schemas.openxmlformats.org/officeDocument/2006/relationships/vmlDrawing" Target="../drawings/vmlDrawing24.vml"/><Relationship Id="rId6" Type="http://schemas.openxmlformats.org/officeDocument/2006/relationships/image" Target="../media/image65.emf"/><Relationship Id="rId5" Type="http://schemas.openxmlformats.org/officeDocument/2006/relationships/package" Target="../embeddings/Microsoft_Visio___41.vsdx"/><Relationship Id="rId4" Type="http://schemas.openxmlformats.org/officeDocument/2006/relationships/image" Target="../media/image64.emf"/></Relationships>
</file>

<file path=ppt/slides/_rels/slide53.xml.rels><?xml version="1.0" encoding="UTF-8" standalone="yes"?>
<Relationships xmlns="http://schemas.openxmlformats.org/package/2006/relationships"><Relationship Id="rId3" Type="http://schemas.openxmlformats.org/officeDocument/2006/relationships/package" Target="../embeddings/Microsoft_Visio___42.vsdx"/><Relationship Id="rId2" Type="http://schemas.openxmlformats.org/officeDocument/2006/relationships/slideLayout" Target="../slideLayouts/slideLayout19.xml"/><Relationship Id="rId1" Type="http://schemas.openxmlformats.org/officeDocument/2006/relationships/vmlDrawing" Target="../drawings/vmlDrawing25.vml"/><Relationship Id="rId6" Type="http://schemas.openxmlformats.org/officeDocument/2006/relationships/image" Target="../media/image67.emf"/><Relationship Id="rId5" Type="http://schemas.openxmlformats.org/officeDocument/2006/relationships/package" Target="../embeddings/Microsoft_Visio___43.vsdx"/><Relationship Id="rId4" Type="http://schemas.openxmlformats.org/officeDocument/2006/relationships/image" Target="../media/image66.emf"/></Relationships>
</file>

<file path=ppt/slides/_rels/slide54.xml.rels><?xml version="1.0" encoding="UTF-8" standalone="yes"?>
<Relationships xmlns="http://schemas.openxmlformats.org/package/2006/relationships"><Relationship Id="rId3" Type="http://schemas.openxmlformats.org/officeDocument/2006/relationships/package" Target="../embeddings/Microsoft_Visio___44.vsdx"/><Relationship Id="rId2" Type="http://schemas.openxmlformats.org/officeDocument/2006/relationships/slideLayout" Target="../slideLayouts/slideLayout19.xml"/><Relationship Id="rId1" Type="http://schemas.openxmlformats.org/officeDocument/2006/relationships/vmlDrawing" Target="../drawings/vmlDrawing26.vml"/><Relationship Id="rId6" Type="http://schemas.openxmlformats.org/officeDocument/2006/relationships/image" Target="../media/image69.emf"/><Relationship Id="rId5" Type="http://schemas.openxmlformats.org/officeDocument/2006/relationships/package" Target="../embeddings/Microsoft_Visio___45.vsdx"/><Relationship Id="rId4" Type="http://schemas.openxmlformats.org/officeDocument/2006/relationships/image" Target="../media/image68.emf"/></Relationships>
</file>

<file path=ppt/slides/_rels/slide55.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package" Target="../embeddings/Microsoft_Visio___46.vsdx"/><Relationship Id="rId7" Type="http://schemas.openxmlformats.org/officeDocument/2006/relationships/package" Target="../embeddings/Microsoft_Visio___48.vsdx"/><Relationship Id="rId2" Type="http://schemas.openxmlformats.org/officeDocument/2006/relationships/slideLayout" Target="../slideLayouts/slideLayout19.xml"/><Relationship Id="rId1" Type="http://schemas.openxmlformats.org/officeDocument/2006/relationships/vmlDrawing" Target="../drawings/vmlDrawing27.vml"/><Relationship Id="rId6" Type="http://schemas.openxmlformats.org/officeDocument/2006/relationships/image" Target="../media/image71.emf"/><Relationship Id="rId5" Type="http://schemas.openxmlformats.org/officeDocument/2006/relationships/package" Target="../embeddings/Microsoft_Visio___47.vsdx"/><Relationship Id="rId10" Type="http://schemas.openxmlformats.org/officeDocument/2006/relationships/image" Target="../media/image73.emf"/><Relationship Id="rId4" Type="http://schemas.openxmlformats.org/officeDocument/2006/relationships/image" Target="../media/image70.emf"/><Relationship Id="rId9" Type="http://schemas.openxmlformats.org/officeDocument/2006/relationships/package" Target="../embeddings/Microsoft_Visio___49.vsdx"/></Relationships>
</file>

<file path=ppt/slides/_rels/slide56.xml.rels><?xml version="1.0" encoding="UTF-8" standalone="yes"?>
<Relationships xmlns="http://schemas.openxmlformats.org/package/2006/relationships"><Relationship Id="rId8" Type="http://schemas.openxmlformats.org/officeDocument/2006/relationships/image" Target="../media/image76.emf"/><Relationship Id="rId13" Type="http://schemas.openxmlformats.org/officeDocument/2006/relationships/package" Target="../embeddings/Microsoft_Visio___55.vsdx"/><Relationship Id="rId3" Type="http://schemas.openxmlformats.org/officeDocument/2006/relationships/package" Target="../embeddings/Microsoft_Visio___50.vsdx"/><Relationship Id="rId7" Type="http://schemas.openxmlformats.org/officeDocument/2006/relationships/package" Target="../embeddings/Microsoft_Visio___52.vsdx"/><Relationship Id="rId12" Type="http://schemas.openxmlformats.org/officeDocument/2006/relationships/image" Target="../media/image78.emf"/><Relationship Id="rId2" Type="http://schemas.openxmlformats.org/officeDocument/2006/relationships/slideLayout" Target="../slideLayouts/slideLayout19.xml"/><Relationship Id="rId1" Type="http://schemas.openxmlformats.org/officeDocument/2006/relationships/vmlDrawing" Target="../drawings/vmlDrawing28.vml"/><Relationship Id="rId6" Type="http://schemas.openxmlformats.org/officeDocument/2006/relationships/image" Target="../media/image75.emf"/><Relationship Id="rId11" Type="http://schemas.openxmlformats.org/officeDocument/2006/relationships/package" Target="../embeddings/Microsoft_Visio___54.vsdx"/><Relationship Id="rId5" Type="http://schemas.openxmlformats.org/officeDocument/2006/relationships/package" Target="../embeddings/Microsoft_Visio___51.vsdx"/><Relationship Id="rId10" Type="http://schemas.openxmlformats.org/officeDocument/2006/relationships/image" Target="../media/image77.emf"/><Relationship Id="rId4" Type="http://schemas.openxmlformats.org/officeDocument/2006/relationships/image" Target="../media/image74.emf"/><Relationship Id="rId9" Type="http://schemas.openxmlformats.org/officeDocument/2006/relationships/package" Target="../embeddings/Microsoft_Visio___53.vsdx"/><Relationship Id="rId14" Type="http://schemas.openxmlformats.org/officeDocument/2006/relationships/image" Target="../media/image79.emf"/></Relationships>
</file>

<file path=ppt/slides/_rels/slide57.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package" Target="../embeddings/Microsoft_Visio___56.vsdx"/><Relationship Id="rId7" Type="http://schemas.openxmlformats.org/officeDocument/2006/relationships/package" Target="../embeddings/Microsoft_Visio___58.vsdx"/><Relationship Id="rId2" Type="http://schemas.openxmlformats.org/officeDocument/2006/relationships/slideLayout" Target="../slideLayouts/slideLayout19.xml"/><Relationship Id="rId1" Type="http://schemas.openxmlformats.org/officeDocument/2006/relationships/vmlDrawing" Target="../drawings/vmlDrawing29.vml"/><Relationship Id="rId6" Type="http://schemas.openxmlformats.org/officeDocument/2006/relationships/image" Target="../media/image80.emf"/><Relationship Id="rId5" Type="http://schemas.openxmlformats.org/officeDocument/2006/relationships/package" Target="../embeddings/Microsoft_Visio___57.vsdx"/><Relationship Id="rId10" Type="http://schemas.openxmlformats.org/officeDocument/2006/relationships/image" Target="../media/image82.emf"/><Relationship Id="rId4" Type="http://schemas.openxmlformats.org/officeDocument/2006/relationships/image" Target="../media/image79.emf"/><Relationship Id="rId9" Type="http://schemas.openxmlformats.org/officeDocument/2006/relationships/package" Target="../embeddings/Microsoft_Visio___59.vsdx"/></Relationships>
</file>

<file path=ppt/slides/_rels/slide58.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package" Target="../embeddings/Microsoft_Visio___60.vsdx"/><Relationship Id="rId7" Type="http://schemas.openxmlformats.org/officeDocument/2006/relationships/package" Target="../embeddings/Microsoft_Visio___62.vsdx"/><Relationship Id="rId2" Type="http://schemas.openxmlformats.org/officeDocument/2006/relationships/slideLayout" Target="../slideLayouts/slideLayout19.xml"/><Relationship Id="rId1" Type="http://schemas.openxmlformats.org/officeDocument/2006/relationships/vmlDrawing" Target="../drawings/vmlDrawing30.vml"/><Relationship Id="rId6" Type="http://schemas.openxmlformats.org/officeDocument/2006/relationships/image" Target="../media/image83.emf"/><Relationship Id="rId5" Type="http://schemas.openxmlformats.org/officeDocument/2006/relationships/package" Target="../embeddings/Microsoft_Visio___61.vsdx"/><Relationship Id="rId10" Type="http://schemas.openxmlformats.org/officeDocument/2006/relationships/image" Target="../media/image85.emf"/><Relationship Id="rId4" Type="http://schemas.openxmlformats.org/officeDocument/2006/relationships/image" Target="../media/image82.emf"/><Relationship Id="rId9" Type="http://schemas.openxmlformats.org/officeDocument/2006/relationships/package" Target="../embeddings/Microsoft_Visio___63.vsdx"/></Relationships>
</file>

<file path=ppt/slides/_rels/slide59.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package" Target="../embeddings/Microsoft_Visio___64.vsdx"/><Relationship Id="rId7" Type="http://schemas.openxmlformats.org/officeDocument/2006/relationships/package" Target="../embeddings/Microsoft_Visio___66.vsdx"/><Relationship Id="rId12" Type="http://schemas.openxmlformats.org/officeDocument/2006/relationships/image" Target="../media/image90.emf"/><Relationship Id="rId2" Type="http://schemas.openxmlformats.org/officeDocument/2006/relationships/slideLayout" Target="../slideLayouts/slideLayout19.xml"/><Relationship Id="rId1" Type="http://schemas.openxmlformats.org/officeDocument/2006/relationships/vmlDrawing" Target="../drawings/vmlDrawing31.vml"/><Relationship Id="rId6" Type="http://schemas.openxmlformats.org/officeDocument/2006/relationships/image" Target="../media/image87.emf"/><Relationship Id="rId11" Type="http://schemas.openxmlformats.org/officeDocument/2006/relationships/package" Target="../embeddings/Microsoft_Visio___68.vsdx"/><Relationship Id="rId5" Type="http://schemas.openxmlformats.org/officeDocument/2006/relationships/package" Target="../embeddings/Microsoft_Visio___65.vsdx"/><Relationship Id="rId10" Type="http://schemas.openxmlformats.org/officeDocument/2006/relationships/image" Target="../media/image89.emf"/><Relationship Id="rId4" Type="http://schemas.openxmlformats.org/officeDocument/2006/relationships/image" Target="../media/image86.emf"/><Relationship Id="rId9" Type="http://schemas.openxmlformats.org/officeDocument/2006/relationships/package" Target="../embeddings/Microsoft_Visio___67.vsdx"/></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91.pn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tags" Target="../tags/tag25.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5" Type="http://schemas.openxmlformats.org/officeDocument/2006/relationships/image" Target="../media/image91.png"/><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9.xml"/><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tags" Target="../tags/tag38.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5" Type="http://schemas.openxmlformats.org/officeDocument/2006/relationships/tags" Target="../tags/tag31.xml"/><Relationship Id="rId15" Type="http://schemas.openxmlformats.org/officeDocument/2006/relationships/image" Target="../media/image91.png"/><Relationship Id="rId10" Type="http://schemas.openxmlformats.org/officeDocument/2006/relationships/tags" Target="../tags/tag36.xml"/><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tags" Target="../tags/tag52.xml"/><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tags" Target="../tags/tag51.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5" Type="http://schemas.openxmlformats.org/officeDocument/2006/relationships/tags" Target="../tags/tag44.xml"/><Relationship Id="rId15" Type="http://schemas.openxmlformats.org/officeDocument/2006/relationships/image" Target="../media/image91.png"/><Relationship Id="rId10" Type="http://schemas.openxmlformats.org/officeDocument/2006/relationships/tags" Target="../tags/tag49.xml"/><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tags" Target="../tags/tag65.xml"/><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tags" Target="../tags/tag64.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tags" Target="../tags/tag63.xml"/><Relationship Id="rId5" Type="http://schemas.openxmlformats.org/officeDocument/2006/relationships/tags" Target="../tags/tag57.xml"/><Relationship Id="rId15" Type="http://schemas.openxmlformats.org/officeDocument/2006/relationships/image" Target="../media/image91.png"/><Relationship Id="rId10" Type="http://schemas.openxmlformats.org/officeDocument/2006/relationships/tags" Target="../tags/tag62.xml"/><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tags" Target="../tags/tag78.xml"/><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tags" Target="../tags/tag77.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tags" Target="../tags/tag76.xml"/><Relationship Id="rId5" Type="http://schemas.openxmlformats.org/officeDocument/2006/relationships/tags" Target="../tags/tag70.xml"/><Relationship Id="rId15" Type="http://schemas.openxmlformats.org/officeDocument/2006/relationships/image" Target="../media/image91.png"/><Relationship Id="rId10" Type="http://schemas.openxmlformats.org/officeDocument/2006/relationships/tags" Target="../tags/tag75.xml"/><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tags" Target="../tags/tag91.xm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tags" Target="../tags/tag90.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5" Type="http://schemas.openxmlformats.org/officeDocument/2006/relationships/tags" Target="../tags/tag83.xml"/><Relationship Id="rId15" Type="http://schemas.openxmlformats.org/officeDocument/2006/relationships/image" Target="../media/image91.png"/><Relationship Id="rId10" Type="http://schemas.openxmlformats.org/officeDocument/2006/relationships/tags" Target="../tags/tag88.xml"/><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8" Type="http://schemas.openxmlformats.org/officeDocument/2006/relationships/tags" Target="../tags/tag99.xml"/><Relationship Id="rId13" Type="http://schemas.openxmlformats.org/officeDocument/2006/relationships/tags" Target="../tags/tag104.xml"/><Relationship Id="rId3" Type="http://schemas.openxmlformats.org/officeDocument/2006/relationships/tags" Target="../tags/tag94.xml"/><Relationship Id="rId7" Type="http://schemas.openxmlformats.org/officeDocument/2006/relationships/tags" Target="../tags/tag98.xml"/><Relationship Id="rId12" Type="http://schemas.openxmlformats.org/officeDocument/2006/relationships/tags" Target="../tags/tag103.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tags" Target="../tags/tag102.xml"/><Relationship Id="rId5" Type="http://schemas.openxmlformats.org/officeDocument/2006/relationships/tags" Target="../tags/tag96.xml"/><Relationship Id="rId15" Type="http://schemas.openxmlformats.org/officeDocument/2006/relationships/image" Target="../media/image91.png"/><Relationship Id="rId10" Type="http://schemas.openxmlformats.org/officeDocument/2006/relationships/tags" Target="../tags/tag101.xml"/><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tags" Target="../tags/tag117.xml"/><Relationship Id="rId3" Type="http://schemas.openxmlformats.org/officeDocument/2006/relationships/tags" Target="../tags/tag107.xml"/><Relationship Id="rId7" Type="http://schemas.openxmlformats.org/officeDocument/2006/relationships/tags" Target="../tags/tag111.xml"/><Relationship Id="rId12" Type="http://schemas.openxmlformats.org/officeDocument/2006/relationships/tags" Target="../tags/tag116.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tags" Target="../tags/tag115.xml"/><Relationship Id="rId5" Type="http://schemas.openxmlformats.org/officeDocument/2006/relationships/tags" Target="../tags/tag109.xml"/><Relationship Id="rId15" Type="http://schemas.openxmlformats.org/officeDocument/2006/relationships/image" Target="../media/image91.png"/><Relationship Id="rId10" Type="http://schemas.openxmlformats.org/officeDocument/2006/relationships/tags" Target="../tags/tag114.xml"/><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tags" Target="../tags/tag125.xml"/><Relationship Id="rId13" Type="http://schemas.openxmlformats.org/officeDocument/2006/relationships/tags" Target="../tags/tag130.xml"/><Relationship Id="rId18" Type="http://schemas.openxmlformats.org/officeDocument/2006/relationships/slideLayout" Target="../slideLayouts/slideLayout7.xml"/><Relationship Id="rId3" Type="http://schemas.openxmlformats.org/officeDocument/2006/relationships/tags" Target="../tags/tag120.xml"/><Relationship Id="rId7" Type="http://schemas.openxmlformats.org/officeDocument/2006/relationships/tags" Target="../tags/tag124.xml"/><Relationship Id="rId12" Type="http://schemas.openxmlformats.org/officeDocument/2006/relationships/tags" Target="../tags/tag129.xml"/><Relationship Id="rId17" Type="http://schemas.openxmlformats.org/officeDocument/2006/relationships/tags" Target="../tags/tag134.xml"/><Relationship Id="rId2" Type="http://schemas.openxmlformats.org/officeDocument/2006/relationships/tags" Target="../tags/tag119.xml"/><Relationship Id="rId16" Type="http://schemas.openxmlformats.org/officeDocument/2006/relationships/tags" Target="../tags/tag133.xml"/><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tags" Target="../tags/tag128.xml"/><Relationship Id="rId5" Type="http://schemas.openxmlformats.org/officeDocument/2006/relationships/tags" Target="../tags/tag122.xml"/><Relationship Id="rId15" Type="http://schemas.openxmlformats.org/officeDocument/2006/relationships/tags" Target="../tags/tag132.xml"/><Relationship Id="rId10" Type="http://schemas.openxmlformats.org/officeDocument/2006/relationships/tags" Target="../tags/tag127.xml"/><Relationship Id="rId19" Type="http://schemas.openxmlformats.org/officeDocument/2006/relationships/image" Target="../media/image91.png"/><Relationship Id="rId4" Type="http://schemas.openxmlformats.org/officeDocument/2006/relationships/tags" Target="../tags/tag121.xml"/><Relationship Id="rId9" Type="http://schemas.openxmlformats.org/officeDocument/2006/relationships/tags" Target="../tags/tag126.xml"/><Relationship Id="rId14" Type="http://schemas.openxmlformats.org/officeDocument/2006/relationships/tags" Target="../tags/tag131.xml"/></Relationships>
</file>

<file path=ppt/slides/_rels/slide72.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tags" Target="../tags/tag147.xml"/><Relationship Id="rId3" Type="http://schemas.openxmlformats.org/officeDocument/2006/relationships/tags" Target="../tags/tag137.xml"/><Relationship Id="rId7" Type="http://schemas.openxmlformats.org/officeDocument/2006/relationships/tags" Target="../tags/tag141.xml"/><Relationship Id="rId12" Type="http://schemas.openxmlformats.org/officeDocument/2006/relationships/tags" Target="../tags/tag146.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tags" Target="../tags/tag145.xml"/><Relationship Id="rId5" Type="http://schemas.openxmlformats.org/officeDocument/2006/relationships/tags" Target="../tags/tag139.xml"/><Relationship Id="rId15" Type="http://schemas.openxmlformats.org/officeDocument/2006/relationships/image" Target="../media/image91.png"/><Relationship Id="rId10" Type="http://schemas.openxmlformats.org/officeDocument/2006/relationships/tags" Target="../tags/tag144.xml"/><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8" Type="http://schemas.openxmlformats.org/officeDocument/2006/relationships/tags" Target="../tags/tag155.xml"/><Relationship Id="rId3" Type="http://schemas.openxmlformats.org/officeDocument/2006/relationships/tags" Target="../tags/tag150.xml"/><Relationship Id="rId7" Type="http://schemas.openxmlformats.org/officeDocument/2006/relationships/tags" Target="../tags/tag154.xml"/><Relationship Id="rId12" Type="http://schemas.openxmlformats.org/officeDocument/2006/relationships/image" Target="../media/image91.png"/><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slideLayout" Target="../slideLayouts/slideLayout7.xml"/><Relationship Id="rId5" Type="http://schemas.openxmlformats.org/officeDocument/2006/relationships/tags" Target="../tags/tag152.xml"/><Relationship Id="rId10" Type="http://schemas.openxmlformats.org/officeDocument/2006/relationships/tags" Target="../tags/tag157.xml"/><Relationship Id="rId4" Type="http://schemas.openxmlformats.org/officeDocument/2006/relationships/tags" Target="../tags/tag151.xml"/><Relationship Id="rId9" Type="http://schemas.openxmlformats.org/officeDocument/2006/relationships/tags" Target="../tags/tag15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9.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nip Diagonal Corner Rectangle 12"/>
          <p:cNvSpPr/>
          <p:nvPr/>
        </p:nvSpPr>
        <p:spPr>
          <a:xfrm>
            <a:off x="2931171" y="3899819"/>
            <a:ext cx="6568845" cy="725672"/>
          </a:xfrm>
          <a:prstGeom prst="snip2Diag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spcBef>
                <a:spcPct val="50000"/>
              </a:spcBef>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 name="Rectangle 2"/>
          <p:cNvSpPr/>
          <p:nvPr/>
        </p:nvSpPr>
        <p:spPr>
          <a:xfrm>
            <a:off x="3381156" y="3981332"/>
            <a:ext cx="5657850" cy="500265"/>
          </a:xfrm>
          <a:prstGeom prst="rect">
            <a:avLst/>
          </a:prstGeom>
        </p:spPr>
        <p:txBody>
          <a:bodyPr wrap="square">
            <a:spAutoFit/>
          </a:bodyPr>
          <a:lstStyle/>
          <a:p>
            <a:pPr algn="ctr">
              <a:lnSpc>
                <a:spcPct val="150000"/>
              </a:lnSpc>
              <a:spcBef>
                <a:spcPct val="50000"/>
              </a:spcBef>
            </a:pPr>
            <a:r>
              <a:rPr lang="en-US" altLang="zh-CN" sz="2000" b="1" dirty="0" smtClean="0">
                <a:solidFill>
                  <a:schemeClr val="bg1"/>
                </a:solidFill>
                <a:latin typeface="Microsoft YaHei UI" panose="020B0503020204020204" pitchFamily="34" charset="-122"/>
                <a:ea typeface="Microsoft YaHei UI" panose="020B0503020204020204" pitchFamily="34" charset="-122"/>
              </a:rPr>
              <a:t>7-3-1    </a:t>
            </a:r>
            <a:r>
              <a:rPr lang="zh-CN" altLang="en-US" sz="2000" b="1" dirty="0" smtClean="0">
                <a:solidFill>
                  <a:schemeClr val="bg1"/>
                </a:solidFill>
                <a:latin typeface="Microsoft YaHei UI" panose="020B0503020204020204" pitchFamily="34" charset="-122"/>
                <a:ea typeface="Microsoft YaHei UI" panose="020B0503020204020204" pitchFamily="34" charset="-122"/>
              </a:rPr>
              <a:t>二叉排序树</a:t>
            </a:r>
            <a:endParaRPr lang="zh-CN" altLang="en-US" sz="2000" b="1" dirty="0">
              <a:solidFill>
                <a:schemeClr val="bg1"/>
              </a:solidFill>
              <a:latin typeface="Microsoft YaHei UI" panose="020B0503020204020204" pitchFamily="34" charset="-122"/>
              <a:ea typeface="Microsoft YaHei UI" panose="020B0503020204020204" pitchFamily="34" charset="-122"/>
            </a:endParaRPr>
          </a:p>
        </p:txBody>
      </p:sp>
      <p:sp>
        <p:nvSpPr>
          <p:cNvPr id="16" name="Rounded Rectangle 15"/>
          <p:cNvSpPr/>
          <p:nvPr/>
        </p:nvSpPr>
        <p:spPr>
          <a:xfrm>
            <a:off x="2340433" y="1998397"/>
            <a:ext cx="7670342" cy="13452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v</a:t>
            </a:r>
            <a:endParaRPr lang="zh-CN" altLang="en-US" dirty="0"/>
          </a:p>
        </p:txBody>
      </p:sp>
      <p:sp>
        <p:nvSpPr>
          <p:cNvPr id="17" name="Text Box 6"/>
          <p:cNvSpPr txBox="1">
            <a:spLocks noChangeArrowheads="1"/>
          </p:cNvSpPr>
          <p:nvPr/>
        </p:nvSpPr>
        <p:spPr bwMode="auto">
          <a:xfrm>
            <a:off x="2862818" y="2403766"/>
            <a:ext cx="67536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200" b="1" dirty="0" smtClean="0">
                <a:solidFill>
                  <a:srgbClr val="5C307D"/>
                </a:solidFill>
                <a:latin typeface="Microsoft YaHei UI" panose="020B0503020204020204" pitchFamily="34" charset="-122"/>
                <a:ea typeface="Microsoft YaHei UI" panose="020B0503020204020204" pitchFamily="34" charset="-122"/>
              </a:rPr>
              <a:t>第七章    查找技术</a:t>
            </a:r>
            <a:endParaRPr lang="zh-CN" altLang="en-US" sz="3200" b="1" dirty="0">
              <a:solidFill>
                <a:srgbClr val="5C307D"/>
              </a:solidFill>
              <a:latin typeface="Microsoft YaHei UI" panose="020B0503020204020204" pitchFamily="34" charset="-122"/>
              <a:ea typeface="Microsoft YaHei UI"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zh-CN" b="1"/>
              <a:t>查找算法</a:t>
            </a:r>
            <a:endParaRPr lang="zh-CN" altLang="en-US"/>
          </a:p>
        </p:txBody>
      </p:sp>
      <p:sp>
        <p:nvSpPr>
          <p:cNvPr id="5" name="Rectangle 2"/>
          <p:cNvSpPr>
            <a:spLocks noChangeArrowheads="1"/>
          </p:cNvSpPr>
          <p:nvPr/>
        </p:nvSpPr>
        <p:spPr bwMode="auto">
          <a:xfrm>
            <a:off x="814811" y="1515401"/>
            <a:ext cx="11162924"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smtClean="0">
                <a:ln>
                  <a:noFill/>
                </a:ln>
                <a:solidFill>
                  <a:srgbClr val="080808"/>
                </a:solidFill>
                <a:effectLst/>
                <a:latin typeface="Consolas" panose="020B0609020204030204" pitchFamily="49" charset="0"/>
              </a:rPr>
              <a:t/>
            </a:r>
            <a:br>
              <a:rPr kumimoji="0" lang="zh-CN" altLang="zh-CN" sz="2400" b="0" i="0" u="none" strike="noStrike" cap="none" normalizeH="0" baseline="0" smtClean="0">
                <a:ln>
                  <a:noFill/>
                </a:ln>
                <a:solidFill>
                  <a:srgbClr val="080808"/>
                </a:solidFill>
                <a:effectLst/>
                <a:latin typeface="Consolas" panose="020B0609020204030204" pitchFamily="49" charset="0"/>
              </a:rPr>
            </a:br>
            <a:r>
              <a:rPr kumimoji="0" lang="zh-CN" altLang="zh-CN" sz="2400" b="0" i="0" u="none" strike="noStrike" cap="none" normalizeH="0" baseline="0" smtClean="0">
                <a:ln>
                  <a:noFill/>
                </a:ln>
                <a:solidFill>
                  <a:srgbClr val="008080"/>
                </a:solidFill>
                <a:effectLst/>
                <a:latin typeface="Consolas" panose="020B0609020204030204" pitchFamily="49" charset="0"/>
              </a:rPr>
              <a:t>BiNode</a:t>
            </a:r>
            <a:r>
              <a:rPr kumimoji="0" lang="zh-CN" altLang="zh-CN" sz="2400" b="0" i="0" u="none" strike="noStrike" cap="none" normalizeH="0" baseline="0" smtClean="0">
                <a:ln>
                  <a:noFill/>
                </a:ln>
                <a:solidFill>
                  <a:srgbClr val="080808"/>
                </a:solidFill>
                <a:effectLst/>
                <a:latin typeface="Consolas" panose="020B0609020204030204" pitchFamily="49" charset="0"/>
              </a:rPr>
              <a:t>&lt;</a:t>
            </a:r>
            <a:r>
              <a:rPr kumimoji="0" lang="zh-CN" altLang="zh-CN" sz="2400" b="0" i="0" u="none" strike="noStrike" cap="none" normalizeH="0" baseline="0" smtClean="0">
                <a:ln>
                  <a:noFill/>
                </a:ln>
                <a:solidFill>
                  <a:srgbClr val="0033B3"/>
                </a:solidFill>
                <a:effectLst/>
                <a:latin typeface="Consolas" panose="020B0609020204030204" pitchFamily="49" charset="0"/>
              </a:rPr>
              <a:t>int</a:t>
            </a:r>
            <a:r>
              <a:rPr kumimoji="0" lang="zh-CN" altLang="zh-CN" sz="2400" b="0" i="0" u="none" strike="noStrike" cap="none" normalizeH="0" baseline="0" smtClean="0">
                <a:ln>
                  <a:noFill/>
                </a:ln>
                <a:solidFill>
                  <a:srgbClr val="080808"/>
                </a:solidFill>
                <a:effectLst/>
                <a:latin typeface="Consolas" panose="020B0609020204030204" pitchFamily="49" charset="0"/>
              </a:rPr>
              <a:t>&gt; * </a:t>
            </a:r>
            <a:r>
              <a:rPr kumimoji="0" lang="zh-CN" altLang="zh-CN" sz="2400" b="0" i="0" u="none" strike="noStrike" cap="none" normalizeH="0" baseline="0" smtClean="0">
                <a:ln>
                  <a:noFill/>
                </a:ln>
                <a:solidFill>
                  <a:srgbClr val="008080"/>
                </a:solidFill>
                <a:effectLst/>
                <a:latin typeface="Consolas" panose="020B0609020204030204" pitchFamily="49" charset="0"/>
              </a:rPr>
              <a:t>BiSearchTree </a:t>
            </a:r>
            <a:r>
              <a:rPr kumimoji="0" lang="zh-CN" altLang="zh-CN" sz="2400" b="0" i="0" u="none" strike="noStrike" cap="none" normalizeH="0" baseline="0" smtClean="0">
                <a:ln>
                  <a:noFill/>
                </a:ln>
                <a:solidFill>
                  <a:srgbClr val="080808"/>
                </a:solidFill>
                <a:effectLst/>
                <a:latin typeface="Consolas" panose="020B0609020204030204" pitchFamily="49" charset="0"/>
              </a:rPr>
              <a:t>:: </a:t>
            </a:r>
            <a:r>
              <a:rPr kumimoji="0" lang="zh-CN" altLang="zh-CN" sz="2400" b="0" i="0" u="none" strike="noStrike" cap="none" normalizeH="0" baseline="0" smtClean="0">
                <a:ln>
                  <a:noFill/>
                </a:ln>
                <a:solidFill>
                  <a:srgbClr val="00627A"/>
                </a:solidFill>
                <a:effectLst/>
                <a:latin typeface="Consolas" panose="020B0609020204030204" pitchFamily="49" charset="0"/>
              </a:rPr>
              <a:t>SearchBST</a:t>
            </a:r>
            <a:r>
              <a:rPr kumimoji="0" lang="zh-CN" altLang="zh-CN" sz="2400" b="0" i="0" u="none" strike="noStrike" cap="none" normalizeH="0" baseline="0" smtClean="0">
                <a:ln>
                  <a:noFill/>
                </a:ln>
                <a:solidFill>
                  <a:srgbClr val="080808"/>
                </a:solidFill>
                <a:effectLst/>
                <a:latin typeface="Consolas" panose="020B0609020204030204" pitchFamily="49" charset="0"/>
              </a:rPr>
              <a:t>(</a:t>
            </a:r>
            <a:r>
              <a:rPr kumimoji="0" lang="zh-CN" altLang="zh-CN" sz="2400" b="0" i="0" u="none" strike="noStrike" cap="none" normalizeH="0" baseline="0" smtClean="0">
                <a:ln>
                  <a:noFill/>
                </a:ln>
                <a:solidFill>
                  <a:srgbClr val="008080"/>
                </a:solidFill>
                <a:effectLst/>
                <a:latin typeface="Consolas" panose="020B0609020204030204" pitchFamily="49" charset="0"/>
              </a:rPr>
              <a:t>BiNode</a:t>
            </a:r>
            <a:r>
              <a:rPr kumimoji="0" lang="zh-CN" altLang="zh-CN" sz="2400" b="0" i="0" u="none" strike="noStrike" cap="none" normalizeH="0" baseline="0" smtClean="0">
                <a:ln>
                  <a:noFill/>
                </a:ln>
                <a:solidFill>
                  <a:srgbClr val="080808"/>
                </a:solidFill>
                <a:effectLst/>
                <a:latin typeface="Consolas" panose="020B0609020204030204" pitchFamily="49" charset="0"/>
              </a:rPr>
              <a:t>&lt;</a:t>
            </a:r>
            <a:r>
              <a:rPr kumimoji="0" lang="zh-CN" altLang="zh-CN" sz="2400" b="0" i="0" u="none" strike="noStrike" cap="none" normalizeH="0" baseline="0" smtClean="0">
                <a:ln>
                  <a:noFill/>
                </a:ln>
                <a:solidFill>
                  <a:srgbClr val="0033B3"/>
                </a:solidFill>
                <a:effectLst/>
                <a:latin typeface="Consolas" panose="020B0609020204030204" pitchFamily="49" charset="0"/>
              </a:rPr>
              <a:t>int</a:t>
            </a:r>
            <a:r>
              <a:rPr kumimoji="0" lang="zh-CN" altLang="zh-CN" sz="2400" b="0" i="0" u="none" strike="noStrike" cap="none" normalizeH="0" baseline="0" smtClean="0">
                <a:ln>
                  <a:noFill/>
                </a:ln>
                <a:solidFill>
                  <a:srgbClr val="080808"/>
                </a:solidFill>
                <a:effectLst/>
                <a:latin typeface="Consolas" panose="020B0609020204030204" pitchFamily="49" charset="0"/>
              </a:rPr>
              <a:t>&gt; *bt, </a:t>
            </a:r>
            <a:r>
              <a:rPr kumimoji="0" lang="zh-CN" altLang="zh-CN" sz="2400" b="0" i="0" u="none" strike="noStrike" cap="none" normalizeH="0" baseline="0" smtClean="0">
                <a:ln>
                  <a:noFill/>
                </a:ln>
                <a:solidFill>
                  <a:srgbClr val="0033B3"/>
                </a:solidFill>
                <a:effectLst/>
                <a:latin typeface="Consolas" panose="020B0609020204030204" pitchFamily="49" charset="0"/>
              </a:rPr>
              <a:t>int </a:t>
            </a:r>
            <a:r>
              <a:rPr kumimoji="0" lang="zh-CN" altLang="zh-CN" sz="2400" b="0" i="0" u="none" strike="noStrike" cap="none" normalizeH="0" baseline="0" smtClean="0">
                <a:ln>
                  <a:noFill/>
                </a:ln>
                <a:solidFill>
                  <a:srgbClr val="080808"/>
                </a:solidFill>
                <a:effectLst/>
                <a:latin typeface="Consolas" panose="020B0609020204030204" pitchFamily="49" charset="0"/>
              </a:rPr>
              <a:t>k)</a:t>
            </a:r>
            <a:br>
              <a:rPr kumimoji="0" lang="zh-CN" altLang="zh-CN" sz="2400" b="0" i="0" u="none" strike="noStrike" cap="none" normalizeH="0" baseline="0" smtClean="0">
                <a:ln>
                  <a:noFill/>
                </a:ln>
                <a:solidFill>
                  <a:srgbClr val="080808"/>
                </a:solidFill>
                <a:effectLst/>
                <a:latin typeface="Consolas" panose="020B0609020204030204" pitchFamily="49" charset="0"/>
              </a:rPr>
            </a:br>
            <a:r>
              <a:rPr kumimoji="0" lang="zh-CN" altLang="zh-CN" sz="2400" b="0" i="0" u="none" strike="noStrike" cap="none" normalizeH="0" baseline="0" smtClean="0">
                <a:ln>
                  <a:noFill/>
                </a:ln>
                <a:solidFill>
                  <a:srgbClr val="080808"/>
                </a:solidFill>
                <a:effectLst/>
                <a:latin typeface="Consolas" panose="020B0609020204030204" pitchFamily="49" charset="0"/>
              </a:rPr>
              <a:t>{</a:t>
            </a:r>
            <a:br>
              <a:rPr kumimoji="0" lang="zh-CN" altLang="zh-CN" sz="2400" b="0" i="0" u="none" strike="noStrike" cap="none" normalizeH="0" baseline="0" smtClean="0">
                <a:ln>
                  <a:noFill/>
                </a:ln>
                <a:solidFill>
                  <a:srgbClr val="080808"/>
                </a:solidFill>
                <a:effectLst/>
                <a:latin typeface="Consolas" panose="020B0609020204030204" pitchFamily="49" charset="0"/>
              </a:rPr>
            </a:br>
            <a:r>
              <a:rPr kumimoji="0" lang="zh-CN" altLang="zh-CN" sz="2400" b="0" i="0" u="none" strike="noStrike" cap="none" normalizeH="0" baseline="0" smtClean="0">
                <a:ln>
                  <a:noFill/>
                </a:ln>
                <a:solidFill>
                  <a:srgbClr val="080808"/>
                </a:solidFill>
                <a:effectLst/>
                <a:latin typeface="Consolas" panose="020B0609020204030204" pitchFamily="49" charset="0"/>
              </a:rPr>
              <a:t>    </a:t>
            </a:r>
            <a:r>
              <a:rPr kumimoji="0" lang="zh-CN" altLang="zh-CN" sz="2400" b="0" i="0" u="none" strike="noStrike" cap="none" normalizeH="0" baseline="0" smtClean="0">
                <a:ln>
                  <a:noFill/>
                </a:ln>
                <a:solidFill>
                  <a:srgbClr val="0033B3"/>
                </a:solidFill>
                <a:effectLst/>
                <a:latin typeface="Consolas" panose="020B0609020204030204" pitchFamily="49" charset="0"/>
              </a:rPr>
              <a:t>if </a:t>
            </a:r>
            <a:r>
              <a:rPr kumimoji="0" lang="zh-CN" altLang="zh-CN" sz="2400" b="0" i="0" u="none" strike="noStrike" cap="none" normalizeH="0" baseline="0" smtClean="0">
                <a:ln>
                  <a:noFill/>
                </a:ln>
                <a:solidFill>
                  <a:srgbClr val="080808"/>
                </a:solidFill>
                <a:effectLst/>
                <a:latin typeface="Consolas" panose="020B0609020204030204" pitchFamily="49" charset="0"/>
              </a:rPr>
              <a:t>(bt == </a:t>
            </a:r>
            <a:r>
              <a:rPr kumimoji="0" lang="zh-CN" altLang="zh-CN" sz="2400" b="0" i="0" u="none" strike="noStrike" cap="none" normalizeH="0" baseline="0" smtClean="0">
                <a:ln>
                  <a:noFill/>
                </a:ln>
                <a:solidFill>
                  <a:srgbClr val="0033B3"/>
                </a:solidFill>
                <a:effectLst/>
                <a:latin typeface="Consolas" panose="020B0609020204030204" pitchFamily="49" charset="0"/>
              </a:rPr>
              <a:t>nullptr</a:t>
            </a:r>
            <a:r>
              <a:rPr kumimoji="0" lang="zh-CN" altLang="zh-CN" sz="2400" b="0" i="0" u="none" strike="noStrike" cap="none" normalizeH="0" baseline="0" smtClean="0">
                <a:ln>
                  <a:noFill/>
                </a:ln>
                <a:solidFill>
                  <a:srgbClr val="080808"/>
                </a:solidFill>
                <a:effectLst/>
                <a:latin typeface="Consolas" panose="020B0609020204030204" pitchFamily="49" charset="0"/>
              </a:rPr>
              <a:t>) </a:t>
            </a:r>
            <a:br>
              <a:rPr kumimoji="0" lang="zh-CN" altLang="zh-CN" sz="2400" b="0" i="0" u="none" strike="noStrike" cap="none" normalizeH="0" baseline="0" smtClean="0">
                <a:ln>
                  <a:noFill/>
                </a:ln>
                <a:solidFill>
                  <a:srgbClr val="080808"/>
                </a:solidFill>
                <a:effectLst/>
                <a:latin typeface="Consolas" panose="020B0609020204030204" pitchFamily="49" charset="0"/>
              </a:rPr>
            </a:br>
            <a:r>
              <a:rPr kumimoji="0" lang="zh-CN" altLang="zh-CN" sz="2400" b="0" i="0" u="none" strike="noStrike" cap="none" normalizeH="0" baseline="0" smtClean="0">
                <a:ln>
                  <a:noFill/>
                </a:ln>
                <a:solidFill>
                  <a:srgbClr val="080808"/>
                </a:solidFill>
                <a:effectLst/>
                <a:latin typeface="Consolas" panose="020B0609020204030204" pitchFamily="49" charset="0"/>
              </a:rPr>
              <a:t>        </a:t>
            </a:r>
            <a:r>
              <a:rPr kumimoji="0" lang="zh-CN" altLang="zh-CN" sz="2400" b="0" i="0" u="none" strike="noStrike" cap="none" normalizeH="0" baseline="0" smtClean="0">
                <a:ln>
                  <a:noFill/>
                </a:ln>
                <a:solidFill>
                  <a:srgbClr val="0033B3"/>
                </a:solidFill>
                <a:effectLst/>
                <a:latin typeface="Consolas" panose="020B0609020204030204" pitchFamily="49" charset="0"/>
              </a:rPr>
              <a:t>return nullptr</a:t>
            </a:r>
            <a:r>
              <a:rPr kumimoji="0" lang="zh-CN" altLang="zh-CN" sz="2400" b="0" i="0" u="none" strike="noStrike" cap="none" normalizeH="0" baseline="0" smtClean="0">
                <a:ln>
                  <a:noFill/>
                </a:ln>
                <a:solidFill>
                  <a:srgbClr val="080808"/>
                </a:solidFill>
                <a:effectLst/>
                <a:latin typeface="Consolas" panose="020B0609020204030204" pitchFamily="49" charset="0"/>
              </a:rPr>
              <a:t>;</a:t>
            </a:r>
            <a:br>
              <a:rPr kumimoji="0" lang="zh-CN" altLang="zh-CN" sz="2400" b="0" i="0" u="none" strike="noStrike" cap="none" normalizeH="0" baseline="0" smtClean="0">
                <a:ln>
                  <a:noFill/>
                </a:ln>
                <a:solidFill>
                  <a:srgbClr val="080808"/>
                </a:solidFill>
                <a:effectLst/>
                <a:latin typeface="Consolas" panose="020B0609020204030204" pitchFamily="49" charset="0"/>
              </a:rPr>
            </a:br>
            <a:r>
              <a:rPr kumimoji="0" lang="zh-CN" altLang="zh-CN" sz="2400" b="0" i="0" u="none" strike="noStrike" cap="none" normalizeH="0" baseline="0" smtClean="0">
                <a:ln>
                  <a:noFill/>
                </a:ln>
                <a:solidFill>
                  <a:srgbClr val="080808"/>
                </a:solidFill>
                <a:effectLst/>
                <a:latin typeface="Consolas" panose="020B0609020204030204" pitchFamily="49" charset="0"/>
              </a:rPr>
              <a:t>    </a:t>
            </a:r>
            <a:r>
              <a:rPr kumimoji="0" lang="zh-CN" altLang="zh-CN" sz="2400" b="0" i="0" u="none" strike="noStrike" cap="none" normalizeH="0" baseline="0" smtClean="0">
                <a:ln>
                  <a:noFill/>
                </a:ln>
                <a:solidFill>
                  <a:srgbClr val="0033B3"/>
                </a:solidFill>
                <a:effectLst/>
                <a:latin typeface="Consolas" panose="020B0609020204030204" pitchFamily="49" charset="0"/>
              </a:rPr>
              <a:t>if </a:t>
            </a:r>
            <a:r>
              <a:rPr kumimoji="0" lang="zh-CN" altLang="zh-CN" sz="2400" b="0" i="0" u="none" strike="noStrike" cap="none" normalizeH="0" baseline="0" smtClean="0">
                <a:ln>
                  <a:noFill/>
                </a:ln>
                <a:solidFill>
                  <a:srgbClr val="080808"/>
                </a:solidFill>
                <a:effectLst/>
                <a:latin typeface="Consolas" panose="020B0609020204030204" pitchFamily="49" charset="0"/>
              </a:rPr>
              <a:t>(bt-&gt;</a:t>
            </a:r>
            <a:r>
              <a:rPr kumimoji="0" lang="zh-CN" altLang="zh-CN" sz="2400" b="0" i="0" u="none" strike="noStrike" cap="none" normalizeH="0" baseline="0" smtClean="0">
                <a:ln>
                  <a:noFill/>
                </a:ln>
                <a:solidFill>
                  <a:srgbClr val="660E7A"/>
                </a:solidFill>
                <a:effectLst/>
                <a:latin typeface="Consolas" panose="020B0609020204030204" pitchFamily="49" charset="0"/>
              </a:rPr>
              <a:t>data </a:t>
            </a:r>
            <a:r>
              <a:rPr kumimoji="0" lang="zh-CN" altLang="zh-CN" sz="2400" b="0" i="0" u="none" strike="noStrike" cap="none" normalizeH="0" baseline="0" smtClean="0">
                <a:ln>
                  <a:noFill/>
                </a:ln>
                <a:solidFill>
                  <a:srgbClr val="080808"/>
                </a:solidFill>
                <a:effectLst/>
                <a:latin typeface="Consolas" panose="020B0609020204030204" pitchFamily="49" charset="0"/>
              </a:rPr>
              <a:t>== k)</a:t>
            </a:r>
            <a:br>
              <a:rPr kumimoji="0" lang="zh-CN" altLang="zh-CN" sz="2400" b="0" i="0" u="none" strike="noStrike" cap="none" normalizeH="0" baseline="0" smtClean="0">
                <a:ln>
                  <a:noFill/>
                </a:ln>
                <a:solidFill>
                  <a:srgbClr val="080808"/>
                </a:solidFill>
                <a:effectLst/>
                <a:latin typeface="Consolas" panose="020B0609020204030204" pitchFamily="49" charset="0"/>
              </a:rPr>
            </a:br>
            <a:r>
              <a:rPr kumimoji="0" lang="zh-CN" altLang="zh-CN" sz="2400" b="0" i="0" u="none" strike="noStrike" cap="none" normalizeH="0" baseline="0" smtClean="0">
                <a:ln>
                  <a:noFill/>
                </a:ln>
                <a:solidFill>
                  <a:srgbClr val="080808"/>
                </a:solidFill>
                <a:effectLst/>
                <a:latin typeface="Consolas" panose="020B0609020204030204" pitchFamily="49" charset="0"/>
              </a:rPr>
              <a:t>        </a:t>
            </a:r>
            <a:r>
              <a:rPr kumimoji="0" lang="zh-CN" altLang="zh-CN" sz="2400" b="0" i="0" u="none" strike="noStrike" cap="none" normalizeH="0" baseline="0" smtClean="0">
                <a:ln>
                  <a:noFill/>
                </a:ln>
                <a:solidFill>
                  <a:srgbClr val="0033B3"/>
                </a:solidFill>
                <a:effectLst/>
                <a:latin typeface="Consolas" panose="020B0609020204030204" pitchFamily="49" charset="0"/>
              </a:rPr>
              <a:t>return </a:t>
            </a:r>
            <a:r>
              <a:rPr kumimoji="0" lang="zh-CN" altLang="zh-CN" sz="2400" b="0" i="0" u="none" strike="noStrike" cap="none" normalizeH="0" baseline="0" smtClean="0">
                <a:ln>
                  <a:noFill/>
                </a:ln>
                <a:solidFill>
                  <a:srgbClr val="080808"/>
                </a:solidFill>
                <a:effectLst/>
                <a:latin typeface="Consolas" panose="020B0609020204030204" pitchFamily="49" charset="0"/>
              </a:rPr>
              <a:t>bt;</a:t>
            </a:r>
            <a:br>
              <a:rPr kumimoji="0" lang="zh-CN" altLang="zh-CN" sz="2400" b="0" i="0" u="none" strike="noStrike" cap="none" normalizeH="0" baseline="0" smtClean="0">
                <a:ln>
                  <a:noFill/>
                </a:ln>
                <a:solidFill>
                  <a:srgbClr val="080808"/>
                </a:solidFill>
                <a:effectLst/>
                <a:latin typeface="Consolas" panose="020B0609020204030204" pitchFamily="49" charset="0"/>
              </a:rPr>
            </a:br>
            <a:r>
              <a:rPr kumimoji="0" lang="zh-CN" altLang="zh-CN" sz="2400" b="0" i="0" u="none" strike="noStrike" cap="none" normalizeH="0" baseline="0" smtClean="0">
                <a:ln>
                  <a:noFill/>
                </a:ln>
                <a:solidFill>
                  <a:srgbClr val="080808"/>
                </a:solidFill>
                <a:effectLst/>
                <a:latin typeface="Consolas" panose="020B0609020204030204" pitchFamily="49" charset="0"/>
              </a:rPr>
              <a:t>    </a:t>
            </a:r>
            <a:r>
              <a:rPr kumimoji="0" lang="zh-CN" altLang="zh-CN" sz="2400" b="0" i="0" u="none" strike="noStrike" cap="none" normalizeH="0" baseline="0" smtClean="0">
                <a:ln>
                  <a:noFill/>
                </a:ln>
                <a:solidFill>
                  <a:srgbClr val="0033B3"/>
                </a:solidFill>
                <a:effectLst/>
                <a:latin typeface="Consolas" panose="020B0609020204030204" pitchFamily="49" charset="0"/>
              </a:rPr>
              <a:t>else if </a:t>
            </a:r>
            <a:r>
              <a:rPr kumimoji="0" lang="zh-CN" altLang="zh-CN" sz="2400" b="0" i="0" u="none" strike="noStrike" cap="none" normalizeH="0" baseline="0" smtClean="0">
                <a:ln>
                  <a:noFill/>
                </a:ln>
                <a:solidFill>
                  <a:srgbClr val="080808"/>
                </a:solidFill>
                <a:effectLst/>
                <a:latin typeface="Consolas" panose="020B0609020204030204" pitchFamily="49" charset="0"/>
              </a:rPr>
              <a:t>(bt-&gt;</a:t>
            </a:r>
            <a:r>
              <a:rPr kumimoji="0" lang="zh-CN" altLang="zh-CN" sz="2400" b="0" i="0" u="none" strike="noStrike" cap="none" normalizeH="0" baseline="0" smtClean="0">
                <a:ln>
                  <a:noFill/>
                </a:ln>
                <a:solidFill>
                  <a:srgbClr val="660E7A"/>
                </a:solidFill>
                <a:effectLst/>
                <a:latin typeface="Consolas" panose="020B0609020204030204" pitchFamily="49" charset="0"/>
              </a:rPr>
              <a:t>data </a:t>
            </a:r>
            <a:r>
              <a:rPr kumimoji="0" lang="zh-CN" altLang="zh-CN" sz="2400" b="0" i="0" u="none" strike="noStrike" cap="none" normalizeH="0" baseline="0" smtClean="0">
                <a:ln>
                  <a:noFill/>
                </a:ln>
                <a:solidFill>
                  <a:srgbClr val="080808"/>
                </a:solidFill>
                <a:effectLst/>
                <a:latin typeface="Consolas" panose="020B0609020204030204" pitchFamily="49" charset="0"/>
              </a:rPr>
              <a:t>&gt; k) </a:t>
            </a:r>
            <a:br>
              <a:rPr kumimoji="0" lang="zh-CN" altLang="zh-CN" sz="2400" b="0" i="0" u="none" strike="noStrike" cap="none" normalizeH="0" baseline="0" smtClean="0">
                <a:ln>
                  <a:noFill/>
                </a:ln>
                <a:solidFill>
                  <a:srgbClr val="080808"/>
                </a:solidFill>
                <a:effectLst/>
                <a:latin typeface="Consolas" panose="020B0609020204030204" pitchFamily="49" charset="0"/>
              </a:rPr>
            </a:br>
            <a:r>
              <a:rPr kumimoji="0" lang="zh-CN" altLang="zh-CN" sz="2400" b="0" i="0" u="none" strike="noStrike" cap="none" normalizeH="0" baseline="0" smtClean="0">
                <a:ln>
                  <a:noFill/>
                </a:ln>
                <a:solidFill>
                  <a:srgbClr val="080808"/>
                </a:solidFill>
                <a:effectLst/>
                <a:latin typeface="Consolas" panose="020B0609020204030204" pitchFamily="49" charset="0"/>
              </a:rPr>
              <a:t>        </a:t>
            </a:r>
            <a:r>
              <a:rPr kumimoji="0" lang="zh-CN" altLang="zh-CN" sz="2400" b="0" i="0" u="none" strike="noStrike" cap="none" normalizeH="0" baseline="0" smtClean="0">
                <a:ln>
                  <a:noFill/>
                </a:ln>
                <a:solidFill>
                  <a:srgbClr val="0033B3"/>
                </a:solidFill>
                <a:effectLst/>
                <a:latin typeface="Consolas" panose="020B0609020204030204" pitchFamily="49" charset="0"/>
              </a:rPr>
              <a:t>return </a:t>
            </a:r>
            <a:r>
              <a:rPr kumimoji="0" lang="zh-CN" altLang="zh-CN" sz="2400" b="0" i="0" u="none" strike="noStrike" cap="none" normalizeH="0" baseline="0" smtClean="0">
                <a:ln>
                  <a:noFill/>
                </a:ln>
                <a:solidFill>
                  <a:srgbClr val="080808"/>
                </a:solidFill>
                <a:effectLst/>
                <a:latin typeface="Consolas" panose="020B0609020204030204" pitchFamily="49" charset="0"/>
              </a:rPr>
              <a:t>SearchBST(bt-&gt;</a:t>
            </a:r>
            <a:r>
              <a:rPr kumimoji="0" lang="zh-CN" altLang="zh-CN" sz="2400" b="0" i="0" u="none" strike="noStrike" cap="none" normalizeH="0" baseline="0" smtClean="0">
                <a:ln>
                  <a:noFill/>
                </a:ln>
                <a:solidFill>
                  <a:srgbClr val="660E7A"/>
                </a:solidFill>
                <a:effectLst/>
                <a:latin typeface="Consolas" panose="020B0609020204030204" pitchFamily="49" charset="0"/>
              </a:rPr>
              <a:t>lchild</a:t>
            </a:r>
            <a:r>
              <a:rPr kumimoji="0" lang="zh-CN" altLang="zh-CN" sz="2400" b="0" i="0" u="none" strike="noStrike" cap="none" normalizeH="0" baseline="0" smtClean="0">
                <a:ln>
                  <a:noFill/>
                </a:ln>
                <a:solidFill>
                  <a:srgbClr val="080808"/>
                </a:solidFill>
                <a:effectLst/>
                <a:latin typeface="Consolas" panose="020B0609020204030204" pitchFamily="49" charset="0"/>
              </a:rPr>
              <a:t>, k);</a:t>
            </a:r>
            <a:br>
              <a:rPr kumimoji="0" lang="zh-CN" altLang="zh-CN" sz="2400" b="0" i="0" u="none" strike="noStrike" cap="none" normalizeH="0" baseline="0" smtClean="0">
                <a:ln>
                  <a:noFill/>
                </a:ln>
                <a:solidFill>
                  <a:srgbClr val="080808"/>
                </a:solidFill>
                <a:effectLst/>
                <a:latin typeface="Consolas" panose="020B0609020204030204" pitchFamily="49" charset="0"/>
              </a:rPr>
            </a:br>
            <a:r>
              <a:rPr kumimoji="0" lang="zh-CN" altLang="zh-CN" sz="2400" b="0" i="0" u="none" strike="noStrike" cap="none" normalizeH="0" baseline="0" smtClean="0">
                <a:ln>
                  <a:noFill/>
                </a:ln>
                <a:solidFill>
                  <a:srgbClr val="080808"/>
                </a:solidFill>
                <a:effectLst/>
                <a:latin typeface="Consolas" panose="020B0609020204030204" pitchFamily="49" charset="0"/>
              </a:rPr>
              <a:t>    </a:t>
            </a:r>
            <a:r>
              <a:rPr kumimoji="0" lang="zh-CN" altLang="zh-CN" sz="2400" b="0" i="0" u="none" strike="noStrike" cap="none" normalizeH="0" baseline="0" smtClean="0">
                <a:ln>
                  <a:noFill/>
                </a:ln>
                <a:solidFill>
                  <a:srgbClr val="0033B3"/>
                </a:solidFill>
                <a:effectLst/>
                <a:latin typeface="Consolas" panose="020B0609020204030204" pitchFamily="49" charset="0"/>
              </a:rPr>
              <a:t>else</a:t>
            </a:r>
            <a:br>
              <a:rPr kumimoji="0" lang="zh-CN" altLang="zh-CN" sz="2400" b="0" i="0" u="none" strike="noStrike" cap="none" normalizeH="0" baseline="0" smtClean="0">
                <a:ln>
                  <a:noFill/>
                </a:ln>
                <a:solidFill>
                  <a:srgbClr val="0033B3"/>
                </a:solidFill>
                <a:effectLst/>
                <a:latin typeface="Consolas" panose="020B0609020204030204" pitchFamily="49" charset="0"/>
              </a:rPr>
            </a:br>
            <a:r>
              <a:rPr kumimoji="0" lang="zh-CN" altLang="zh-CN" sz="2400" b="0" i="0" u="none" strike="noStrike" cap="none" normalizeH="0" baseline="0" smtClean="0">
                <a:ln>
                  <a:noFill/>
                </a:ln>
                <a:solidFill>
                  <a:srgbClr val="0033B3"/>
                </a:solidFill>
                <a:effectLst/>
                <a:latin typeface="Consolas" panose="020B0609020204030204" pitchFamily="49" charset="0"/>
              </a:rPr>
              <a:t>        return </a:t>
            </a:r>
            <a:r>
              <a:rPr kumimoji="0" lang="zh-CN" altLang="zh-CN" sz="2400" b="0" i="0" u="none" strike="noStrike" cap="none" normalizeH="0" baseline="0" smtClean="0">
                <a:ln>
                  <a:noFill/>
                </a:ln>
                <a:solidFill>
                  <a:srgbClr val="080808"/>
                </a:solidFill>
                <a:effectLst/>
                <a:latin typeface="Consolas" panose="020B0609020204030204" pitchFamily="49" charset="0"/>
              </a:rPr>
              <a:t>SearchBST(bt-&gt;</a:t>
            </a:r>
            <a:r>
              <a:rPr kumimoji="0" lang="zh-CN" altLang="zh-CN" sz="2400" b="0" i="0" u="none" strike="noStrike" cap="none" normalizeH="0" baseline="0" smtClean="0">
                <a:ln>
                  <a:noFill/>
                </a:ln>
                <a:solidFill>
                  <a:srgbClr val="660E7A"/>
                </a:solidFill>
                <a:effectLst/>
                <a:latin typeface="Consolas" panose="020B0609020204030204" pitchFamily="49" charset="0"/>
              </a:rPr>
              <a:t>rchild</a:t>
            </a:r>
            <a:r>
              <a:rPr kumimoji="0" lang="zh-CN" altLang="zh-CN" sz="2400" b="0" i="0" u="none" strike="noStrike" cap="none" normalizeH="0" baseline="0" smtClean="0">
                <a:ln>
                  <a:noFill/>
                </a:ln>
                <a:solidFill>
                  <a:srgbClr val="080808"/>
                </a:solidFill>
                <a:effectLst/>
                <a:latin typeface="Consolas" panose="020B0609020204030204" pitchFamily="49" charset="0"/>
              </a:rPr>
              <a:t>, k);</a:t>
            </a:r>
            <a:br>
              <a:rPr kumimoji="0" lang="zh-CN" altLang="zh-CN" sz="2400" b="0" i="0" u="none" strike="noStrike" cap="none" normalizeH="0" baseline="0" smtClean="0">
                <a:ln>
                  <a:noFill/>
                </a:ln>
                <a:solidFill>
                  <a:srgbClr val="080808"/>
                </a:solidFill>
                <a:effectLst/>
                <a:latin typeface="Consolas" panose="020B0609020204030204" pitchFamily="49" charset="0"/>
              </a:rPr>
            </a:br>
            <a:r>
              <a:rPr kumimoji="0" lang="zh-CN" altLang="zh-CN" sz="2400" b="0" i="0" u="none" strike="noStrike" cap="none" normalizeH="0" baseline="0" smtClean="0">
                <a:ln>
                  <a:noFill/>
                </a:ln>
                <a:solidFill>
                  <a:srgbClr val="080808"/>
                </a:solidFill>
                <a:effectLst/>
                <a:latin typeface="Consolas" panose="020B0609020204030204" pitchFamily="49" charset="0"/>
              </a:rPr>
              <a:t>}</a:t>
            </a:r>
            <a:endParaRPr kumimoji="0" lang="zh-CN" altLang="zh-CN" sz="36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03713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zh-CN"/>
              <a:t>二叉查找树的</a:t>
            </a:r>
            <a:r>
              <a:rPr lang="zh-CN" altLang="zh-CN" smtClean="0"/>
              <a:t>形状</a:t>
            </a:r>
            <a:r>
              <a:rPr lang="zh-CN" altLang="en-US" smtClean="0"/>
              <a:t>及性能</a:t>
            </a:r>
            <a:endParaRPr lang="zh-CN" altLang="en-US"/>
          </a:p>
        </p:txBody>
      </p:sp>
      <p:pic>
        <p:nvPicPr>
          <p:cNvPr id="358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6173" y="1179594"/>
            <a:ext cx="3353236" cy="388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662" y="1413243"/>
            <a:ext cx="3353236" cy="2780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 name="矩形 1"/>
              <p:cNvSpPr/>
              <p:nvPr/>
            </p:nvSpPr>
            <p:spPr>
              <a:xfrm>
                <a:off x="334609" y="4568776"/>
                <a:ext cx="5858905" cy="1056391"/>
              </a:xfrm>
              <a:prstGeom prst="rect">
                <a:avLst/>
              </a:prstGeom>
            </p:spPr>
            <p:txBody>
              <a:bodyPr wrap="none">
                <a:spAutoFit/>
              </a:bodyPr>
              <a:lstStyle/>
              <a:p>
                <a:pPr defTabSz="1172121"/>
                <a14:m>
                  <m:oMathPara xmlns:m="http://schemas.openxmlformats.org/officeDocument/2006/math">
                    <m:oMathParaPr>
                      <m:jc m:val="centerGroup"/>
                    </m:oMathParaPr>
                    <m:oMath xmlns:m="http://schemas.openxmlformats.org/officeDocument/2006/math">
                      <m:sSub>
                        <m:sSubPr>
                          <m:ctrlPr>
                            <a:rPr lang="zh-CN" altLang="en-US" sz="2300" i="1">
                              <a:solidFill>
                                <a:srgbClr val="1F5281"/>
                              </a:solidFill>
                              <a:latin typeface="Cambria Math" panose="02040503050406030204" pitchFamily="18" charset="0"/>
                            </a:rPr>
                          </m:ctrlPr>
                        </m:sSubPr>
                        <m:e>
                          <m:r>
                            <m:rPr>
                              <m:sty m:val="p"/>
                            </m:rPr>
                            <a:rPr lang="zh-CN" altLang="en-US" sz="2300">
                              <a:solidFill>
                                <a:srgbClr val="1F5281"/>
                              </a:solidFill>
                              <a:latin typeface="Cambria Math" panose="02040503050406030204" pitchFamily="18" charset="0"/>
                            </a:rPr>
                            <m:t>ASL</m:t>
                          </m:r>
                        </m:e>
                        <m:sub>
                          <m:r>
                            <m:rPr>
                              <m:sty m:val="p"/>
                            </m:rPr>
                            <a:rPr lang="zh-CN" altLang="en-US" sz="2300">
                              <a:solidFill>
                                <a:srgbClr val="1F5281"/>
                              </a:solidFill>
                              <a:latin typeface="Cambria Math" panose="02040503050406030204" pitchFamily="18" charset="0"/>
                            </a:rPr>
                            <m:t>succ</m:t>
                          </m:r>
                        </m:sub>
                      </m:sSub>
                      <m:r>
                        <a:rPr lang="zh-CN" altLang="en-US" sz="2300">
                          <a:solidFill>
                            <a:srgbClr val="1F5281"/>
                          </a:solidFill>
                          <a:latin typeface="Cambria Math" panose="02040503050406030204" pitchFamily="18" charset="0"/>
                        </a:rPr>
                        <m:t>=</m:t>
                      </m:r>
                      <m:nary>
                        <m:naryPr>
                          <m:chr m:val="∑"/>
                          <m:limLoc m:val="undOvr"/>
                          <m:ctrlPr>
                            <a:rPr lang="zh-CN" altLang="en-US" sz="2300" i="1">
                              <a:solidFill>
                                <a:srgbClr val="1F5281"/>
                              </a:solidFill>
                              <a:latin typeface="Cambria Math" panose="02040503050406030204" pitchFamily="18" charset="0"/>
                            </a:rPr>
                          </m:ctrlPr>
                        </m:naryPr>
                        <m:sub>
                          <m:r>
                            <m:rPr>
                              <m:sty m:val="p"/>
                            </m:rPr>
                            <a:rPr lang="zh-CN" altLang="en-US" sz="2300">
                              <a:solidFill>
                                <a:srgbClr val="1F5281"/>
                              </a:solidFill>
                              <a:latin typeface="Cambria Math" panose="02040503050406030204" pitchFamily="18" charset="0"/>
                            </a:rPr>
                            <m:t>i</m:t>
                          </m:r>
                          <m:r>
                            <a:rPr lang="zh-CN" altLang="en-US" sz="2300">
                              <a:solidFill>
                                <a:srgbClr val="1F5281"/>
                              </a:solidFill>
                              <a:latin typeface="Cambria Math" panose="02040503050406030204" pitchFamily="18" charset="0"/>
                            </a:rPr>
                            <m:t>=1</m:t>
                          </m:r>
                        </m:sub>
                        <m:sup>
                          <m:r>
                            <m:rPr>
                              <m:sty m:val="p"/>
                            </m:rPr>
                            <a:rPr lang="zh-CN" altLang="en-US" sz="2300">
                              <a:solidFill>
                                <a:srgbClr val="1F5281"/>
                              </a:solidFill>
                              <a:latin typeface="Cambria Math" panose="02040503050406030204" pitchFamily="18" charset="0"/>
                            </a:rPr>
                            <m:t>n</m:t>
                          </m:r>
                        </m:sup>
                        <m:e>
                          <m:r>
                            <a:rPr lang="zh-CN" altLang="en-US" sz="2300">
                              <a:solidFill>
                                <a:srgbClr val="1F5281"/>
                              </a:solidFill>
                              <a:latin typeface="Cambria Math" panose="02040503050406030204" pitchFamily="18" charset="0"/>
                            </a:rPr>
                            <m:t> </m:t>
                          </m:r>
                          <m:sSub>
                            <m:sSubPr>
                              <m:ctrlPr>
                                <a:rPr lang="zh-CN" altLang="en-US" sz="2300" i="1">
                                  <a:solidFill>
                                    <a:srgbClr val="1F5281"/>
                                  </a:solidFill>
                                  <a:latin typeface="Cambria Math" panose="02040503050406030204" pitchFamily="18" charset="0"/>
                                </a:rPr>
                              </m:ctrlPr>
                            </m:sSubPr>
                            <m:e>
                              <m:r>
                                <m:rPr>
                                  <m:sty m:val="p"/>
                                </m:rPr>
                                <a:rPr lang="zh-CN" altLang="en-US" sz="2300">
                                  <a:solidFill>
                                    <a:srgbClr val="1F5281"/>
                                  </a:solidFill>
                                  <a:latin typeface="Cambria Math" panose="02040503050406030204" pitchFamily="18" charset="0"/>
                                </a:rPr>
                                <m:t>p</m:t>
                              </m:r>
                            </m:e>
                            <m:sub>
                              <m:r>
                                <m:rPr>
                                  <m:sty m:val="p"/>
                                </m:rPr>
                                <a:rPr lang="zh-CN" altLang="en-US" sz="2300">
                                  <a:solidFill>
                                    <a:srgbClr val="1F5281"/>
                                  </a:solidFill>
                                  <a:latin typeface="Cambria Math" panose="02040503050406030204" pitchFamily="18" charset="0"/>
                                </a:rPr>
                                <m:t>i</m:t>
                              </m:r>
                              <m:r>
                                <a:rPr lang="zh-CN" altLang="en-US" sz="2300">
                                  <a:solidFill>
                                    <a:srgbClr val="1F5281"/>
                                  </a:solidFill>
                                  <a:latin typeface="Cambria Math" panose="02040503050406030204" pitchFamily="18" charset="0"/>
                                </a:rPr>
                                <m:t>∗</m:t>
                              </m:r>
                            </m:sub>
                          </m:sSub>
                          <m:sSub>
                            <m:sSubPr>
                              <m:ctrlPr>
                                <a:rPr lang="zh-CN" altLang="en-US" sz="2300" i="1">
                                  <a:solidFill>
                                    <a:srgbClr val="1F5281"/>
                                  </a:solidFill>
                                  <a:latin typeface="Cambria Math" panose="02040503050406030204" pitchFamily="18" charset="0"/>
                                </a:rPr>
                              </m:ctrlPr>
                            </m:sSubPr>
                            <m:e>
                              <m:r>
                                <m:rPr>
                                  <m:sty m:val="p"/>
                                </m:rPr>
                                <a:rPr lang="zh-CN" altLang="en-US" sz="2300">
                                  <a:solidFill>
                                    <a:srgbClr val="1F5281"/>
                                  </a:solidFill>
                                  <a:latin typeface="Cambria Math" panose="02040503050406030204" pitchFamily="18" charset="0"/>
                                </a:rPr>
                                <m:t>c</m:t>
                              </m:r>
                            </m:e>
                            <m:sub>
                              <m:r>
                                <m:rPr>
                                  <m:sty m:val="p"/>
                                </m:rPr>
                                <a:rPr lang="zh-CN" altLang="en-US" sz="2300">
                                  <a:solidFill>
                                    <a:srgbClr val="1F5281"/>
                                  </a:solidFill>
                                  <a:latin typeface="Cambria Math" panose="02040503050406030204" pitchFamily="18" charset="0"/>
                                </a:rPr>
                                <m:t>i</m:t>
                              </m:r>
                            </m:sub>
                          </m:sSub>
                        </m:e>
                      </m:nary>
                      <m:r>
                        <a:rPr lang="zh-CN" altLang="en-US" sz="2300">
                          <a:solidFill>
                            <a:srgbClr val="1F5281"/>
                          </a:solidFill>
                          <a:latin typeface="Cambria Math" panose="02040503050406030204" pitchFamily="18" charset="0"/>
                        </a:rPr>
                        <m:t>=</m:t>
                      </m:r>
                      <m:f>
                        <m:fPr>
                          <m:ctrlPr>
                            <a:rPr lang="zh-CN" altLang="en-US" sz="2300" i="1">
                              <a:solidFill>
                                <a:srgbClr val="1F5281"/>
                              </a:solidFill>
                              <a:latin typeface="Cambria Math" panose="02040503050406030204" pitchFamily="18" charset="0"/>
                            </a:rPr>
                          </m:ctrlPr>
                        </m:fPr>
                        <m:num>
                          <m:r>
                            <a:rPr lang="zh-CN" altLang="en-US" sz="2300">
                              <a:solidFill>
                                <a:srgbClr val="1F5281"/>
                              </a:solidFill>
                              <a:latin typeface="Cambria Math" panose="02040503050406030204" pitchFamily="18" charset="0"/>
                            </a:rPr>
                            <m:t>1+2∗3+4∗5</m:t>
                          </m:r>
                        </m:num>
                        <m:den>
                          <m:r>
                            <a:rPr lang="zh-CN" altLang="en-US" sz="2300">
                              <a:solidFill>
                                <a:srgbClr val="1F5281"/>
                              </a:solidFill>
                              <a:latin typeface="Cambria Math" panose="02040503050406030204" pitchFamily="18" charset="0"/>
                            </a:rPr>
                            <m:t>7</m:t>
                          </m:r>
                        </m:den>
                      </m:f>
                      <m:r>
                        <a:rPr lang="zh-CN" altLang="en-US" sz="2300">
                          <a:solidFill>
                            <a:srgbClr val="1F5281"/>
                          </a:solidFill>
                          <a:latin typeface="Cambria Math" panose="02040503050406030204" pitchFamily="18" charset="0"/>
                        </a:rPr>
                        <m:t>=</m:t>
                      </m:r>
                      <m:f>
                        <m:fPr>
                          <m:ctrlPr>
                            <a:rPr lang="zh-CN" altLang="en-US" sz="2300" i="1">
                              <a:solidFill>
                                <a:srgbClr val="1F5281"/>
                              </a:solidFill>
                              <a:latin typeface="Cambria Math" panose="02040503050406030204" pitchFamily="18" charset="0"/>
                            </a:rPr>
                          </m:ctrlPr>
                        </m:fPr>
                        <m:num>
                          <m:r>
                            <a:rPr lang="zh-CN" altLang="en-US" sz="2300">
                              <a:solidFill>
                                <a:srgbClr val="1F5281"/>
                              </a:solidFill>
                              <a:latin typeface="Cambria Math" panose="02040503050406030204" pitchFamily="18" charset="0"/>
                            </a:rPr>
                            <m:t>27</m:t>
                          </m:r>
                        </m:num>
                        <m:den>
                          <m:r>
                            <a:rPr lang="zh-CN" altLang="en-US" sz="2300">
                              <a:solidFill>
                                <a:srgbClr val="1F5281"/>
                              </a:solidFill>
                              <a:latin typeface="Cambria Math" panose="02040503050406030204" pitchFamily="18" charset="0"/>
                            </a:rPr>
                            <m:t>7</m:t>
                          </m:r>
                        </m:den>
                      </m:f>
                    </m:oMath>
                  </m:oMathPara>
                </a14:m>
                <a:endParaRPr lang="zh-CN" altLang="en-US" sz="2300">
                  <a:solidFill>
                    <a:srgbClr val="1F5281"/>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334566" y="4569834"/>
                <a:ext cx="5858142" cy="105663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447843" y="5373406"/>
                <a:ext cx="6373152" cy="1056391"/>
              </a:xfrm>
              <a:prstGeom prst="rect">
                <a:avLst/>
              </a:prstGeom>
            </p:spPr>
            <p:txBody>
              <a:bodyPr wrap="none">
                <a:spAutoFit/>
              </a:bodyPr>
              <a:lstStyle/>
              <a:p>
                <a:pPr defTabSz="1172121"/>
                <a14:m>
                  <m:oMathPara xmlns:m="http://schemas.openxmlformats.org/officeDocument/2006/math">
                    <m:oMathParaPr>
                      <m:jc m:val="centerGroup"/>
                    </m:oMathParaPr>
                    <m:oMath xmlns:m="http://schemas.openxmlformats.org/officeDocument/2006/math">
                      <m:sSub>
                        <m:sSubPr>
                          <m:ctrlPr>
                            <a:rPr lang="zh-CN" altLang="en-US" sz="2300" i="1" smtClean="0">
                              <a:solidFill>
                                <a:srgbClr val="1F5281"/>
                              </a:solidFill>
                              <a:latin typeface="Cambria Math" panose="02040503050406030204" pitchFamily="18" charset="0"/>
                            </a:rPr>
                          </m:ctrlPr>
                        </m:sSubPr>
                        <m:e>
                          <m:r>
                            <m:rPr>
                              <m:sty m:val="p"/>
                            </m:rPr>
                            <a:rPr lang="zh-CN" altLang="en-US" sz="2300">
                              <a:solidFill>
                                <a:srgbClr val="1F5281"/>
                              </a:solidFill>
                              <a:latin typeface="Cambria Math" panose="02040503050406030204" pitchFamily="18" charset="0"/>
                            </a:rPr>
                            <m:t>ASL</m:t>
                          </m:r>
                        </m:e>
                        <m:sub>
                          <m:r>
                            <m:rPr>
                              <m:sty m:val="p"/>
                            </m:rPr>
                            <a:rPr lang="zh-CN" altLang="en-US" sz="2300">
                              <a:solidFill>
                                <a:srgbClr val="1F5281"/>
                              </a:solidFill>
                              <a:latin typeface="Cambria Math" panose="02040503050406030204" pitchFamily="18" charset="0"/>
                            </a:rPr>
                            <m:t>succ</m:t>
                          </m:r>
                        </m:sub>
                      </m:sSub>
                      <m:r>
                        <a:rPr lang="zh-CN" altLang="en-US" sz="2300">
                          <a:solidFill>
                            <a:srgbClr val="1F5281"/>
                          </a:solidFill>
                          <a:latin typeface="Cambria Math" panose="02040503050406030204" pitchFamily="18" charset="0"/>
                        </a:rPr>
                        <m:t>=</m:t>
                      </m:r>
                      <m:nary>
                        <m:naryPr>
                          <m:chr m:val="∑"/>
                          <m:limLoc m:val="undOvr"/>
                          <m:ctrlPr>
                            <a:rPr lang="zh-CN" altLang="en-US" sz="2300" i="1">
                              <a:solidFill>
                                <a:srgbClr val="1F5281"/>
                              </a:solidFill>
                              <a:latin typeface="Cambria Math" panose="02040503050406030204" pitchFamily="18" charset="0"/>
                            </a:rPr>
                          </m:ctrlPr>
                        </m:naryPr>
                        <m:sub>
                          <m:r>
                            <m:rPr>
                              <m:sty m:val="p"/>
                            </m:rPr>
                            <a:rPr lang="zh-CN" altLang="en-US" sz="2300">
                              <a:solidFill>
                                <a:srgbClr val="1F5281"/>
                              </a:solidFill>
                              <a:latin typeface="Cambria Math" panose="02040503050406030204" pitchFamily="18" charset="0"/>
                            </a:rPr>
                            <m:t>i</m:t>
                          </m:r>
                          <m:r>
                            <a:rPr lang="zh-CN" altLang="en-US" sz="2300">
                              <a:solidFill>
                                <a:srgbClr val="1F5281"/>
                              </a:solidFill>
                              <a:latin typeface="Cambria Math" panose="02040503050406030204" pitchFamily="18" charset="0"/>
                            </a:rPr>
                            <m:t>=1</m:t>
                          </m:r>
                        </m:sub>
                        <m:sup>
                          <m:r>
                            <m:rPr>
                              <m:sty m:val="p"/>
                            </m:rPr>
                            <a:rPr lang="zh-CN" altLang="en-US" sz="2300">
                              <a:solidFill>
                                <a:srgbClr val="1F5281"/>
                              </a:solidFill>
                              <a:latin typeface="Cambria Math" panose="02040503050406030204" pitchFamily="18" charset="0"/>
                            </a:rPr>
                            <m:t>n</m:t>
                          </m:r>
                        </m:sup>
                        <m:e>
                          <m:r>
                            <a:rPr lang="zh-CN" altLang="en-US" sz="2300">
                              <a:solidFill>
                                <a:srgbClr val="1F5281"/>
                              </a:solidFill>
                              <a:latin typeface="Cambria Math" panose="02040503050406030204" pitchFamily="18" charset="0"/>
                            </a:rPr>
                            <m:t> </m:t>
                          </m:r>
                          <m:sSub>
                            <m:sSubPr>
                              <m:ctrlPr>
                                <a:rPr lang="zh-CN" altLang="en-US" sz="2300" i="1">
                                  <a:solidFill>
                                    <a:srgbClr val="1F5281"/>
                                  </a:solidFill>
                                  <a:latin typeface="Cambria Math" panose="02040503050406030204" pitchFamily="18" charset="0"/>
                                </a:rPr>
                              </m:ctrlPr>
                            </m:sSubPr>
                            <m:e>
                              <m:r>
                                <m:rPr>
                                  <m:sty m:val="p"/>
                                </m:rPr>
                                <a:rPr lang="zh-CN" altLang="en-US" sz="2300">
                                  <a:solidFill>
                                    <a:srgbClr val="1F5281"/>
                                  </a:solidFill>
                                  <a:latin typeface="Cambria Math" panose="02040503050406030204" pitchFamily="18" charset="0"/>
                                </a:rPr>
                                <m:t>p</m:t>
                              </m:r>
                            </m:e>
                            <m:sub>
                              <m:r>
                                <m:rPr>
                                  <m:sty m:val="p"/>
                                </m:rPr>
                                <a:rPr lang="zh-CN" altLang="en-US" sz="2300">
                                  <a:solidFill>
                                    <a:srgbClr val="1F5281"/>
                                  </a:solidFill>
                                  <a:latin typeface="Cambria Math" panose="02040503050406030204" pitchFamily="18" charset="0"/>
                                </a:rPr>
                                <m:t>i</m:t>
                              </m:r>
                              <m:r>
                                <a:rPr lang="zh-CN" altLang="en-US" sz="2300">
                                  <a:solidFill>
                                    <a:srgbClr val="1F5281"/>
                                  </a:solidFill>
                                  <a:latin typeface="Cambria Math" panose="02040503050406030204" pitchFamily="18" charset="0"/>
                                </a:rPr>
                                <m:t>∗</m:t>
                              </m:r>
                            </m:sub>
                          </m:sSub>
                          <m:sSub>
                            <m:sSubPr>
                              <m:ctrlPr>
                                <a:rPr lang="zh-CN" altLang="en-US" sz="2300" i="1">
                                  <a:solidFill>
                                    <a:srgbClr val="1F5281"/>
                                  </a:solidFill>
                                  <a:latin typeface="Cambria Math" panose="02040503050406030204" pitchFamily="18" charset="0"/>
                                </a:rPr>
                              </m:ctrlPr>
                            </m:sSubPr>
                            <m:e>
                              <m:r>
                                <m:rPr>
                                  <m:sty m:val="p"/>
                                </m:rPr>
                                <a:rPr lang="zh-CN" altLang="en-US" sz="2300">
                                  <a:solidFill>
                                    <a:srgbClr val="1F5281"/>
                                  </a:solidFill>
                                  <a:latin typeface="Cambria Math" panose="02040503050406030204" pitchFamily="18" charset="0"/>
                                </a:rPr>
                                <m:t>c</m:t>
                              </m:r>
                            </m:e>
                            <m:sub>
                              <m:r>
                                <m:rPr>
                                  <m:sty m:val="p"/>
                                </m:rPr>
                                <a:rPr lang="zh-CN" altLang="en-US" sz="2300">
                                  <a:solidFill>
                                    <a:srgbClr val="1F5281"/>
                                  </a:solidFill>
                                  <a:latin typeface="Cambria Math" panose="02040503050406030204" pitchFamily="18" charset="0"/>
                                </a:rPr>
                                <m:t>i</m:t>
                              </m:r>
                            </m:sub>
                          </m:sSub>
                        </m:e>
                      </m:nary>
                      <m:r>
                        <a:rPr lang="zh-CN" altLang="en-US" sz="2300">
                          <a:solidFill>
                            <a:srgbClr val="1F5281"/>
                          </a:solidFill>
                          <a:latin typeface="Cambria Math" panose="02040503050406030204" pitchFamily="18" charset="0"/>
                        </a:rPr>
                        <m:t>=</m:t>
                      </m:r>
                      <m:f>
                        <m:fPr>
                          <m:ctrlPr>
                            <a:rPr lang="zh-CN" altLang="en-US" sz="2300" i="1">
                              <a:solidFill>
                                <a:srgbClr val="1F5281"/>
                              </a:solidFill>
                              <a:latin typeface="Cambria Math" panose="02040503050406030204" pitchFamily="18" charset="0"/>
                            </a:rPr>
                          </m:ctrlPr>
                        </m:fPr>
                        <m:num>
                          <m:r>
                            <a:rPr lang="zh-CN" altLang="en-US" sz="2300">
                              <a:solidFill>
                                <a:srgbClr val="1F5281"/>
                              </a:solidFill>
                              <a:latin typeface="Cambria Math" panose="02040503050406030204" pitchFamily="18" charset="0"/>
                            </a:rPr>
                            <m:t>1+2∗3+</m:t>
                          </m:r>
                          <m:r>
                            <a:rPr lang="en-US" altLang="zh-CN" sz="2300" smtClean="0">
                              <a:solidFill>
                                <a:srgbClr val="1F5281"/>
                              </a:solidFill>
                              <a:latin typeface="Cambria Math" panose="02040503050406030204" pitchFamily="18" charset="0"/>
                            </a:rPr>
                            <m:t>3</m:t>
                          </m:r>
                          <m:r>
                            <a:rPr lang="zh-CN" altLang="en-US" sz="2300">
                              <a:solidFill>
                                <a:srgbClr val="1F5281"/>
                              </a:solidFill>
                              <a:latin typeface="Cambria Math" panose="02040503050406030204" pitchFamily="18" charset="0"/>
                            </a:rPr>
                            <m:t>∗5</m:t>
                          </m:r>
                          <m:r>
                            <a:rPr lang="en-US" altLang="zh-CN" sz="2300" i="1" smtClean="0">
                              <a:solidFill>
                                <a:srgbClr val="1F5281"/>
                              </a:solidFill>
                              <a:latin typeface="Cambria Math" panose="02040503050406030204" pitchFamily="18" charset="0"/>
                            </a:rPr>
                            <m:t>+7</m:t>
                          </m:r>
                        </m:num>
                        <m:den>
                          <m:r>
                            <a:rPr lang="zh-CN" altLang="en-US" sz="2300">
                              <a:solidFill>
                                <a:srgbClr val="1F5281"/>
                              </a:solidFill>
                              <a:latin typeface="Cambria Math" panose="02040503050406030204" pitchFamily="18" charset="0"/>
                            </a:rPr>
                            <m:t>7</m:t>
                          </m:r>
                        </m:den>
                      </m:f>
                      <m:r>
                        <a:rPr lang="zh-CN" altLang="en-US" sz="2300">
                          <a:solidFill>
                            <a:srgbClr val="1F5281"/>
                          </a:solidFill>
                          <a:latin typeface="Cambria Math" panose="02040503050406030204" pitchFamily="18" charset="0"/>
                        </a:rPr>
                        <m:t>=</m:t>
                      </m:r>
                      <m:f>
                        <m:fPr>
                          <m:ctrlPr>
                            <a:rPr lang="zh-CN" altLang="en-US" sz="2300" i="1">
                              <a:solidFill>
                                <a:srgbClr val="1F5281"/>
                              </a:solidFill>
                              <a:latin typeface="Cambria Math" panose="02040503050406030204" pitchFamily="18" charset="0"/>
                            </a:rPr>
                          </m:ctrlPr>
                        </m:fPr>
                        <m:num>
                          <m:r>
                            <a:rPr lang="zh-CN" altLang="en-US" sz="2300">
                              <a:solidFill>
                                <a:srgbClr val="1F5281"/>
                              </a:solidFill>
                              <a:latin typeface="Cambria Math" panose="02040503050406030204" pitchFamily="18" charset="0"/>
                            </a:rPr>
                            <m:t>2</m:t>
                          </m:r>
                          <m:r>
                            <a:rPr lang="en-US" altLang="zh-CN" sz="2300" smtClean="0">
                              <a:solidFill>
                                <a:srgbClr val="1F5281"/>
                              </a:solidFill>
                              <a:latin typeface="Cambria Math" panose="02040503050406030204" pitchFamily="18" charset="0"/>
                            </a:rPr>
                            <m:t>9</m:t>
                          </m:r>
                        </m:num>
                        <m:den>
                          <m:r>
                            <a:rPr lang="zh-CN" altLang="en-US" sz="2300">
                              <a:solidFill>
                                <a:srgbClr val="1F5281"/>
                              </a:solidFill>
                              <a:latin typeface="Cambria Math" panose="02040503050406030204" pitchFamily="18" charset="0"/>
                            </a:rPr>
                            <m:t>7</m:t>
                          </m:r>
                        </m:den>
                      </m:f>
                    </m:oMath>
                  </m:oMathPara>
                </a14:m>
                <a:endParaRPr lang="zh-CN" altLang="en-US" sz="2300">
                  <a:solidFill>
                    <a:srgbClr val="1F5281"/>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5447134" y="5374649"/>
                <a:ext cx="6372322" cy="1056636"/>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92866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zh-CN"/>
              <a:t>二叉查找树的</a:t>
            </a:r>
            <a:r>
              <a:rPr lang="zh-CN" altLang="zh-CN" smtClean="0"/>
              <a:t>形状</a:t>
            </a:r>
            <a:r>
              <a:rPr lang="zh-CN" altLang="en-US"/>
              <a:t>及性能</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958" y="981296"/>
            <a:ext cx="1876669" cy="5761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244" y="765321"/>
            <a:ext cx="4806945" cy="5747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 name="矩形 1"/>
              <p:cNvSpPr/>
              <p:nvPr/>
            </p:nvSpPr>
            <p:spPr>
              <a:xfrm>
                <a:off x="3414098" y="2565105"/>
                <a:ext cx="6093618" cy="2081404"/>
              </a:xfrm>
              <a:prstGeom prst="rect">
                <a:avLst/>
              </a:prstGeom>
            </p:spPr>
            <p:txBody>
              <a:bodyPr>
                <a:spAutoFit/>
              </a:bodyPr>
              <a:lstStyle/>
              <a:p>
                <a:pPr defTabSz="1172121"/>
                <a14:m>
                  <m:oMathPara xmlns:m="http://schemas.openxmlformats.org/officeDocument/2006/math">
                    <m:oMathParaPr>
                      <m:jc m:val="centerGroup"/>
                    </m:oMathParaPr>
                    <m:oMath xmlns:m="http://schemas.openxmlformats.org/officeDocument/2006/math">
                      <m:sSub>
                        <m:sSubPr>
                          <m:ctrlPr>
                            <a:rPr lang="zh-CN" altLang="en-US" sz="2300" i="1" smtClean="0">
                              <a:solidFill>
                                <a:srgbClr val="1F5281"/>
                              </a:solidFill>
                              <a:latin typeface="Cambria Math" panose="02040503050406030204" pitchFamily="18" charset="0"/>
                            </a:rPr>
                          </m:ctrlPr>
                        </m:sSubPr>
                        <m:e>
                          <m:r>
                            <m:rPr>
                              <m:sty m:val="p"/>
                            </m:rPr>
                            <a:rPr lang="zh-CN" altLang="en-US" sz="2300">
                              <a:solidFill>
                                <a:srgbClr val="1F5281"/>
                              </a:solidFill>
                              <a:latin typeface="Cambria Math" panose="02040503050406030204" pitchFamily="18" charset="0"/>
                            </a:rPr>
                            <m:t>ASL</m:t>
                          </m:r>
                        </m:e>
                        <m:sub>
                          <m:r>
                            <m:rPr>
                              <m:sty m:val="p"/>
                            </m:rPr>
                            <a:rPr lang="zh-CN" altLang="en-US" sz="2300">
                              <a:solidFill>
                                <a:srgbClr val="1F5281"/>
                              </a:solidFill>
                              <a:latin typeface="Cambria Math" panose="02040503050406030204" pitchFamily="18" charset="0"/>
                            </a:rPr>
                            <m:t>succ</m:t>
                          </m:r>
                        </m:sub>
                      </m:sSub>
                      <m:r>
                        <a:rPr lang="zh-CN" altLang="en-US" sz="2300">
                          <a:solidFill>
                            <a:srgbClr val="1F5281"/>
                          </a:solidFill>
                          <a:latin typeface="Cambria Math" panose="02040503050406030204" pitchFamily="18" charset="0"/>
                        </a:rPr>
                        <m:t>=</m:t>
                      </m:r>
                      <m:nary>
                        <m:naryPr>
                          <m:chr m:val="∑"/>
                          <m:limLoc m:val="undOvr"/>
                          <m:ctrlPr>
                            <a:rPr lang="zh-CN" altLang="en-US" sz="2300" i="1">
                              <a:solidFill>
                                <a:srgbClr val="1F5281"/>
                              </a:solidFill>
                              <a:latin typeface="Cambria Math" panose="02040503050406030204" pitchFamily="18" charset="0"/>
                            </a:rPr>
                          </m:ctrlPr>
                        </m:naryPr>
                        <m:sub>
                          <m:r>
                            <m:rPr>
                              <m:sty m:val="p"/>
                            </m:rPr>
                            <a:rPr lang="zh-CN" altLang="en-US" sz="2300">
                              <a:solidFill>
                                <a:srgbClr val="1F5281"/>
                              </a:solidFill>
                              <a:latin typeface="Cambria Math" panose="02040503050406030204" pitchFamily="18" charset="0"/>
                            </a:rPr>
                            <m:t>i</m:t>
                          </m:r>
                          <m:r>
                            <a:rPr lang="zh-CN" altLang="en-US" sz="2300">
                              <a:solidFill>
                                <a:srgbClr val="1F5281"/>
                              </a:solidFill>
                              <a:latin typeface="Cambria Math" panose="02040503050406030204" pitchFamily="18" charset="0"/>
                            </a:rPr>
                            <m:t>=1</m:t>
                          </m:r>
                        </m:sub>
                        <m:sup>
                          <m:r>
                            <m:rPr>
                              <m:sty m:val="p"/>
                            </m:rPr>
                            <a:rPr lang="zh-CN" altLang="en-US" sz="2300">
                              <a:solidFill>
                                <a:srgbClr val="1F5281"/>
                              </a:solidFill>
                              <a:latin typeface="Cambria Math" panose="02040503050406030204" pitchFamily="18" charset="0"/>
                            </a:rPr>
                            <m:t>n</m:t>
                          </m:r>
                        </m:sup>
                        <m:e>
                          <m:r>
                            <a:rPr lang="zh-CN" altLang="en-US" sz="2300">
                              <a:solidFill>
                                <a:srgbClr val="1F5281"/>
                              </a:solidFill>
                              <a:latin typeface="Cambria Math" panose="02040503050406030204" pitchFamily="18" charset="0"/>
                            </a:rPr>
                            <m:t> </m:t>
                          </m:r>
                          <m:sSub>
                            <m:sSubPr>
                              <m:ctrlPr>
                                <a:rPr lang="zh-CN" altLang="en-US" sz="2300" i="1">
                                  <a:solidFill>
                                    <a:srgbClr val="1F5281"/>
                                  </a:solidFill>
                                  <a:latin typeface="Cambria Math" panose="02040503050406030204" pitchFamily="18" charset="0"/>
                                </a:rPr>
                              </m:ctrlPr>
                            </m:sSubPr>
                            <m:e>
                              <m:r>
                                <m:rPr>
                                  <m:sty m:val="p"/>
                                </m:rPr>
                                <a:rPr lang="zh-CN" altLang="en-US" sz="2300">
                                  <a:solidFill>
                                    <a:srgbClr val="1F5281"/>
                                  </a:solidFill>
                                  <a:latin typeface="Cambria Math" panose="02040503050406030204" pitchFamily="18" charset="0"/>
                                </a:rPr>
                                <m:t>p</m:t>
                              </m:r>
                            </m:e>
                            <m:sub>
                              <m:r>
                                <m:rPr>
                                  <m:sty m:val="p"/>
                                </m:rPr>
                                <a:rPr lang="zh-CN" altLang="en-US" sz="2300">
                                  <a:solidFill>
                                    <a:srgbClr val="1F5281"/>
                                  </a:solidFill>
                                  <a:latin typeface="Cambria Math" panose="02040503050406030204" pitchFamily="18" charset="0"/>
                                </a:rPr>
                                <m:t>i</m:t>
                              </m:r>
                              <m:r>
                                <a:rPr lang="zh-CN" altLang="en-US" sz="2300">
                                  <a:solidFill>
                                    <a:srgbClr val="1F5281"/>
                                  </a:solidFill>
                                  <a:latin typeface="Cambria Math" panose="02040503050406030204" pitchFamily="18" charset="0"/>
                                </a:rPr>
                                <m:t>∗</m:t>
                              </m:r>
                            </m:sub>
                          </m:sSub>
                          <m:sSub>
                            <m:sSubPr>
                              <m:ctrlPr>
                                <a:rPr lang="zh-CN" altLang="en-US" sz="2300" i="1">
                                  <a:solidFill>
                                    <a:srgbClr val="1F5281"/>
                                  </a:solidFill>
                                  <a:latin typeface="Cambria Math" panose="02040503050406030204" pitchFamily="18" charset="0"/>
                                </a:rPr>
                              </m:ctrlPr>
                            </m:sSubPr>
                            <m:e>
                              <m:r>
                                <m:rPr>
                                  <m:sty m:val="p"/>
                                </m:rPr>
                                <a:rPr lang="zh-CN" altLang="en-US" sz="2300">
                                  <a:solidFill>
                                    <a:srgbClr val="1F5281"/>
                                  </a:solidFill>
                                  <a:latin typeface="Cambria Math" panose="02040503050406030204" pitchFamily="18" charset="0"/>
                                </a:rPr>
                                <m:t>c</m:t>
                              </m:r>
                            </m:e>
                            <m:sub>
                              <m:r>
                                <m:rPr>
                                  <m:sty m:val="p"/>
                                </m:rPr>
                                <a:rPr lang="zh-CN" altLang="en-US" sz="2300">
                                  <a:solidFill>
                                    <a:srgbClr val="1F5281"/>
                                  </a:solidFill>
                                  <a:latin typeface="Cambria Math" panose="02040503050406030204" pitchFamily="18" charset="0"/>
                                </a:rPr>
                                <m:t>i</m:t>
                              </m:r>
                            </m:sub>
                          </m:sSub>
                        </m:e>
                      </m:nary>
                      <m:r>
                        <a:rPr lang="zh-CN" altLang="en-US" sz="2300">
                          <a:solidFill>
                            <a:srgbClr val="1F5281"/>
                          </a:solidFill>
                          <a:latin typeface="Cambria Math" panose="02040503050406030204" pitchFamily="18" charset="0"/>
                        </a:rPr>
                        <m:t>=</m:t>
                      </m:r>
                      <m:f>
                        <m:fPr>
                          <m:ctrlPr>
                            <a:rPr lang="zh-CN" altLang="en-US" sz="2300" i="1">
                              <a:solidFill>
                                <a:srgbClr val="1F5281"/>
                              </a:solidFill>
                              <a:latin typeface="Cambria Math" panose="02040503050406030204" pitchFamily="18" charset="0"/>
                            </a:rPr>
                          </m:ctrlPr>
                        </m:fPr>
                        <m:num>
                          <m:r>
                            <a:rPr lang="zh-CN" altLang="en-US" sz="2300">
                              <a:solidFill>
                                <a:srgbClr val="1F5281"/>
                              </a:solidFill>
                              <a:latin typeface="Cambria Math" panose="02040503050406030204" pitchFamily="18" charset="0"/>
                            </a:rPr>
                            <m:t>1+3+5+7+9+11+13</m:t>
                          </m:r>
                        </m:num>
                        <m:den>
                          <m:r>
                            <a:rPr lang="zh-CN" altLang="en-US" sz="2300">
                              <a:solidFill>
                                <a:srgbClr val="1F5281"/>
                              </a:solidFill>
                              <a:latin typeface="Cambria Math" panose="02040503050406030204" pitchFamily="18" charset="0"/>
                            </a:rPr>
                            <m:t>7</m:t>
                          </m:r>
                        </m:den>
                      </m:f>
                      <m:r>
                        <a:rPr lang="zh-CN" altLang="en-US" sz="2300">
                          <a:solidFill>
                            <a:srgbClr val="1F5281"/>
                          </a:solidFill>
                          <a:latin typeface="Cambria Math" panose="02040503050406030204" pitchFamily="18" charset="0"/>
                        </a:rPr>
                        <m:t>=</m:t>
                      </m:r>
                      <m:f>
                        <m:fPr>
                          <m:ctrlPr>
                            <a:rPr lang="zh-CN" altLang="en-US" sz="2300" i="1">
                              <a:solidFill>
                                <a:srgbClr val="1F5281"/>
                              </a:solidFill>
                              <a:latin typeface="Cambria Math" panose="02040503050406030204" pitchFamily="18" charset="0"/>
                            </a:rPr>
                          </m:ctrlPr>
                        </m:fPr>
                        <m:num>
                          <m:r>
                            <a:rPr lang="zh-CN" altLang="en-US" sz="2300">
                              <a:solidFill>
                                <a:srgbClr val="1F5281"/>
                              </a:solidFill>
                              <a:latin typeface="Cambria Math" panose="02040503050406030204" pitchFamily="18" charset="0"/>
                            </a:rPr>
                            <m:t>49</m:t>
                          </m:r>
                        </m:num>
                        <m:den>
                          <m:r>
                            <a:rPr lang="zh-CN" altLang="en-US" sz="2300">
                              <a:solidFill>
                                <a:srgbClr val="1F5281"/>
                              </a:solidFill>
                              <a:latin typeface="Cambria Math" panose="02040503050406030204" pitchFamily="18" charset="0"/>
                            </a:rPr>
                            <m:t>7</m:t>
                          </m:r>
                        </m:den>
                      </m:f>
                      <m:r>
                        <a:rPr lang="zh-CN" altLang="en-US" sz="2300">
                          <a:solidFill>
                            <a:srgbClr val="1F5281"/>
                          </a:solidFill>
                          <a:latin typeface="Cambria Math" panose="02040503050406030204" pitchFamily="18" charset="0"/>
                        </a:rPr>
                        <m:t>=7</m:t>
                      </m:r>
                    </m:oMath>
                  </m:oMathPara>
                </a14:m>
                <a:endParaRPr lang="zh-CN" altLang="en-US" sz="2300">
                  <a:solidFill>
                    <a:srgbClr val="1F5281"/>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3413652" y="2565698"/>
                <a:ext cx="6092825" cy="1727461"/>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6031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1991011" y="5054382"/>
                <a:ext cx="4524712" cy="1084470"/>
              </a:xfrm>
              <a:prstGeom prst="rect">
                <a:avLst/>
              </a:prstGeom>
            </p:spPr>
            <p:txBody>
              <a:bodyPr wrap="none">
                <a:spAutoFit/>
              </a:bodyPr>
              <a:lstStyle/>
              <a:p>
                <a:pPr defTabSz="1172121"/>
                <a14:m>
                  <m:oMathPara xmlns:m="http://schemas.openxmlformats.org/officeDocument/2006/math">
                    <m:oMathParaPr>
                      <m:jc m:val="centerGroup"/>
                    </m:oMathParaPr>
                    <m:oMath xmlns:m="http://schemas.openxmlformats.org/officeDocument/2006/math">
                      <m:sSub>
                        <m:sSubPr>
                          <m:ctrlPr>
                            <a:rPr lang="zh-CN" altLang="en-US" sz="2300" i="1">
                              <a:solidFill>
                                <a:srgbClr val="1F5281"/>
                              </a:solidFill>
                              <a:latin typeface="Cambria Math" panose="02040503050406030204" pitchFamily="18" charset="0"/>
                            </a:rPr>
                          </m:ctrlPr>
                        </m:sSubPr>
                        <m:e>
                          <m:r>
                            <m:rPr>
                              <m:sty m:val="p"/>
                            </m:rPr>
                            <a:rPr lang="zh-CN" altLang="en-US" sz="2300">
                              <a:solidFill>
                                <a:srgbClr val="1F5281"/>
                              </a:solidFill>
                              <a:latin typeface="Cambria Math" panose="02040503050406030204" pitchFamily="18" charset="0"/>
                            </a:rPr>
                            <m:t>ASL</m:t>
                          </m:r>
                        </m:e>
                        <m:sub>
                          <m:r>
                            <m:rPr>
                              <m:sty m:val="p"/>
                            </m:rPr>
                            <a:rPr lang="zh-CN" altLang="en-US" sz="2300">
                              <a:solidFill>
                                <a:srgbClr val="1F5281"/>
                              </a:solidFill>
                              <a:latin typeface="Cambria Math" panose="02040503050406030204" pitchFamily="18" charset="0"/>
                            </a:rPr>
                            <m:t>unsucc</m:t>
                          </m:r>
                        </m:sub>
                      </m:sSub>
                      <m:r>
                        <a:rPr lang="zh-CN" altLang="en-US" sz="2300">
                          <a:solidFill>
                            <a:srgbClr val="1F5281"/>
                          </a:solidFill>
                          <a:latin typeface="Cambria Math" panose="02040503050406030204" pitchFamily="18" charset="0"/>
                        </a:rPr>
                        <m:t>=</m:t>
                      </m:r>
                      <m:nary>
                        <m:naryPr>
                          <m:chr m:val="∑"/>
                          <m:limLoc m:val="undOvr"/>
                          <m:ctrlPr>
                            <a:rPr lang="zh-CN" altLang="en-US" sz="2300" i="1">
                              <a:solidFill>
                                <a:srgbClr val="1F5281"/>
                              </a:solidFill>
                              <a:latin typeface="Cambria Math" panose="02040503050406030204" pitchFamily="18" charset="0"/>
                            </a:rPr>
                          </m:ctrlPr>
                        </m:naryPr>
                        <m:sub>
                          <m:r>
                            <m:rPr>
                              <m:sty m:val="p"/>
                            </m:rPr>
                            <a:rPr lang="zh-CN" altLang="en-US" sz="2300">
                              <a:solidFill>
                                <a:srgbClr val="1F5281"/>
                              </a:solidFill>
                              <a:latin typeface="Cambria Math" panose="02040503050406030204" pitchFamily="18" charset="0"/>
                            </a:rPr>
                            <m:t>i</m:t>
                          </m:r>
                          <m:r>
                            <a:rPr lang="zh-CN" altLang="en-US" sz="2300">
                              <a:solidFill>
                                <a:srgbClr val="1F5281"/>
                              </a:solidFill>
                              <a:latin typeface="Cambria Math" panose="02040503050406030204" pitchFamily="18" charset="0"/>
                            </a:rPr>
                            <m:t>=1</m:t>
                          </m:r>
                        </m:sub>
                        <m:sup>
                          <m:r>
                            <m:rPr>
                              <m:sty m:val="p"/>
                            </m:rPr>
                            <a:rPr lang="zh-CN" altLang="en-US" sz="2300">
                              <a:solidFill>
                                <a:srgbClr val="1F5281"/>
                              </a:solidFill>
                              <a:latin typeface="Cambria Math" panose="02040503050406030204" pitchFamily="18" charset="0"/>
                            </a:rPr>
                            <m:t>n</m:t>
                          </m:r>
                          <m:r>
                            <a:rPr lang="zh-CN" altLang="en-US" sz="2300">
                              <a:solidFill>
                                <a:srgbClr val="1F5281"/>
                              </a:solidFill>
                              <a:latin typeface="Cambria Math" panose="02040503050406030204" pitchFamily="18" charset="0"/>
                            </a:rPr>
                            <m:t>+1</m:t>
                          </m:r>
                        </m:sup>
                        <m:e>
                          <m:r>
                            <a:rPr lang="zh-CN" altLang="en-US" sz="2300">
                              <a:solidFill>
                                <a:srgbClr val="1F5281"/>
                              </a:solidFill>
                              <a:latin typeface="Cambria Math" panose="02040503050406030204" pitchFamily="18" charset="0"/>
                            </a:rPr>
                            <m:t> </m:t>
                          </m:r>
                          <m:sSub>
                            <m:sSubPr>
                              <m:ctrlPr>
                                <a:rPr lang="zh-CN" altLang="en-US" sz="2300" i="1">
                                  <a:solidFill>
                                    <a:srgbClr val="1F5281"/>
                                  </a:solidFill>
                                  <a:latin typeface="Cambria Math" panose="02040503050406030204" pitchFamily="18" charset="0"/>
                                </a:rPr>
                              </m:ctrlPr>
                            </m:sSubPr>
                            <m:e>
                              <m:r>
                                <m:rPr>
                                  <m:sty m:val="p"/>
                                </m:rPr>
                                <a:rPr lang="zh-CN" altLang="en-US" sz="2300">
                                  <a:solidFill>
                                    <a:srgbClr val="1F5281"/>
                                  </a:solidFill>
                                  <a:latin typeface="Cambria Math" panose="02040503050406030204" pitchFamily="18" charset="0"/>
                                </a:rPr>
                                <m:t>p</m:t>
                              </m:r>
                            </m:e>
                            <m:sub>
                              <m:r>
                                <m:rPr>
                                  <m:sty m:val="p"/>
                                </m:rPr>
                                <a:rPr lang="zh-CN" altLang="en-US" sz="2300">
                                  <a:solidFill>
                                    <a:srgbClr val="1F5281"/>
                                  </a:solidFill>
                                  <a:latin typeface="Cambria Math" panose="02040503050406030204" pitchFamily="18" charset="0"/>
                                </a:rPr>
                                <m:t>i</m:t>
                              </m:r>
                              <m:r>
                                <a:rPr lang="zh-CN" altLang="en-US" sz="2300">
                                  <a:solidFill>
                                    <a:srgbClr val="1F5281"/>
                                  </a:solidFill>
                                  <a:latin typeface="Cambria Math" panose="02040503050406030204" pitchFamily="18" charset="0"/>
                                </a:rPr>
                                <m:t>∗</m:t>
                              </m:r>
                            </m:sub>
                          </m:sSub>
                          <m:sSub>
                            <m:sSubPr>
                              <m:ctrlPr>
                                <a:rPr lang="zh-CN" altLang="en-US" sz="2300" i="1">
                                  <a:solidFill>
                                    <a:srgbClr val="1F5281"/>
                                  </a:solidFill>
                                  <a:latin typeface="Cambria Math" panose="02040503050406030204" pitchFamily="18" charset="0"/>
                                </a:rPr>
                              </m:ctrlPr>
                            </m:sSubPr>
                            <m:e>
                              <m:r>
                                <m:rPr>
                                  <m:sty m:val="p"/>
                                </m:rPr>
                                <a:rPr lang="zh-CN" altLang="en-US" sz="2300">
                                  <a:solidFill>
                                    <a:srgbClr val="1F5281"/>
                                  </a:solidFill>
                                  <a:latin typeface="Cambria Math" panose="02040503050406030204" pitchFamily="18" charset="0"/>
                                </a:rPr>
                                <m:t>c</m:t>
                              </m:r>
                            </m:e>
                            <m:sub>
                              <m:r>
                                <m:rPr>
                                  <m:sty m:val="p"/>
                                </m:rPr>
                                <a:rPr lang="zh-CN" altLang="en-US" sz="2300">
                                  <a:solidFill>
                                    <a:srgbClr val="1F5281"/>
                                  </a:solidFill>
                                  <a:latin typeface="Cambria Math" panose="02040503050406030204" pitchFamily="18" charset="0"/>
                                </a:rPr>
                                <m:t>i</m:t>
                              </m:r>
                            </m:sub>
                          </m:sSub>
                        </m:e>
                      </m:nary>
                      <m:r>
                        <a:rPr lang="zh-CN" altLang="en-US" sz="2300">
                          <a:solidFill>
                            <a:srgbClr val="1F5281"/>
                          </a:solidFill>
                          <a:latin typeface="Cambria Math" panose="02040503050406030204" pitchFamily="18" charset="0"/>
                        </a:rPr>
                        <m:t>=</m:t>
                      </m:r>
                      <m:f>
                        <m:fPr>
                          <m:ctrlPr>
                            <a:rPr lang="zh-CN" altLang="en-US" sz="2300" i="1">
                              <a:solidFill>
                                <a:srgbClr val="1F5281"/>
                              </a:solidFill>
                              <a:latin typeface="Cambria Math" panose="02040503050406030204" pitchFamily="18" charset="0"/>
                            </a:rPr>
                          </m:ctrlPr>
                        </m:fPr>
                        <m:num>
                          <m:r>
                            <a:rPr lang="zh-CN" altLang="en-US" sz="2300">
                              <a:solidFill>
                                <a:srgbClr val="1F5281"/>
                              </a:solidFill>
                              <a:latin typeface="Cambria Math" panose="02040503050406030204" pitchFamily="18" charset="0"/>
                            </a:rPr>
                            <m:t>8∗6</m:t>
                          </m:r>
                        </m:num>
                        <m:den>
                          <m:r>
                            <a:rPr lang="zh-CN" altLang="en-US" sz="2300">
                              <a:solidFill>
                                <a:srgbClr val="1F5281"/>
                              </a:solidFill>
                              <a:latin typeface="Cambria Math" panose="02040503050406030204" pitchFamily="18" charset="0"/>
                            </a:rPr>
                            <m:t>8</m:t>
                          </m:r>
                        </m:den>
                      </m:f>
                      <m:r>
                        <a:rPr lang="zh-CN" altLang="en-US" sz="2300">
                          <a:solidFill>
                            <a:srgbClr val="1F5281"/>
                          </a:solidFill>
                          <a:latin typeface="Cambria Math" panose="02040503050406030204" pitchFamily="18" charset="0"/>
                        </a:rPr>
                        <m:t>=6</m:t>
                      </m:r>
                    </m:oMath>
                  </m:oMathPara>
                </a14:m>
                <a:endParaRPr lang="zh-CN" altLang="en-US" sz="2300">
                  <a:solidFill>
                    <a:srgbClr val="1F5281"/>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1990750" y="5055552"/>
                <a:ext cx="4524123" cy="1084721"/>
              </a:xfrm>
              <a:prstGeom prst="rect">
                <a:avLst/>
              </a:prstGeom>
              <a:blipFill>
                <a:blip r:embed="rId3"/>
                <a:stretch>
                  <a:fillRect/>
                </a:stretch>
              </a:blipFill>
            </p:spPr>
            <p:txBody>
              <a:bodyPr/>
              <a:lstStyle/>
              <a:p>
                <a:r>
                  <a:rPr lang="zh-CN" altLang="en-US">
                    <a:noFill/>
                  </a:rPr>
                  <a:t> </a:t>
                </a:r>
              </a:p>
            </p:txBody>
          </p:sp>
        </mc:Fallback>
      </mc:AlternateContent>
      <p:sp>
        <p:nvSpPr>
          <p:cNvPr id="3" name="Rectangle 2"/>
          <p:cNvSpPr>
            <a:spLocks noChangeArrowheads="1"/>
          </p:cNvSpPr>
          <p:nvPr/>
        </p:nvSpPr>
        <p:spPr bwMode="auto">
          <a:xfrm>
            <a:off x="1630924" y="1190106"/>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654696177"/>
              </p:ext>
            </p:extLst>
          </p:nvPr>
        </p:nvGraphicFramePr>
        <p:xfrm>
          <a:off x="2135045" y="1125277"/>
          <a:ext cx="4537095" cy="3641139"/>
        </p:xfrm>
        <a:graphic>
          <a:graphicData uri="http://schemas.openxmlformats.org/presentationml/2006/ole">
            <mc:AlternateContent xmlns:mc="http://schemas.openxmlformats.org/markup-compatibility/2006">
              <mc:Choice xmlns:v="urn:schemas-microsoft-com:vml" Requires="v">
                <p:oleObj spid="_x0000_s35854" name="Visio" r:id="rId4" imgW="5000462" imgH="3981401" progId="Visio.Drawing.15">
                  <p:embed/>
                </p:oleObj>
              </mc:Choice>
              <mc:Fallback>
                <p:oleObj name="Visio" r:id="rId4" imgW="5000462" imgH="3981401"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045" y="1125277"/>
                        <a:ext cx="4537095" cy="3641139"/>
                      </a:xfrm>
                      <a:prstGeom prst="rect">
                        <a:avLst/>
                      </a:prstGeom>
                      <a:noFill/>
                    </p:spPr>
                  </p:pic>
                </p:oleObj>
              </mc:Fallback>
            </mc:AlternateContent>
          </a:graphicData>
        </a:graphic>
      </p:graphicFrame>
      <p:sp>
        <p:nvSpPr>
          <p:cNvPr id="6" name="标题 5"/>
          <p:cNvSpPr>
            <a:spLocks noGrp="1"/>
          </p:cNvSpPr>
          <p:nvPr>
            <p:ph type="title"/>
          </p:nvPr>
        </p:nvSpPr>
        <p:spPr/>
        <p:txBody>
          <a:bodyPr>
            <a:normAutofit fontScale="90000"/>
          </a:bodyPr>
          <a:lstStyle/>
          <a:p>
            <a:r>
              <a:rPr lang="zh-CN" altLang="en-US" smtClean="0"/>
              <a:t>二叉查找树失败查找性能</a:t>
            </a:r>
            <a:endParaRPr lang="zh-CN" altLang="en-US"/>
          </a:p>
        </p:txBody>
      </p:sp>
    </p:spTree>
    <p:extLst>
      <p:ext uri="{BB962C8B-B14F-4D97-AF65-F5344CB8AC3E}">
        <p14:creationId xmlns:p14="http://schemas.microsoft.com/office/powerpoint/2010/main" val="344032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zh-CN">
                <a:solidFill>
                  <a:srgbClr val="FF0000"/>
                </a:solidFill>
              </a:rPr>
              <a:t>越矮</a:t>
            </a:r>
            <a:r>
              <a:rPr lang="zh-CN" altLang="zh-CN"/>
              <a:t>的二叉查找树，平均查找</a:t>
            </a:r>
            <a:r>
              <a:rPr lang="zh-CN" altLang="zh-CN" smtClean="0"/>
              <a:t>长度</a:t>
            </a:r>
            <a:r>
              <a:rPr lang="zh-CN" altLang="zh-CN">
                <a:solidFill>
                  <a:srgbClr val="FF0000"/>
                </a:solidFill>
              </a:rPr>
              <a:t>越</a:t>
            </a:r>
            <a:r>
              <a:rPr lang="zh-CN" altLang="zh-CN" smtClean="0">
                <a:solidFill>
                  <a:srgbClr val="FF0000"/>
                </a:solidFill>
              </a:rPr>
              <a:t>小</a:t>
            </a:r>
            <a:r>
              <a:rPr lang="zh-CN" altLang="zh-CN"/>
              <a:t>，查找</a:t>
            </a:r>
            <a:r>
              <a:rPr lang="zh-CN" altLang="zh-CN" smtClean="0"/>
              <a:t>效率</a:t>
            </a:r>
            <a:r>
              <a:rPr lang="zh-CN" altLang="zh-CN">
                <a:solidFill>
                  <a:srgbClr val="FF0000"/>
                </a:solidFill>
              </a:rPr>
              <a:t>越</a:t>
            </a:r>
            <a:r>
              <a:rPr lang="zh-CN" altLang="zh-CN" smtClean="0">
                <a:solidFill>
                  <a:srgbClr val="FF0000"/>
                </a:solidFill>
              </a:rPr>
              <a:t>高</a:t>
            </a:r>
            <a:r>
              <a:rPr lang="zh-CN" altLang="zh-CN" smtClean="0"/>
              <a:t>。</a:t>
            </a:r>
            <a:endParaRPr lang="en-US" altLang="zh-CN" smtClean="0"/>
          </a:p>
          <a:p>
            <a:r>
              <a:rPr lang="zh-CN" altLang="en-US" smtClean="0"/>
              <a:t>最好情况</a:t>
            </a:r>
            <a:r>
              <a:rPr lang="en-US" altLang="zh-CN" smtClean="0"/>
              <a:t>:</a:t>
            </a:r>
            <a:r>
              <a:rPr lang="zh-CN" altLang="en-US" smtClean="0">
                <a:solidFill>
                  <a:srgbClr val="FF0000"/>
                </a:solidFill>
              </a:rPr>
              <a:t>二叉查找树</a:t>
            </a:r>
            <a:r>
              <a:rPr lang="en-US" altLang="zh-CN" smtClean="0">
                <a:solidFill>
                  <a:srgbClr val="FF0000"/>
                </a:solidFill>
              </a:rPr>
              <a:t>BT</a:t>
            </a:r>
            <a:r>
              <a:rPr lang="zh-CN" altLang="en-US" smtClean="0">
                <a:solidFill>
                  <a:srgbClr val="FF0000"/>
                </a:solidFill>
              </a:rPr>
              <a:t>形状与二分查找</a:t>
            </a:r>
            <a:r>
              <a:rPr lang="en-US" altLang="zh-CN" smtClean="0">
                <a:solidFill>
                  <a:srgbClr val="FF0000"/>
                </a:solidFill>
              </a:rPr>
              <a:t>2</a:t>
            </a:r>
            <a:r>
              <a:rPr lang="zh-CN" altLang="en-US" smtClean="0">
                <a:solidFill>
                  <a:srgbClr val="FF0000"/>
                </a:solidFill>
              </a:rPr>
              <a:t>判定树</a:t>
            </a:r>
            <a:r>
              <a:rPr lang="en-US" altLang="zh-CN">
                <a:solidFill>
                  <a:srgbClr val="FF0000"/>
                </a:solidFill>
              </a:rPr>
              <a:t>BC</a:t>
            </a:r>
            <a:r>
              <a:rPr lang="zh-CN" altLang="en-US" smtClean="0">
                <a:solidFill>
                  <a:srgbClr val="FF0000"/>
                </a:solidFill>
              </a:rPr>
              <a:t>形状基本一致</a:t>
            </a:r>
            <a:r>
              <a:rPr lang="zh-CN" altLang="en-US" smtClean="0"/>
              <a:t>（</a:t>
            </a:r>
            <a:r>
              <a:rPr lang="en-US" altLang="zh-CN" smtClean="0"/>
              <a:t>BT</a:t>
            </a:r>
            <a:r>
              <a:rPr lang="zh-CN" altLang="en-US" smtClean="0"/>
              <a:t>每个结点在</a:t>
            </a:r>
            <a:r>
              <a:rPr lang="en-US" altLang="zh-CN" smtClean="0"/>
              <a:t>BC</a:t>
            </a:r>
            <a:r>
              <a:rPr lang="zh-CN" altLang="en-US" smtClean="0"/>
              <a:t>中有一个层次相同的对应结点）</a:t>
            </a:r>
            <a:endParaRPr lang="en-US" altLang="zh-CN" smtClean="0"/>
          </a:p>
          <a:p>
            <a:r>
              <a:rPr lang="zh-CN" altLang="en-US"/>
              <a:t>最</a:t>
            </a:r>
            <a:r>
              <a:rPr lang="zh-CN" altLang="en-US" smtClean="0"/>
              <a:t>差情况：一层一个结点，如单支树等</a:t>
            </a:r>
            <a:endParaRPr lang="en-US" altLang="zh-CN" smtClean="0"/>
          </a:p>
          <a:p>
            <a:r>
              <a:rPr lang="zh-CN" altLang="en-US" smtClean="0"/>
              <a:t>结论：</a:t>
            </a:r>
            <a:r>
              <a:rPr lang="en-US" altLang="zh-CN" smtClean="0"/>
              <a:t>O(logn)---&gt;O(n)</a:t>
            </a:r>
            <a:endParaRPr lang="zh-CN" altLang="en-US"/>
          </a:p>
        </p:txBody>
      </p:sp>
      <p:sp>
        <p:nvSpPr>
          <p:cNvPr id="4" name="标题 2"/>
          <p:cNvSpPr>
            <a:spLocks noGrp="1"/>
          </p:cNvSpPr>
          <p:nvPr>
            <p:ph type="title"/>
          </p:nvPr>
        </p:nvSpPr>
        <p:spPr/>
        <p:txBody>
          <a:bodyPr>
            <a:normAutofit fontScale="90000"/>
          </a:bodyPr>
          <a:lstStyle/>
          <a:p>
            <a:r>
              <a:rPr lang="zh-CN" altLang="en-US"/>
              <a:t>二叉查找树下查找的性能分析</a:t>
            </a:r>
          </a:p>
        </p:txBody>
      </p:sp>
    </p:spTree>
    <p:extLst>
      <p:ext uri="{BB962C8B-B14F-4D97-AF65-F5344CB8AC3E}">
        <p14:creationId xmlns:p14="http://schemas.microsoft.com/office/powerpoint/2010/main" val="2284360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a:t>
            </a:r>
            <a:r>
              <a:rPr lang="zh-CN" altLang="en-US" smtClean="0"/>
              <a:t>叉查找树下的插入</a:t>
            </a:r>
            <a:endParaRPr lang="zh-CN" altLang="en-US"/>
          </a:p>
        </p:txBody>
      </p:sp>
    </p:spTree>
    <p:extLst>
      <p:ext uri="{BB962C8B-B14F-4D97-AF65-F5344CB8AC3E}">
        <p14:creationId xmlns:p14="http://schemas.microsoft.com/office/powerpoint/2010/main" val="1772685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97355" y="1090761"/>
            <a:ext cx="6994559" cy="1489148"/>
          </a:xfrm>
        </p:spPr>
        <p:txBody>
          <a:bodyPr>
            <a:normAutofit/>
          </a:bodyPr>
          <a:lstStyle/>
          <a:p>
            <a:r>
              <a:rPr lang="zh-CN" altLang="en-US" sz="2400" smtClean="0"/>
              <a:t>因为</a:t>
            </a:r>
            <a:r>
              <a:rPr lang="zh-CN" altLang="en-US" sz="2400"/>
              <a:t>二叉查找树</a:t>
            </a:r>
            <a:r>
              <a:rPr lang="zh-CN" altLang="en-US" sz="2400" smtClean="0"/>
              <a:t>中没有</a:t>
            </a:r>
            <a:r>
              <a:rPr lang="zh-CN" altLang="en-US" sz="2400"/>
              <a:t>关键字相同的</a:t>
            </a:r>
            <a:r>
              <a:rPr lang="zh-CN" altLang="en-US" sz="2400" smtClean="0"/>
              <a:t>结点。因此</a:t>
            </a:r>
            <a:r>
              <a:rPr lang="zh-CN" altLang="en-US" sz="2400"/>
              <a:t>在结点</a:t>
            </a:r>
            <a:r>
              <a:rPr lang="zh-CN" altLang="en-US" sz="2400">
                <a:solidFill>
                  <a:srgbClr val="FF0000"/>
                </a:solidFill>
              </a:rPr>
              <a:t>插入之前</a:t>
            </a:r>
            <a:r>
              <a:rPr lang="zh-CN" altLang="en-US" sz="2400" smtClean="0"/>
              <a:t>，需先</a:t>
            </a:r>
            <a:r>
              <a:rPr lang="zh-CN" altLang="en-US" sz="2400" smtClean="0">
                <a:solidFill>
                  <a:srgbClr val="FF0000"/>
                </a:solidFill>
              </a:rPr>
              <a:t>检查待插入的结点是否</a:t>
            </a:r>
            <a:r>
              <a:rPr lang="zh-CN" altLang="en-US" sz="2400">
                <a:solidFill>
                  <a:srgbClr val="FF0000"/>
                </a:solidFill>
              </a:rPr>
              <a:t>存在</a:t>
            </a:r>
            <a:r>
              <a:rPr lang="zh-CN" altLang="en-US" sz="2400" smtClean="0"/>
              <a:t>。</a:t>
            </a:r>
            <a:endParaRPr lang="en-US" altLang="zh-CN" sz="2400" smtClean="0"/>
          </a:p>
        </p:txBody>
      </p:sp>
      <p:sp>
        <p:nvSpPr>
          <p:cNvPr id="3" name="标题 2"/>
          <p:cNvSpPr>
            <a:spLocks noGrp="1"/>
          </p:cNvSpPr>
          <p:nvPr>
            <p:ph type="title"/>
          </p:nvPr>
        </p:nvSpPr>
        <p:spPr/>
        <p:txBody>
          <a:bodyPr>
            <a:normAutofit fontScale="90000"/>
          </a:bodyPr>
          <a:lstStyle/>
          <a:p>
            <a:r>
              <a:rPr lang="zh-CN" altLang="en-US"/>
              <a:t>插入</a:t>
            </a:r>
            <a:r>
              <a:rPr lang="zh-CN" altLang="en-US" smtClean="0"/>
              <a:t>算法</a:t>
            </a:r>
            <a:endParaRPr lang="zh-CN" altLang="en-US"/>
          </a:p>
        </p:txBody>
      </p:sp>
      <p:pic>
        <p:nvPicPr>
          <p:cNvPr id="4" name="图片 3"/>
          <p:cNvPicPr>
            <a:picLocks noChangeAspect="1"/>
          </p:cNvPicPr>
          <p:nvPr/>
        </p:nvPicPr>
        <p:blipFill>
          <a:blip r:embed="rId3"/>
          <a:stretch>
            <a:fillRect/>
          </a:stretch>
        </p:blipFill>
        <p:spPr>
          <a:xfrm>
            <a:off x="8472573" y="1090760"/>
            <a:ext cx="3324658" cy="3732936"/>
          </a:xfrm>
          <a:prstGeom prst="rect">
            <a:avLst/>
          </a:prstGeom>
        </p:spPr>
      </p:pic>
      <p:graphicFrame>
        <p:nvGraphicFramePr>
          <p:cNvPr id="7" name="对象 6"/>
          <p:cNvGraphicFramePr>
            <a:graphicFrameLocks noChangeAspect="1"/>
          </p:cNvGraphicFramePr>
          <p:nvPr>
            <p:extLst>
              <p:ext uri="{D42A27DB-BD31-4B8C-83A1-F6EECF244321}">
                <p14:modId xmlns:p14="http://schemas.microsoft.com/office/powerpoint/2010/main" val="1435352266"/>
              </p:ext>
            </p:extLst>
          </p:nvPr>
        </p:nvGraphicFramePr>
        <p:xfrm>
          <a:off x="9514099" y="5410649"/>
          <a:ext cx="638258" cy="638027"/>
        </p:xfrm>
        <a:graphic>
          <a:graphicData uri="http://schemas.openxmlformats.org/presentationml/2006/ole">
            <mc:AlternateContent xmlns:mc="http://schemas.openxmlformats.org/markup-compatibility/2006">
              <mc:Choice xmlns:v="urn:schemas-microsoft-com:vml" Requires="v">
                <p:oleObj spid="_x0000_s36878" name="Visio" r:id="rId4" imgW="638164" imgH="638126" progId="Visio.Drawing.15">
                  <p:link updateAutomatic="1"/>
                </p:oleObj>
              </mc:Choice>
              <mc:Fallback>
                <p:oleObj name="Visio" r:id="rId4" imgW="638164" imgH="638126" progId="Visio.Drawing.15">
                  <p:link updateAutomatic="1"/>
                  <p:pic>
                    <p:nvPicPr>
                      <p:cNvPr id="0" name=""/>
                      <p:cNvPicPr/>
                      <p:nvPr/>
                    </p:nvPicPr>
                    <p:blipFill>
                      <a:blip r:embed="rId5"/>
                      <a:stretch>
                        <a:fillRect/>
                      </a:stretch>
                    </p:blipFill>
                    <p:spPr>
                      <a:xfrm>
                        <a:off x="9514099" y="5410649"/>
                        <a:ext cx="638258" cy="638027"/>
                      </a:xfrm>
                      <a:prstGeom prst="rect">
                        <a:avLst/>
                      </a:prstGeom>
                    </p:spPr>
                  </p:pic>
                </p:oleObj>
              </mc:Fallback>
            </mc:AlternateContent>
          </a:graphicData>
        </a:graphic>
      </p:graphicFrame>
      <p:sp>
        <p:nvSpPr>
          <p:cNvPr id="8" name="矩形 7"/>
          <p:cNvSpPr/>
          <p:nvPr/>
        </p:nvSpPr>
        <p:spPr>
          <a:xfrm>
            <a:off x="973892" y="3606075"/>
            <a:ext cx="6562455" cy="830805"/>
          </a:xfrm>
          <a:prstGeom prst="rect">
            <a:avLst/>
          </a:prstGeom>
        </p:spPr>
        <p:txBody>
          <a:bodyPr wrap="square">
            <a:spAutoFit/>
          </a:bodyPr>
          <a:lstStyle/>
          <a:p>
            <a:pPr marL="439544" indent="-439544" algn="just" defTabSz="586060">
              <a:spcBef>
                <a:spcPts val="769"/>
              </a:spcBef>
              <a:spcAft>
                <a:spcPts val="769"/>
              </a:spcAft>
              <a:buFont typeface="Arial"/>
              <a:buChar char="•"/>
            </a:pPr>
            <a:r>
              <a:rPr lang="zh-CN" altLang="en-US" sz="2400" b="1">
                <a:solidFill>
                  <a:prstClr val="black"/>
                </a:solidFill>
                <a:latin typeface="Calibri" panose="020F0502020204030204" pitchFamily="34" charset="0"/>
              </a:rPr>
              <a:t>如果</a:t>
            </a:r>
            <a:r>
              <a:rPr lang="zh-CN" altLang="en-US" sz="2400" b="1" smtClean="0">
                <a:solidFill>
                  <a:prstClr val="black"/>
                </a:solidFill>
                <a:latin typeface="Calibri" panose="020F0502020204030204" pitchFamily="34" charset="0"/>
              </a:rPr>
              <a:t>查找失败，</a:t>
            </a:r>
            <a:r>
              <a:rPr lang="zh-CN" altLang="en-US" sz="2400" b="1">
                <a:solidFill>
                  <a:prstClr val="black"/>
                </a:solidFill>
                <a:latin typeface="Calibri" panose="020F0502020204030204" pitchFamily="34" charset="0"/>
              </a:rPr>
              <a:t>则将</a:t>
            </a:r>
            <a:r>
              <a:rPr lang="zh-CN" altLang="en-US" sz="2400" b="1" smtClean="0">
                <a:solidFill>
                  <a:prstClr val="black"/>
                </a:solidFill>
                <a:latin typeface="Calibri" panose="020F0502020204030204" pitchFamily="34" charset="0"/>
              </a:rPr>
              <a:t>新结点插入到</a:t>
            </a:r>
            <a:r>
              <a:rPr lang="zh-CN" altLang="en-US" sz="2400" b="1">
                <a:solidFill>
                  <a:prstClr val="black"/>
                </a:solidFill>
                <a:latin typeface="Calibri" panose="020F0502020204030204" pitchFamily="34" charset="0"/>
              </a:rPr>
              <a:t>查找</a:t>
            </a:r>
            <a:r>
              <a:rPr lang="zh-CN" altLang="en-US" sz="2400" b="1" smtClean="0">
                <a:solidFill>
                  <a:prstClr val="black"/>
                </a:solidFill>
                <a:latin typeface="Calibri" panose="020F0502020204030204" pitchFamily="34" charset="0"/>
              </a:rPr>
              <a:t>操作</a:t>
            </a:r>
            <a:r>
              <a:rPr lang="zh-CN" altLang="en-US" sz="2400" b="1">
                <a:solidFill>
                  <a:prstClr val="black"/>
                </a:solidFill>
                <a:latin typeface="Calibri" panose="020F0502020204030204" pitchFamily="34" charset="0"/>
              </a:rPr>
              <a:t>停止的地方</a:t>
            </a:r>
            <a:r>
              <a:rPr lang="zh-CN" altLang="en-US" sz="2400" b="1" smtClean="0">
                <a:solidFill>
                  <a:prstClr val="black"/>
                </a:solidFill>
                <a:latin typeface="Calibri" panose="020F0502020204030204" pitchFamily="34" charset="0"/>
              </a:rPr>
              <a:t>。</a:t>
            </a:r>
            <a:endParaRPr lang="en-US" altLang="zh-CN" sz="2400" b="1">
              <a:solidFill>
                <a:prstClr val="black"/>
              </a:solidFill>
              <a:latin typeface="Calibri" panose="020F0502020204030204" pitchFamily="34" charset="0"/>
            </a:endParaRPr>
          </a:p>
        </p:txBody>
      </p:sp>
      <p:sp>
        <p:nvSpPr>
          <p:cNvPr id="9" name="矩形 8"/>
          <p:cNvSpPr/>
          <p:nvPr/>
        </p:nvSpPr>
        <p:spPr>
          <a:xfrm>
            <a:off x="973893" y="2349132"/>
            <a:ext cx="6562455" cy="461558"/>
          </a:xfrm>
          <a:prstGeom prst="rect">
            <a:avLst/>
          </a:prstGeom>
        </p:spPr>
        <p:txBody>
          <a:bodyPr wrap="square">
            <a:spAutoFit/>
          </a:bodyPr>
          <a:lstStyle/>
          <a:p>
            <a:pPr marL="439544" indent="-439544" algn="just" defTabSz="586060">
              <a:spcBef>
                <a:spcPts val="769"/>
              </a:spcBef>
              <a:spcAft>
                <a:spcPts val="769"/>
              </a:spcAft>
              <a:buFont typeface="Arial"/>
              <a:buChar char="•"/>
            </a:pPr>
            <a:r>
              <a:rPr lang="zh-CN" altLang="en-US" sz="2400" b="1" smtClean="0">
                <a:solidFill>
                  <a:prstClr val="black"/>
                </a:solidFill>
                <a:latin typeface="Calibri" panose="020F0502020204030204" pitchFamily="34" charset="0"/>
              </a:rPr>
              <a:t>如果查找成功</a:t>
            </a:r>
            <a:r>
              <a:rPr lang="zh-CN" altLang="en-US" sz="2400" b="1">
                <a:solidFill>
                  <a:prstClr val="black"/>
                </a:solidFill>
                <a:latin typeface="Calibri" panose="020F0502020204030204" pitchFamily="34" charset="0"/>
              </a:rPr>
              <a:t>，不再插入；</a:t>
            </a:r>
            <a:endParaRPr lang="en-US" altLang="zh-CN" sz="2400" b="1">
              <a:solidFill>
                <a:prstClr val="black"/>
              </a:solidFill>
              <a:latin typeface="Calibri" panose="020F0502020204030204" pitchFamily="34" charset="0"/>
            </a:endParaRPr>
          </a:p>
        </p:txBody>
      </p:sp>
      <p:sp>
        <p:nvSpPr>
          <p:cNvPr id="10" name="矩形 9"/>
          <p:cNvSpPr/>
          <p:nvPr/>
        </p:nvSpPr>
        <p:spPr>
          <a:xfrm>
            <a:off x="994853" y="2954204"/>
            <a:ext cx="6848350" cy="461665"/>
          </a:xfrm>
          <a:prstGeom prst="rect">
            <a:avLst/>
          </a:prstGeom>
        </p:spPr>
        <p:txBody>
          <a:bodyPr wrap="none">
            <a:spAutoFit/>
          </a:bodyPr>
          <a:lstStyle/>
          <a:p>
            <a:pPr marL="342900" indent="-342900" defTabSz="1172121">
              <a:buFont typeface="Arial" panose="020B0604020202020204" pitchFamily="34" charset="0"/>
              <a:buChar char="•"/>
            </a:pPr>
            <a:r>
              <a:rPr lang="zh-CN" altLang="en-US" sz="2400" b="1">
                <a:solidFill>
                  <a:srgbClr val="1F5281"/>
                </a:solidFill>
              </a:rPr>
              <a:t>假设要求插入关键字为</a:t>
            </a:r>
            <a:r>
              <a:rPr lang="en-US" altLang="zh-CN" sz="2400" b="1">
                <a:solidFill>
                  <a:srgbClr val="1F5281"/>
                </a:solidFill>
              </a:rPr>
              <a:t>25</a:t>
            </a:r>
            <a:r>
              <a:rPr lang="zh-CN" altLang="en-US" sz="2400" b="1">
                <a:solidFill>
                  <a:srgbClr val="1F5281"/>
                </a:solidFill>
              </a:rPr>
              <a:t>的记录，不应插入。</a:t>
            </a:r>
          </a:p>
        </p:txBody>
      </p:sp>
      <p:sp>
        <p:nvSpPr>
          <p:cNvPr id="11" name="矩形 10"/>
          <p:cNvSpPr/>
          <p:nvPr/>
        </p:nvSpPr>
        <p:spPr>
          <a:xfrm>
            <a:off x="973893" y="4572945"/>
            <a:ext cx="6562455" cy="1200051"/>
          </a:xfrm>
          <a:prstGeom prst="rect">
            <a:avLst/>
          </a:prstGeom>
        </p:spPr>
        <p:txBody>
          <a:bodyPr wrap="square">
            <a:spAutoFit/>
          </a:bodyPr>
          <a:lstStyle/>
          <a:p>
            <a:pPr marL="439544" indent="-439544" algn="just" defTabSz="586060">
              <a:spcBef>
                <a:spcPts val="769"/>
              </a:spcBef>
              <a:spcAft>
                <a:spcPts val="769"/>
              </a:spcAft>
              <a:buFont typeface="Arial"/>
              <a:buChar char="•"/>
            </a:pPr>
            <a:r>
              <a:rPr lang="zh-CN" altLang="en-US" sz="2400" b="1">
                <a:solidFill>
                  <a:prstClr val="black"/>
                </a:solidFill>
                <a:latin typeface="Calibri" panose="020F0502020204030204" pitchFamily="34" charset="0"/>
              </a:rPr>
              <a:t>插入关键字为</a:t>
            </a:r>
            <a:r>
              <a:rPr lang="en-US" altLang="zh-CN" sz="2400" b="1">
                <a:solidFill>
                  <a:prstClr val="black"/>
                </a:solidFill>
                <a:latin typeface="Calibri" panose="020F0502020204030204" pitchFamily="34" charset="0"/>
              </a:rPr>
              <a:t>28</a:t>
            </a:r>
            <a:r>
              <a:rPr lang="zh-CN" altLang="en-US" sz="2400" b="1">
                <a:solidFill>
                  <a:prstClr val="black"/>
                </a:solidFill>
                <a:latin typeface="Calibri" panose="020F0502020204030204" pitchFamily="34" charset="0"/>
              </a:rPr>
              <a:t>的记录。</a:t>
            </a:r>
            <a:r>
              <a:rPr lang="zh-CN" altLang="en-US" sz="2400" b="1" smtClean="0">
                <a:solidFill>
                  <a:prstClr val="black"/>
                </a:solidFill>
                <a:latin typeface="Calibri" panose="020F0502020204030204" pitchFamily="34" charset="0"/>
              </a:rPr>
              <a:t>沿着路径</a:t>
            </a:r>
            <a:r>
              <a:rPr lang="en-US" altLang="zh-CN" sz="2400" b="1">
                <a:solidFill>
                  <a:prstClr val="black"/>
                </a:solidFill>
                <a:latin typeface="Calibri" panose="020F0502020204030204" pitchFamily="34" charset="0"/>
              </a:rPr>
              <a:t>35-&gt;15-&gt;25-&gt;30</a:t>
            </a:r>
            <a:r>
              <a:rPr lang="zh-CN" altLang="en-US" sz="2400" b="1">
                <a:solidFill>
                  <a:prstClr val="black"/>
                </a:solidFill>
                <a:latin typeface="Calibri" panose="020F0502020204030204" pitchFamily="34" charset="0"/>
              </a:rPr>
              <a:t>，再往左查找时，发现走到一棵空二叉树上，查找</a:t>
            </a:r>
            <a:r>
              <a:rPr lang="zh-CN" altLang="en-US" sz="2400" b="1" smtClean="0">
                <a:solidFill>
                  <a:prstClr val="black"/>
                </a:solidFill>
                <a:latin typeface="Calibri" panose="020F0502020204030204" pitchFamily="34" charset="0"/>
              </a:rPr>
              <a:t>失败。</a:t>
            </a:r>
            <a:endParaRPr lang="zh-CN" altLang="en-US" sz="2400" b="1">
              <a:solidFill>
                <a:prstClr val="black"/>
              </a:solidFill>
              <a:latin typeface="Calibri" panose="020F0502020204030204" pitchFamily="34" charset="0"/>
            </a:endParaRPr>
          </a:p>
        </p:txBody>
      </p:sp>
      <p:sp>
        <p:nvSpPr>
          <p:cNvPr id="12" name="矩形 11"/>
          <p:cNvSpPr/>
          <p:nvPr/>
        </p:nvSpPr>
        <p:spPr>
          <a:xfrm>
            <a:off x="973892" y="5804715"/>
            <a:ext cx="6850525" cy="830805"/>
          </a:xfrm>
          <a:prstGeom prst="rect">
            <a:avLst/>
          </a:prstGeom>
        </p:spPr>
        <p:txBody>
          <a:bodyPr wrap="square">
            <a:spAutoFit/>
          </a:bodyPr>
          <a:lstStyle/>
          <a:p>
            <a:pPr marL="342900" indent="-342900" defTabSz="1172121">
              <a:buFont typeface="Arial" panose="020B0604020202020204" pitchFamily="34" charset="0"/>
              <a:buChar char="•"/>
            </a:pPr>
            <a:r>
              <a:rPr lang="zh-CN" altLang="en-US" sz="2400" b="1">
                <a:solidFill>
                  <a:prstClr val="black"/>
                </a:solidFill>
                <a:latin typeface="Calibri" panose="020F0502020204030204" pitchFamily="34" charset="0"/>
              </a:rPr>
              <a:t>此时，只要把</a:t>
            </a:r>
            <a:r>
              <a:rPr lang="en-US" altLang="zh-CN" sz="2400" b="1">
                <a:solidFill>
                  <a:prstClr val="black"/>
                </a:solidFill>
                <a:latin typeface="Calibri" panose="020F0502020204030204" pitchFamily="34" charset="0"/>
              </a:rPr>
              <a:t>28</a:t>
            </a:r>
            <a:r>
              <a:rPr lang="zh-CN" altLang="en-US" sz="2400" b="1">
                <a:solidFill>
                  <a:prstClr val="black"/>
                </a:solidFill>
                <a:latin typeface="Calibri" panose="020F0502020204030204" pitchFamily="34" charset="0"/>
              </a:rPr>
              <a:t>插入到这个位置，即</a:t>
            </a:r>
            <a:r>
              <a:rPr lang="en-US" altLang="zh-CN" sz="2400" b="1">
                <a:solidFill>
                  <a:prstClr val="black"/>
                </a:solidFill>
                <a:latin typeface="Calibri" panose="020F0502020204030204" pitchFamily="34" charset="0"/>
              </a:rPr>
              <a:t>30</a:t>
            </a:r>
            <a:r>
              <a:rPr lang="zh-CN" altLang="en-US" sz="2400" b="1">
                <a:solidFill>
                  <a:prstClr val="black"/>
                </a:solidFill>
                <a:latin typeface="Calibri" panose="020F0502020204030204" pitchFamily="34" charset="0"/>
              </a:rPr>
              <a:t>的左边即可。</a:t>
            </a:r>
            <a:endParaRPr lang="zh-CN" altLang="en-US" sz="2400">
              <a:solidFill>
                <a:srgbClr val="1F5281"/>
              </a:solidFill>
            </a:endParaRPr>
          </a:p>
        </p:txBody>
      </p:sp>
      <p:sp>
        <p:nvSpPr>
          <p:cNvPr id="13" name="矩形 12"/>
          <p:cNvSpPr/>
          <p:nvPr/>
        </p:nvSpPr>
        <p:spPr>
          <a:xfrm>
            <a:off x="8166996" y="6002495"/>
            <a:ext cx="2754168" cy="446173"/>
          </a:xfrm>
          <a:prstGeom prst="rect">
            <a:avLst/>
          </a:prstGeom>
          <a:solidFill>
            <a:schemeClr val="accent2">
              <a:lumMod val="20000"/>
              <a:lumOff val="80000"/>
            </a:schemeClr>
          </a:solidFill>
        </p:spPr>
        <p:txBody>
          <a:bodyPr wrap="square">
            <a:spAutoFit/>
          </a:bodyPr>
          <a:lstStyle/>
          <a:p>
            <a:pPr defTabSz="1172121"/>
            <a:r>
              <a:rPr lang="en-US" altLang="zh-CN" sz="2300">
                <a:solidFill>
                  <a:srgbClr val="1F5281"/>
                </a:solidFill>
              </a:rPr>
              <a:t>O(logn)---&gt;O(n)</a:t>
            </a:r>
            <a:endParaRPr lang="zh-CN" altLang="en-US" sz="2300">
              <a:solidFill>
                <a:srgbClr val="1F5281"/>
              </a:solidFill>
            </a:endParaRPr>
          </a:p>
        </p:txBody>
      </p:sp>
      <p:pic>
        <p:nvPicPr>
          <p:cNvPr id="1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3994" y="1090762"/>
            <a:ext cx="3353236" cy="385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3993" y="1090761"/>
            <a:ext cx="3353236" cy="4342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4791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normAutofit/>
          </a:bodyPr>
          <a:lstStyle/>
          <a:p>
            <a:r>
              <a:rPr lang="zh-CN" altLang="en-US" dirty="0" smtClean="0"/>
              <a:t>在</a:t>
            </a:r>
            <a:r>
              <a:rPr lang="en-US" altLang="zh-CN" dirty="0" err="1" smtClean="0"/>
              <a:t>sub_root</a:t>
            </a:r>
            <a:r>
              <a:rPr lang="zh-CN" altLang="en-US" dirty="0" smtClean="0"/>
              <a:t>为根的二叉树上插入值为</a:t>
            </a:r>
            <a:r>
              <a:rPr lang="en-US" altLang="zh-CN" dirty="0" smtClean="0"/>
              <a:t>x</a:t>
            </a:r>
            <a:r>
              <a:rPr lang="zh-CN" altLang="en-US" dirty="0" smtClean="0"/>
              <a:t>的结点，</a:t>
            </a:r>
            <a:r>
              <a:rPr lang="zh-CN" altLang="en-US" dirty="0" smtClean="0">
                <a:solidFill>
                  <a:srgbClr val="FF0000"/>
                </a:solidFill>
              </a:rPr>
              <a:t>返回生成新二叉查找树的根结点</a:t>
            </a:r>
            <a:r>
              <a:rPr lang="zh-CN" altLang="en-US" dirty="0" smtClean="0"/>
              <a:t>。</a:t>
            </a:r>
            <a:endParaRPr lang="en-US" altLang="zh-CN" dirty="0" smtClean="0"/>
          </a:p>
          <a:p>
            <a:r>
              <a:rPr lang="zh-CN" altLang="en-US" dirty="0" smtClean="0"/>
              <a:t>如果</a:t>
            </a:r>
            <a:r>
              <a:rPr lang="en-US" altLang="zh-CN" dirty="0" err="1" smtClean="0"/>
              <a:t>sub_root</a:t>
            </a:r>
            <a:r>
              <a:rPr lang="zh-CN" altLang="en-US" dirty="0" smtClean="0"/>
              <a:t>为空，以</a:t>
            </a:r>
            <a:r>
              <a:rPr lang="en-US" altLang="zh-CN" dirty="0" smtClean="0"/>
              <a:t>x</a:t>
            </a:r>
            <a:r>
              <a:rPr lang="zh-CN" altLang="en-US" dirty="0" smtClean="0"/>
              <a:t>创建结点，返回该新结点；</a:t>
            </a:r>
            <a:endParaRPr lang="en-US" altLang="zh-CN" dirty="0" smtClean="0"/>
          </a:p>
          <a:p>
            <a:r>
              <a:rPr lang="zh-CN" altLang="en-US" dirty="0" smtClean="0"/>
              <a:t>如果</a:t>
            </a:r>
            <a:r>
              <a:rPr lang="en-US" altLang="zh-CN" dirty="0" err="1" smtClean="0"/>
              <a:t>sub_root</a:t>
            </a:r>
            <a:r>
              <a:rPr lang="zh-CN" altLang="en-US" dirty="0" smtClean="0"/>
              <a:t>的值等于</a:t>
            </a:r>
            <a:r>
              <a:rPr lang="en-US" altLang="zh-CN" dirty="0" smtClean="0"/>
              <a:t>x</a:t>
            </a:r>
            <a:r>
              <a:rPr lang="zh-CN" altLang="en-US" dirty="0" smtClean="0"/>
              <a:t>，不插入；</a:t>
            </a:r>
            <a:endParaRPr lang="en-US" altLang="zh-CN" dirty="0" smtClean="0"/>
          </a:p>
          <a:p>
            <a:r>
              <a:rPr lang="zh-CN" altLang="en-US" dirty="0"/>
              <a:t>如果</a:t>
            </a:r>
            <a:r>
              <a:rPr lang="en-US" altLang="zh-CN" dirty="0" err="1"/>
              <a:t>sub_root</a:t>
            </a:r>
            <a:r>
              <a:rPr lang="zh-CN" altLang="en-US" dirty="0"/>
              <a:t>的</a:t>
            </a:r>
            <a:r>
              <a:rPr lang="zh-CN" altLang="en-US" dirty="0" smtClean="0"/>
              <a:t>值大于</a:t>
            </a:r>
            <a:r>
              <a:rPr lang="en-US" altLang="zh-CN" dirty="0" smtClean="0"/>
              <a:t>x</a:t>
            </a:r>
            <a:r>
              <a:rPr lang="zh-CN" altLang="en-US" dirty="0" smtClean="0"/>
              <a:t>，在</a:t>
            </a:r>
            <a:r>
              <a:rPr lang="en-US" altLang="zh-CN" dirty="0" err="1" smtClean="0"/>
              <a:t>sub_root</a:t>
            </a:r>
            <a:r>
              <a:rPr lang="zh-CN" altLang="en-US" dirty="0" smtClean="0"/>
              <a:t>的左子树上插入；</a:t>
            </a:r>
            <a:endParaRPr lang="en-US" altLang="zh-CN" dirty="0" smtClean="0"/>
          </a:p>
          <a:p>
            <a:r>
              <a:rPr lang="zh-CN" altLang="en-US" dirty="0"/>
              <a:t>如果</a:t>
            </a:r>
            <a:r>
              <a:rPr lang="en-US" altLang="zh-CN" dirty="0" err="1"/>
              <a:t>sub_root</a:t>
            </a:r>
            <a:r>
              <a:rPr lang="zh-CN" altLang="en-US" dirty="0"/>
              <a:t>的</a:t>
            </a:r>
            <a:r>
              <a:rPr lang="zh-CN" altLang="en-US" dirty="0" smtClean="0"/>
              <a:t>值小于</a:t>
            </a:r>
            <a:r>
              <a:rPr lang="en-US" altLang="zh-CN" dirty="0" smtClean="0"/>
              <a:t>x</a:t>
            </a:r>
            <a:r>
              <a:rPr lang="zh-CN" altLang="en-US" dirty="0" smtClean="0"/>
              <a:t>，</a:t>
            </a:r>
            <a:r>
              <a:rPr lang="zh-CN" altLang="en-US" dirty="0"/>
              <a:t>在</a:t>
            </a:r>
            <a:r>
              <a:rPr lang="en-US" altLang="zh-CN" dirty="0" err="1"/>
              <a:t>sub_root</a:t>
            </a:r>
            <a:r>
              <a:rPr lang="zh-CN" altLang="en-US" dirty="0" smtClean="0"/>
              <a:t>的右子</a:t>
            </a:r>
            <a:r>
              <a:rPr lang="zh-CN" altLang="en-US" dirty="0"/>
              <a:t>树上</a:t>
            </a:r>
            <a:r>
              <a:rPr lang="zh-CN" altLang="en-US" dirty="0" smtClean="0"/>
              <a:t>插入；</a:t>
            </a:r>
            <a:endParaRPr lang="en-US" altLang="zh-CN" dirty="0" smtClean="0"/>
          </a:p>
          <a:p>
            <a:r>
              <a:rPr lang="zh-CN" altLang="en-US" dirty="0" smtClean="0"/>
              <a:t>返回</a:t>
            </a:r>
            <a:r>
              <a:rPr lang="en-US" altLang="zh-CN" dirty="0" err="1" smtClean="0"/>
              <a:t>sub_root</a:t>
            </a:r>
            <a:r>
              <a:rPr lang="zh-CN" altLang="en-US" dirty="0" smtClean="0"/>
              <a:t>。</a:t>
            </a:r>
            <a:endParaRPr lang="en-US" altLang="zh-CN" dirty="0"/>
          </a:p>
          <a:p>
            <a:endParaRPr lang="zh-CN" altLang="en-US" dirty="0"/>
          </a:p>
        </p:txBody>
      </p:sp>
      <p:sp>
        <p:nvSpPr>
          <p:cNvPr id="3" name="标题 2"/>
          <p:cNvSpPr>
            <a:spLocks noGrp="1"/>
          </p:cNvSpPr>
          <p:nvPr>
            <p:ph type="title"/>
          </p:nvPr>
        </p:nvSpPr>
        <p:spPr/>
        <p:txBody>
          <a:bodyPr>
            <a:normAutofit fontScale="90000"/>
          </a:bodyPr>
          <a:lstStyle/>
          <a:p>
            <a:r>
              <a:rPr lang="zh-CN" altLang="en-US"/>
              <a:t>插入算法</a:t>
            </a:r>
          </a:p>
        </p:txBody>
      </p:sp>
    </p:spTree>
    <p:extLst>
      <p:ext uri="{BB962C8B-B14F-4D97-AF65-F5344CB8AC3E}">
        <p14:creationId xmlns:p14="http://schemas.microsoft.com/office/powerpoint/2010/main" val="1575099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a:t>插入算法</a:t>
            </a:r>
          </a:p>
        </p:txBody>
      </p:sp>
      <p:sp>
        <p:nvSpPr>
          <p:cNvPr id="4" name="Rectangle 1"/>
          <p:cNvSpPr>
            <a:spLocks noChangeArrowheads="1"/>
          </p:cNvSpPr>
          <p:nvPr/>
        </p:nvSpPr>
        <p:spPr bwMode="auto">
          <a:xfrm>
            <a:off x="724277" y="1341609"/>
            <a:ext cx="11223279"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8080"/>
                </a:solidFill>
                <a:effectLst/>
                <a:latin typeface="Consolas" panose="020B0609020204030204" pitchFamily="49" charset="0"/>
              </a:rPr>
              <a:t>BiNode</a:t>
            </a:r>
            <a:r>
              <a:rPr kumimoji="0" lang="zh-CN" altLang="zh-CN" sz="2000" b="0" i="0" u="none" strike="noStrike" cap="none" normalizeH="0" baseline="0" dirty="0" smtClean="0">
                <a:ln>
                  <a:noFill/>
                </a:ln>
                <a:solidFill>
                  <a:srgbClr val="080808"/>
                </a:solidFill>
                <a:effectLst/>
                <a:latin typeface="Consolas" panose="020B0609020204030204" pitchFamily="49" charset="0"/>
              </a:rPr>
              <a:t>&lt;</a:t>
            </a:r>
            <a:r>
              <a:rPr kumimoji="0" lang="zh-CN" altLang="zh-CN" sz="2000" b="0" i="0" u="none" strike="noStrike" cap="none" normalizeH="0" baseline="0" dirty="0" smtClean="0">
                <a:ln>
                  <a:noFill/>
                </a:ln>
                <a:solidFill>
                  <a:srgbClr val="0033B3"/>
                </a:solidFill>
                <a:effectLst/>
                <a:latin typeface="Consolas" panose="020B0609020204030204" pitchFamily="49" charset="0"/>
              </a:rPr>
              <a:t>int</a:t>
            </a:r>
            <a:r>
              <a:rPr kumimoji="0" lang="zh-CN" altLang="zh-CN" sz="2000" b="0" i="0" u="none" strike="noStrike" cap="none" normalizeH="0" baseline="0" dirty="0" smtClean="0">
                <a:ln>
                  <a:noFill/>
                </a:ln>
                <a:solidFill>
                  <a:srgbClr val="080808"/>
                </a:solidFill>
                <a:effectLst/>
                <a:latin typeface="Consolas" panose="020B0609020204030204" pitchFamily="49" charset="0"/>
              </a:rPr>
              <a:t>&gt; *</a:t>
            </a:r>
            <a:r>
              <a:rPr kumimoji="0" lang="zh-CN" altLang="zh-CN" sz="2000" b="0" i="0" u="none" strike="noStrike" cap="none" normalizeH="0" baseline="0" dirty="0" smtClean="0">
                <a:ln>
                  <a:noFill/>
                </a:ln>
                <a:solidFill>
                  <a:srgbClr val="008080"/>
                </a:solidFill>
                <a:effectLst/>
                <a:latin typeface="Consolas" panose="020B0609020204030204" pitchFamily="49" charset="0"/>
              </a:rPr>
              <a:t>BiSearchTree </a:t>
            </a:r>
            <a:r>
              <a:rPr kumimoji="0" lang="zh-CN" altLang="zh-CN" sz="2000" b="0" i="0" u="none" strike="noStrike" cap="none" normalizeH="0" baseline="0" dirty="0" smtClean="0">
                <a:ln>
                  <a:noFill/>
                </a:ln>
                <a:solidFill>
                  <a:srgbClr val="080808"/>
                </a:solidFill>
                <a:effectLst/>
                <a:latin typeface="Consolas" panose="020B0609020204030204" pitchFamily="49" charset="0"/>
              </a:rPr>
              <a:t>:: </a:t>
            </a:r>
            <a:r>
              <a:rPr kumimoji="0" lang="zh-CN" altLang="zh-CN" sz="2000" b="0" i="0" u="none" strike="noStrike" cap="none" normalizeH="0" baseline="0" dirty="0" smtClean="0">
                <a:ln>
                  <a:noFill/>
                </a:ln>
                <a:solidFill>
                  <a:srgbClr val="00627A"/>
                </a:solidFill>
                <a:effectLst/>
                <a:latin typeface="Consolas" panose="020B0609020204030204" pitchFamily="49" charset="0"/>
              </a:rPr>
              <a:t>InsertBST</a:t>
            </a:r>
            <a:r>
              <a:rPr kumimoji="0" lang="zh-CN" altLang="zh-CN" sz="2000" b="0" i="0" u="none" strike="noStrike" cap="none" normalizeH="0" baseline="0" dirty="0" smtClean="0">
                <a:ln>
                  <a:noFill/>
                </a:ln>
                <a:solidFill>
                  <a:srgbClr val="080808"/>
                </a:solidFill>
                <a:effectLst/>
                <a:latin typeface="Consolas" panose="020B0609020204030204" pitchFamily="49" charset="0"/>
              </a:rPr>
              <a:t>(</a:t>
            </a:r>
            <a:r>
              <a:rPr kumimoji="0" lang="zh-CN" altLang="zh-CN" sz="2000" b="0" i="0" u="none" strike="noStrike" cap="none" normalizeH="0" baseline="0" dirty="0" smtClean="0">
                <a:ln>
                  <a:noFill/>
                </a:ln>
                <a:solidFill>
                  <a:srgbClr val="008080"/>
                </a:solidFill>
                <a:effectLst/>
                <a:latin typeface="Consolas" panose="020B0609020204030204" pitchFamily="49" charset="0"/>
              </a:rPr>
              <a:t>BiNode</a:t>
            </a:r>
            <a:r>
              <a:rPr kumimoji="0" lang="zh-CN" altLang="zh-CN" sz="2000" b="0" i="0" u="none" strike="noStrike" cap="none" normalizeH="0" baseline="0" dirty="0" smtClean="0">
                <a:ln>
                  <a:noFill/>
                </a:ln>
                <a:solidFill>
                  <a:srgbClr val="080808"/>
                </a:solidFill>
                <a:effectLst/>
                <a:latin typeface="Consolas" panose="020B0609020204030204" pitchFamily="49" charset="0"/>
              </a:rPr>
              <a:t>&lt;</a:t>
            </a:r>
            <a:r>
              <a:rPr kumimoji="0" lang="zh-CN" altLang="zh-CN" sz="2000" b="0" i="0" u="none" strike="noStrike" cap="none" normalizeH="0" baseline="0" dirty="0" smtClean="0">
                <a:ln>
                  <a:noFill/>
                </a:ln>
                <a:solidFill>
                  <a:srgbClr val="0033B3"/>
                </a:solidFill>
                <a:effectLst/>
                <a:latin typeface="Consolas" panose="020B0609020204030204" pitchFamily="49" charset="0"/>
              </a:rPr>
              <a:t>int</a:t>
            </a:r>
            <a:r>
              <a:rPr kumimoji="0" lang="zh-CN" altLang="zh-CN" sz="2000" b="0" i="0" u="none" strike="noStrike" cap="none" normalizeH="0" baseline="0" dirty="0" smtClean="0">
                <a:ln>
                  <a:noFill/>
                </a:ln>
                <a:solidFill>
                  <a:srgbClr val="080808"/>
                </a:solidFill>
                <a:effectLst/>
                <a:latin typeface="Consolas" panose="020B0609020204030204" pitchFamily="49" charset="0"/>
              </a:rPr>
              <a:t>&gt; *bt, </a:t>
            </a:r>
            <a:r>
              <a:rPr kumimoji="0" lang="zh-CN" altLang="zh-CN" sz="2000" b="0" i="0" u="none" strike="noStrike" cap="none" normalizeH="0" baseline="0" dirty="0" smtClean="0">
                <a:ln>
                  <a:noFill/>
                </a:ln>
                <a:solidFill>
                  <a:srgbClr val="0033B3"/>
                </a:solidFill>
                <a:effectLst/>
                <a:latin typeface="Consolas" panose="020B0609020204030204" pitchFamily="49" charset="0"/>
              </a:rPr>
              <a:t>int </a:t>
            </a:r>
            <a:r>
              <a:rPr kumimoji="0" lang="zh-CN" altLang="zh-CN" sz="2000" b="0" i="0" u="none" strike="noStrike" cap="none" normalizeH="0" baseline="0" dirty="0" smtClean="0">
                <a:ln>
                  <a:noFill/>
                </a:ln>
                <a:solidFill>
                  <a:srgbClr val="080808"/>
                </a:solidFill>
                <a:effectLst/>
                <a:latin typeface="Consolas" panose="020B0609020204030204" pitchFamily="49" charset="0"/>
              </a:rPr>
              <a:t>x)</a:t>
            </a:r>
            <a:br>
              <a:rPr kumimoji="0" lang="zh-CN" altLang="zh-CN" sz="2000" b="0" i="0" u="none" strike="noStrike" cap="none" normalizeH="0" baseline="0" dirty="0" smtClean="0">
                <a:ln>
                  <a:noFill/>
                </a:ln>
                <a:solidFill>
                  <a:srgbClr val="080808"/>
                </a:solidFill>
                <a:effectLst/>
                <a:latin typeface="Consolas" panose="020B0609020204030204" pitchFamily="49" charset="0"/>
              </a:rPr>
            </a:br>
            <a:r>
              <a:rPr kumimoji="0" lang="zh-CN" altLang="zh-CN" sz="2000" b="0" i="0" u="none" strike="noStrike" cap="none" normalizeH="0" baseline="0" dirty="0" smtClean="0">
                <a:ln>
                  <a:noFill/>
                </a:ln>
                <a:solidFill>
                  <a:srgbClr val="080808"/>
                </a:solidFill>
                <a:effectLst/>
                <a:latin typeface="Consolas" panose="020B0609020204030204" pitchFamily="49" charset="0"/>
              </a:rPr>
              <a:t>{</a:t>
            </a:r>
            <a:br>
              <a:rPr kumimoji="0" lang="zh-CN" altLang="zh-CN" sz="2000" b="0" i="0" u="none" strike="noStrike" cap="none" normalizeH="0" baseline="0" dirty="0" smtClean="0">
                <a:ln>
                  <a:noFill/>
                </a:ln>
                <a:solidFill>
                  <a:srgbClr val="080808"/>
                </a:solidFill>
                <a:effectLst/>
                <a:latin typeface="Consolas" panose="020B0609020204030204" pitchFamily="49" charset="0"/>
              </a:rPr>
            </a:br>
            <a:r>
              <a:rPr kumimoji="0" lang="zh-CN" altLang="zh-CN" sz="2000" b="0" i="0" u="none" strike="noStrike" cap="none" normalizeH="0" baseline="0" dirty="0" smtClean="0">
                <a:ln>
                  <a:noFill/>
                </a:ln>
                <a:solidFill>
                  <a:srgbClr val="080808"/>
                </a:solidFill>
                <a:effectLst/>
                <a:latin typeface="Consolas" panose="020B0609020204030204" pitchFamily="49" charset="0"/>
              </a:rPr>
              <a:t>    </a:t>
            </a:r>
            <a:r>
              <a:rPr kumimoji="0" lang="zh-CN" altLang="zh-CN" sz="2000" b="0" i="0" u="none" strike="noStrike" cap="none" normalizeH="0" baseline="0" dirty="0" smtClean="0">
                <a:ln>
                  <a:noFill/>
                </a:ln>
                <a:solidFill>
                  <a:srgbClr val="0033B3"/>
                </a:solidFill>
                <a:effectLst/>
                <a:latin typeface="Consolas" panose="020B0609020204030204" pitchFamily="49" charset="0"/>
              </a:rPr>
              <a:t>if </a:t>
            </a:r>
            <a:r>
              <a:rPr kumimoji="0" lang="zh-CN" altLang="zh-CN" sz="2000" b="0" i="0" u="none" strike="noStrike" cap="none" normalizeH="0" baseline="0" dirty="0" smtClean="0">
                <a:ln>
                  <a:noFill/>
                </a:ln>
                <a:solidFill>
                  <a:srgbClr val="080808"/>
                </a:solidFill>
                <a:effectLst/>
                <a:latin typeface="Consolas" panose="020B0609020204030204" pitchFamily="49" charset="0"/>
              </a:rPr>
              <a:t>(bt == </a:t>
            </a:r>
            <a:r>
              <a:rPr kumimoji="0" lang="zh-CN" altLang="zh-CN" sz="2000" b="0" i="0" u="none" strike="noStrike" cap="none" normalizeH="0" baseline="0" dirty="0" smtClean="0">
                <a:ln>
                  <a:noFill/>
                </a:ln>
                <a:solidFill>
                  <a:srgbClr val="0033B3"/>
                </a:solidFill>
                <a:effectLst/>
                <a:latin typeface="Consolas" panose="020B0609020204030204" pitchFamily="49" charset="0"/>
              </a:rPr>
              <a:t>nullptr</a:t>
            </a:r>
            <a:r>
              <a:rPr kumimoji="0" lang="zh-CN" altLang="zh-CN" sz="2000" b="0" i="0" u="none" strike="noStrike" cap="none" normalizeH="0" baseline="0" dirty="0" smtClean="0">
                <a:ln>
                  <a:noFill/>
                </a:ln>
                <a:solidFill>
                  <a:srgbClr val="080808"/>
                </a:solidFill>
                <a:effectLst/>
                <a:latin typeface="Consolas" panose="020B0609020204030204" pitchFamily="49" charset="0"/>
              </a:rPr>
              <a:t>) {      </a:t>
            </a:r>
            <a:r>
              <a:rPr kumimoji="0" lang="zh-CN" altLang="zh-CN" sz="2000" b="0" i="1" u="none" strike="noStrike" cap="none" normalizeH="0" baseline="0" dirty="0" smtClean="0">
                <a:ln>
                  <a:noFill/>
                </a:ln>
                <a:solidFill>
                  <a:srgbClr val="8C8C8C"/>
                </a:solidFill>
                <a:effectLst/>
                <a:latin typeface="Consolas" panose="020B0609020204030204" pitchFamily="49" charset="0"/>
              </a:rPr>
              <a:t>//</a:t>
            </a:r>
            <a:r>
              <a:rPr kumimoji="0" lang="zh-CN" altLang="zh-CN" sz="2000" b="0" i="1" u="none" strike="noStrike" cap="none" normalizeH="0" baseline="0" dirty="0" smtClean="0">
                <a:ln>
                  <a:noFill/>
                </a:ln>
                <a:solidFill>
                  <a:srgbClr val="8C8C8C"/>
                </a:solidFill>
                <a:effectLst/>
                <a:latin typeface="宋体" panose="02010600030101010101" pitchFamily="2" charset="-122"/>
                <a:ea typeface="宋体" panose="02010600030101010101" pitchFamily="2" charset="-122"/>
              </a:rPr>
              <a:t>找到插入位置</a:t>
            </a:r>
            <a:br>
              <a:rPr kumimoji="0" lang="zh-CN" altLang="zh-CN" sz="2000" b="0" i="1" u="none" strike="noStrike" cap="none" normalizeH="0" baseline="0" dirty="0" smtClean="0">
                <a:ln>
                  <a:noFill/>
                </a:ln>
                <a:solidFill>
                  <a:srgbClr val="8C8C8C"/>
                </a:solidFill>
                <a:effectLst/>
                <a:latin typeface="宋体" panose="02010600030101010101" pitchFamily="2" charset="-122"/>
                <a:ea typeface="宋体" panose="02010600030101010101" pitchFamily="2" charset="-122"/>
              </a:rPr>
            </a:br>
            <a:r>
              <a:rPr kumimoji="0" lang="zh-CN" altLang="zh-CN" sz="2000" b="0" i="1" u="none" strike="noStrike" cap="none" normalizeH="0" baseline="0" dirty="0" smtClean="0">
                <a:ln>
                  <a:noFill/>
                </a:ln>
                <a:solidFill>
                  <a:srgbClr val="8C8C8C"/>
                </a:solidFill>
                <a:effectLst/>
                <a:latin typeface="宋体" panose="02010600030101010101" pitchFamily="2" charset="-122"/>
                <a:ea typeface="宋体" panose="02010600030101010101" pitchFamily="2" charset="-122"/>
              </a:rPr>
              <a:t>        </a:t>
            </a:r>
            <a:r>
              <a:rPr kumimoji="0" lang="zh-CN" altLang="zh-CN" sz="2000" b="0" i="0" u="none" strike="noStrike" cap="none" normalizeH="0" baseline="0" dirty="0" smtClean="0">
                <a:ln>
                  <a:noFill/>
                </a:ln>
                <a:solidFill>
                  <a:srgbClr val="008080"/>
                </a:solidFill>
                <a:effectLst/>
                <a:latin typeface="Consolas" panose="020B0609020204030204" pitchFamily="49" charset="0"/>
              </a:rPr>
              <a:t>BiNode</a:t>
            </a:r>
            <a:r>
              <a:rPr kumimoji="0" lang="zh-CN" altLang="zh-CN" sz="2000" b="0" i="0" u="none" strike="noStrike" cap="none" normalizeH="0" baseline="0" dirty="0" smtClean="0">
                <a:ln>
                  <a:noFill/>
                </a:ln>
                <a:solidFill>
                  <a:srgbClr val="080808"/>
                </a:solidFill>
                <a:effectLst/>
                <a:latin typeface="Consolas" panose="020B0609020204030204" pitchFamily="49" charset="0"/>
              </a:rPr>
              <a:t>&lt;</a:t>
            </a:r>
            <a:r>
              <a:rPr kumimoji="0" lang="zh-CN" altLang="zh-CN" sz="2000" b="0" i="0" u="none" strike="noStrike" cap="none" normalizeH="0" baseline="0" dirty="0" smtClean="0">
                <a:ln>
                  <a:noFill/>
                </a:ln>
                <a:solidFill>
                  <a:srgbClr val="0033B3"/>
                </a:solidFill>
                <a:effectLst/>
                <a:latin typeface="Consolas" panose="020B0609020204030204" pitchFamily="49" charset="0"/>
              </a:rPr>
              <a:t>int</a:t>
            </a:r>
            <a:r>
              <a:rPr kumimoji="0" lang="zh-CN" altLang="zh-CN" sz="2000" b="0" i="0" u="none" strike="noStrike" cap="none" normalizeH="0" baseline="0" dirty="0" smtClean="0">
                <a:ln>
                  <a:noFill/>
                </a:ln>
                <a:solidFill>
                  <a:srgbClr val="080808"/>
                </a:solidFill>
                <a:effectLst/>
                <a:latin typeface="Consolas" panose="020B0609020204030204" pitchFamily="49" charset="0"/>
              </a:rPr>
              <a:t>&gt; *</a:t>
            </a:r>
            <a:r>
              <a:rPr kumimoji="0" lang="zh-CN" altLang="zh-CN" sz="2000" b="0" i="0" u="none" strike="noStrike" cap="none" normalizeH="0" baseline="0" dirty="0" smtClean="0">
                <a:ln>
                  <a:noFill/>
                </a:ln>
                <a:solidFill>
                  <a:srgbClr val="000000"/>
                </a:solidFill>
                <a:effectLst/>
                <a:latin typeface="Consolas" panose="020B0609020204030204" pitchFamily="49" charset="0"/>
              </a:rPr>
              <a:t>s </a:t>
            </a:r>
            <a:r>
              <a:rPr kumimoji="0" lang="zh-CN" altLang="zh-CN" sz="2000" b="0" i="0" u="none" strike="noStrike" cap="none" normalizeH="0" baseline="0" dirty="0" smtClean="0">
                <a:ln>
                  <a:noFill/>
                </a:ln>
                <a:solidFill>
                  <a:srgbClr val="080808"/>
                </a:solidFill>
                <a:effectLst/>
                <a:latin typeface="Consolas" panose="020B0609020204030204" pitchFamily="49" charset="0"/>
              </a:rPr>
              <a:t>= </a:t>
            </a:r>
            <a:r>
              <a:rPr kumimoji="0" lang="zh-CN" altLang="zh-CN" sz="2000" b="0" i="0" u="none" strike="noStrike" cap="none" normalizeH="0" baseline="0" dirty="0" smtClean="0">
                <a:ln>
                  <a:noFill/>
                </a:ln>
                <a:solidFill>
                  <a:srgbClr val="0033B3"/>
                </a:solidFill>
                <a:effectLst/>
                <a:latin typeface="Consolas" panose="020B0609020204030204" pitchFamily="49" charset="0"/>
              </a:rPr>
              <a:t>new </a:t>
            </a:r>
            <a:r>
              <a:rPr kumimoji="0" lang="zh-CN" altLang="zh-CN" sz="2000" b="0" i="0" u="none" strike="noStrike" cap="none" normalizeH="0" baseline="0" dirty="0" smtClean="0">
                <a:ln>
                  <a:noFill/>
                </a:ln>
                <a:solidFill>
                  <a:srgbClr val="008080"/>
                </a:solidFill>
                <a:effectLst/>
                <a:latin typeface="Consolas" panose="020B0609020204030204" pitchFamily="49" charset="0"/>
              </a:rPr>
              <a:t>BiNode</a:t>
            </a:r>
            <a:r>
              <a:rPr kumimoji="0" lang="zh-CN" altLang="zh-CN" sz="2000" b="0" i="0" u="none" strike="noStrike" cap="none" normalizeH="0" baseline="0" dirty="0" smtClean="0">
                <a:ln>
                  <a:noFill/>
                </a:ln>
                <a:solidFill>
                  <a:srgbClr val="080808"/>
                </a:solidFill>
                <a:effectLst/>
                <a:latin typeface="Consolas" panose="020B0609020204030204" pitchFamily="49" charset="0"/>
              </a:rPr>
              <a:t>&lt;</a:t>
            </a:r>
            <a:r>
              <a:rPr kumimoji="0" lang="zh-CN" altLang="zh-CN" sz="2000" b="0" i="0" u="none" strike="noStrike" cap="none" normalizeH="0" baseline="0" dirty="0" smtClean="0">
                <a:ln>
                  <a:noFill/>
                </a:ln>
                <a:solidFill>
                  <a:srgbClr val="0033B3"/>
                </a:solidFill>
                <a:effectLst/>
                <a:latin typeface="Consolas" panose="020B0609020204030204" pitchFamily="49" charset="0"/>
              </a:rPr>
              <a:t>int</a:t>
            </a:r>
            <a:r>
              <a:rPr kumimoji="0" lang="zh-CN" altLang="zh-CN" sz="2000" b="0" i="0" u="none" strike="noStrike" cap="none" normalizeH="0" baseline="0" dirty="0" smtClean="0">
                <a:ln>
                  <a:noFill/>
                </a:ln>
                <a:solidFill>
                  <a:srgbClr val="080808"/>
                </a:solidFill>
                <a:effectLst/>
                <a:latin typeface="Consolas" panose="020B0609020204030204" pitchFamily="49" charset="0"/>
              </a:rPr>
              <a:t>&gt;(x);</a:t>
            </a:r>
            <a:br>
              <a:rPr kumimoji="0" lang="zh-CN" altLang="zh-CN" sz="2000" b="0" i="0" u="none" strike="noStrike" cap="none" normalizeH="0" baseline="0" dirty="0" smtClean="0">
                <a:ln>
                  <a:noFill/>
                </a:ln>
                <a:solidFill>
                  <a:srgbClr val="080808"/>
                </a:solidFill>
                <a:effectLst/>
                <a:latin typeface="Consolas" panose="020B0609020204030204" pitchFamily="49" charset="0"/>
              </a:rPr>
            </a:br>
            <a:r>
              <a:rPr kumimoji="0" lang="zh-CN" altLang="zh-CN" sz="2000" b="0" i="0" u="none" strike="noStrike" cap="none" normalizeH="0" baseline="0" dirty="0" smtClean="0">
                <a:ln>
                  <a:noFill/>
                </a:ln>
                <a:solidFill>
                  <a:srgbClr val="080808"/>
                </a:solidFill>
                <a:effectLst/>
                <a:latin typeface="Consolas" panose="020B0609020204030204" pitchFamily="49" charset="0"/>
              </a:rPr>
              <a:t>        </a:t>
            </a:r>
            <a:r>
              <a:rPr kumimoji="0" lang="zh-CN" altLang="zh-CN" sz="2000" b="0" i="0" u="none" strike="noStrike" cap="none" normalizeH="0" baseline="0" dirty="0" smtClean="0">
                <a:ln>
                  <a:noFill/>
                </a:ln>
                <a:solidFill>
                  <a:srgbClr val="000000"/>
                </a:solidFill>
                <a:effectLst/>
                <a:latin typeface="Consolas" panose="020B0609020204030204" pitchFamily="49" charset="0"/>
              </a:rPr>
              <a:t>s</a:t>
            </a:r>
            <a:r>
              <a:rPr kumimoji="0" lang="zh-CN" altLang="zh-CN" sz="2000" b="0" i="0" u="none" strike="noStrike" cap="none" normalizeH="0" baseline="0" dirty="0" smtClean="0">
                <a:ln>
                  <a:noFill/>
                </a:ln>
                <a:solidFill>
                  <a:srgbClr val="080808"/>
                </a:solidFill>
                <a:effectLst/>
                <a:latin typeface="Consolas" panose="020B0609020204030204" pitchFamily="49" charset="0"/>
              </a:rPr>
              <a:t>-&gt;</a:t>
            </a:r>
            <a:r>
              <a:rPr kumimoji="0" lang="zh-CN" altLang="zh-CN" sz="2000" b="0" i="0" u="none" strike="noStrike" cap="none" normalizeH="0" baseline="0" dirty="0" smtClean="0">
                <a:ln>
                  <a:noFill/>
                </a:ln>
                <a:solidFill>
                  <a:srgbClr val="660E7A"/>
                </a:solidFill>
                <a:effectLst/>
                <a:latin typeface="Consolas" panose="020B0609020204030204" pitchFamily="49" charset="0"/>
              </a:rPr>
              <a:t>lchild </a:t>
            </a:r>
            <a:r>
              <a:rPr kumimoji="0" lang="zh-CN" altLang="zh-CN" sz="2000" b="0" i="0" u="none" strike="noStrike" cap="none" normalizeH="0" baseline="0" dirty="0" smtClean="0">
                <a:ln>
                  <a:noFill/>
                </a:ln>
                <a:solidFill>
                  <a:srgbClr val="080808"/>
                </a:solidFill>
                <a:effectLst/>
                <a:latin typeface="Consolas" panose="020B0609020204030204" pitchFamily="49" charset="0"/>
              </a:rPr>
              <a:t>= </a:t>
            </a:r>
            <a:r>
              <a:rPr kumimoji="0" lang="zh-CN" altLang="zh-CN" sz="2000" b="0" i="0" u="none" strike="noStrike" cap="none" normalizeH="0" baseline="0" dirty="0" smtClean="0">
                <a:ln>
                  <a:noFill/>
                </a:ln>
                <a:solidFill>
                  <a:srgbClr val="0033B3"/>
                </a:solidFill>
                <a:effectLst/>
                <a:latin typeface="Consolas" panose="020B0609020204030204" pitchFamily="49" charset="0"/>
              </a:rPr>
              <a:t>nullptr</a:t>
            </a:r>
            <a:r>
              <a:rPr kumimoji="0" lang="zh-CN" altLang="zh-CN" sz="2000" b="0" i="0" u="none" strike="noStrike" cap="none" normalizeH="0" baseline="0" dirty="0" smtClean="0">
                <a:ln>
                  <a:noFill/>
                </a:ln>
                <a:solidFill>
                  <a:srgbClr val="080808"/>
                </a:solidFill>
                <a:effectLst/>
                <a:latin typeface="Consolas" panose="020B0609020204030204" pitchFamily="49" charset="0"/>
              </a:rPr>
              <a:t>; </a:t>
            </a:r>
            <a:r>
              <a:rPr kumimoji="0" lang="zh-CN" altLang="zh-CN" sz="2000" b="0" i="0" u="none" strike="noStrike" cap="none" normalizeH="0" baseline="0" dirty="0" smtClean="0">
                <a:ln>
                  <a:noFill/>
                </a:ln>
                <a:solidFill>
                  <a:srgbClr val="000000"/>
                </a:solidFill>
                <a:effectLst/>
                <a:latin typeface="Consolas" panose="020B0609020204030204" pitchFamily="49" charset="0"/>
              </a:rPr>
              <a:t>s</a:t>
            </a:r>
            <a:r>
              <a:rPr kumimoji="0" lang="zh-CN" altLang="zh-CN" sz="2000" b="0" i="0" u="none" strike="noStrike" cap="none" normalizeH="0" baseline="0" dirty="0" smtClean="0">
                <a:ln>
                  <a:noFill/>
                </a:ln>
                <a:solidFill>
                  <a:srgbClr val="080808"/>
                </a:solidFill>
                <a:effectLst/>
                <a:latin typeface="Consolas" panose="020B0609020204030204" pitchFamily="49" charset="0"/>
              </a:rPr>
              <a:t>-&gt;</a:t>
            </a:r>
            <a:r>
              <a:rPr kumimoji="0" lang="zh-CN" altLang="zh-CN" sz="2000" b="0" i="0" u="none" strike="noStrike" cap="none" normalizeH="0" baseline="0" dirty="0" smtClean="0">
                <a:ln>
                  <a:noFill/>
                </a:ln>
                <a:solidFill>
                  <a:srgbClr val="660E7A"/>
                </a:solidFill>
                <a:effectLst/>
                <a:latin typeface="Consolas" panose="020B0609020204030204" pitchFamily="49" charset="0"/>
              </a:rPr>
              <a:t>rchild </a:t>
            </a:r>
            <a:r>
              <a:rPr kumimoji="0" lang="zh-CN" altLang="zh-CN" sz="2000" b="0" i="0" u="none" strike="noStrike" cap="none" normalizeH="0" baseline="0" dirty="0" smtClean="0">
                <a:ln>
                  <a:noFill/>
                </a:ln>
                <a:solidFill>
                  <a:srgbClr val="080808"/>
                </a:solidFill>
                <a:effectLst/>
                <a:latin typeface="Consolas" panose="020B0609020204030204" pitchFamily="49" charset="0"/>
              </a:rPr>
              <a:t>= </a:t>
            </a:r>
            <a:r>
              <a:rPr kumimoji="0" lang="zh-CN" altLang="zh-CN" sz="2000" b="0" i="0" u="none" strike="noStrike" cap="none" normalizeH="0" baseline="0" dirty="0" smtClean="0">
                <a:ln>
                  <a:noFill/>
                </a:ln>
                <a:solidFill>
                  <a:srgbClr val="0033B3"/>
                </a:solidFill>
                <a:effectLst/>
                <a:latin typeface="Consolas" panose="020B0609020204030204" pitchFamily="49" charset="0"/>
              </a:rPr>
              <a:t>nullptr</a:t>
            </a:r>
            <a:r>
              <a:rPr kumimoji="0" lang="zh-CN" altLang="zh-CN" sz="2000" b="0" i="0" u="none" strike="noStrike" cap="none" normalizeH="0" baseline="0" dirty="0" smtClean="0">
                <a:ln>
                  <a:noFill/>
                </a:ln>
                <a:solidFill>
                  <a:srgbClr val="080808"/>
                </a:solidFill>
                <a:effectLst/>
                <a:latin typeface="Consolas" panose="020B0609020204030204" pitchFamily="49" charset="0"/>
              </a:rPr>
              <a:t>;</a:t>
            </a:r>
            <a:br>
              <a:rPr kumimoji="0" lang="zh-CN" altLang="zh-CN" sz="2000" b="0" i="0" u="none" strike="noStrike" cap="none" normalizeH="0" baseline="0" dirty="0" smtClean="0">
                <a:ln>
                  <a:noFill/>
                </a:ln>
                <a:solidFill>
                  <a:srgbClr val="080808"/>
                </a:solidFill>
                <a:effectLst/>
                <a:latin typeface="Consolas" panose="020B0609020204030204" pitchFamily="49" charset="0"/>
              </a:rPr>
            </a:br>
            <a:r>
              <a:rPr kumimoji="0" lang="zh-CN" altLang="zh-CN" sz="2000" b="0" i="0" u="none" strike="noStrike" cap="none" normalizeH="0" baseline="0" dirty="0" smtClean="0">
                <a:ln>
                  <a:noFill/>
                </a:ln>
                <a:solidFill>
                  <a:srgbClr val="080808"/>
                </a:solidFill>
                <a:effectLst/>
                <a:latin typeface="Consolas" panose="020B0609020204030204" pitchFamily="49" charset="0"/>
              </a:rPr>
              <a:t>        bt = </a:t>
            </a:r>
            <a:r>
              <a:rPr kumimoji="0" lang="zh-CN" altLang="zh-CN" sz="2000" b="0" i="0" u="none" strike="noStrike" cap="none" normalizeH="0" baseline="0" dirty="0" smtClean="0">
                <a:ln>
                  <a:noFill/>
                </a:ln>
                <a:solidFill>
                  <a:srgbClr val="000000"/>
                </a:solidFill>
                <a:effectLst/>
                <a:latin typeface="Consolas" panose="020B0609020204030204" pitchFamily="49" charset="0"/>
              </a:rPr>
              <a:t>s</a:t>
            </a:r>
            <a:r>
              <a:rPr kumimoji="0" lang="zh-CN" altLang="zh-CN" sz="2000" b="0" i="0" u="none" strike="noStrike" cap="none" normalizeH="0" baseline="0" dirty="0" smtClean="0">
                <a:ln>
                  <a:noFill/>
                </a:ln>
                <a:solidFill>
                  <a:srgbClr val="080808"/>
                </a:solidFill>
                <a:effectLst/>
                <a:latin typeface="Consolas" panose="020B0609020204030204" pitchFamily="49" charset="0"/>
              </a:rPr>
              <a:t>;</a:t>
            </a:r>
            <a:br>
              <a:rPr kumimoji="0" lang="zh-CN" altLang="zh-CN" sz="2000" b="0" i="0" u="none" strike="noStrike" cap="none" normalizeH="0" baseline="0" dirty="0" smtClean="0">
                <a:ln>
                  <a:noFill/>
                </a:ln>
                <a:solidFill>
                  <a:srgbClr val="080808"/>
                </a:solidFill>
                <a:effectLst/>
                <a:latin typeface="Consolas" panose="020B0609020204030204" pitchFamily="49" charset="0"/>
              </a:rPr>
            </a:br>
            <a:r>
              <a:rPr kumimoji="0" lang="zh-CN" altLang="zh-CN" sz="2000" b="0" i="0" u="none" strike="noStrike" cap="none" normalizeH="0" baseline="0" dirty="0" smtClean="0">
                <a:ln>
                  <a:noFill/>
                </a:ln>
                <a:solidFill>
                  <a:srgbClr val="080808"/>
                </a:solidFill>
                <a:effectLst/>
                <a:latin typeface="Consolas" panose="020B0609020204030204" pitchFamily="49" charset="0"/>
              </a:rPr>
              <a:t>        </a:t>
            </a:r>
            <a:r>
              <a:rPr kumimoji="0" lang="zh-CN" altLang="zh-CN" sz="2000" b="0" i="0" u="none" strike="noStrike" cap="none" normalizeH="0" baseline="0" dirty="0" smtClean="0">
                <a:ln>
                  <a:noFill/>
                </a:ln>
                <a:solidFill>
                  <a:srgbClr val="0033B3"/>
                </a:solidFill>
                <a:effectLst/>
                <a:latin typeface="Consolas" panose="020B0609020204030204" pitchFamily="49" charset="0"/>
              </a:rPr>
              <a:t>return </a:t>
            </a:r>
            <a:r>
              <a:rPr kumimoji="0" lang="zh-CN" altLang="zh-CN" sz="2000" b="0" i="0" u="none" strike="noStrike" cap="none" normalizeH="0" baseline="0" dirty="0" smtClean="0">
                <a:ln>
                  <a:noFill/>
                </a:ln>
                <a:solidFill>
                  <a:srgbClr val="080808"/>
                </a:solidFill>
                <a:effectLst/>
                <a:latin typeface="Consolas" panose="020B0609020204030204" pitchFamily="49" charset="0"/>
              </a:rPr>
              <a:t>bt;</a:t>
            </a:r>
            <a:br>
              <a:rPr kumimoji="0" lang="zh-CN" altLang="zh-CN" sz="2000" b="0" i="0" u="none" strike="noStrike" cap="none" normalizeH="0" baseline="0" dirty="0" smtClean="0">
                <a:ln>
                  <a:noFill/>
                </a:ln>
                <a:solidFill>
                  <a:srgbClr val="080808"/>
                </a:solidFill>
                <a:effectLst/>
                <a:latin typeface="Consolas" panose="020B0609020204030204" pitchFamily="49" charset="0"/>
              </a:rPr>
            </a:br>
            <a:r>
              <a:rPr kumimoji="0" lang="zh-CN" altLang="zh-CN" sz="2000" b="0" i="0" u="none" strike="noStrike" cap="none" normalizeH="0" baseline="0" dirty="0" smtClean="0">
                <a:ln>
                  <a:noFill/>
                </a:ln>
                <a:solidFill>
                  <a:srgbClr val="080808"/>
                </a:solidFill>
                <a:effectLst/>
                <a:latin typeface="Consolas" panose="020B0609020204030204" pitchFamily="49" charset="0"/>
              </a:rPr>
              <a:t>    }</a:t>
            </a:r>
            <a:br>
              <a:rPr kumimoji="0" lang="zh-CN" altLang="zh-CN" sz="2000" b="0" i="0" u="none" strike="noStrike" cap="none" normalizeH="0" baseline="0" dirty="0" smtClean="0">
                <a:ln>
                  <a:noFill/>
                </a:ln>
                <a:solidFill>
                  <a:srgbClr val="080808"/>
                </a:solidFill>
                <a:effectLst/>
                <a:latin typeface="Consolas" panose="020B0609020204030204" pitchFamily="49" charset="0"/>
              </a:rPr>
            </a:br>
            <a:r>
              <a:rPr kumimoji="0" lang="zh-CN" altLang="zh-CN" sz="2000" b="0" i="0" u="none" strike="noStrike" cap="none" normalizeH="0" baseline="0" dirty="0" smtClean="0">
                <a:ln>
                  <a:noFill/>
                </a:ln>
                <a:solidFill>
                  <a:srgbClr val="080808"/>
                </a:solidFill>
                <a:effectLst/>
                <a:latin typeface="Consolas" panose="020B0609020204030204" pitchFamily="49" charset="0"/>
              </a:rPr>
              <a:t>    </a:t>
            </a:r>
            <a:r>
              <a:rPr kumimoji="0" lang="zh-CN" altLang="zh-CN" sz="2000" b="0" i="0" u="none" strike="noStrike" cap="none" normalizeH="0" baseline="0" dirty="0" smtClean="0">
                <a:ln>
                  <a:noFill/>
                </a:ln>
                <a:solidFill>
                  <a:srgbClr val="0033B3"/>
                </a:solidFill>
                <a:effectLst/>
                <a:latin typeface="Consolas" panose="020B0609020204030204" pitchFamily="49" charset="0"/>
              </a:rPr>
              <a:t>else if </a:t>
            </a:r>
            <a:r>
              <a:rPr kumimoji="0" lang="zh-CN" altLang="zh-CN" sz="2000" b="0" i="0" u="none" strike="noStrike" cap="none" normalizeH="0" baseline="0" dirty="0" smtClean="0">
                <a:ln>
                  <a:noFill/>
                </a:ln>
                <a:solidFill>
                  <a:srgbClr val="080808"/>
                </a:solidFill>
                <a:effectLst/>
                <a:latin typeface="Consolas" panose="020B0609020204030204" pitchFamily="49" charset="0"/>
              </a:rPr>
              <a:t>(bt-&gt;</a:t>
            </a:r>
            <a:r>
              <a:rPr kumimoji="0" lang="zh-CN" altLang="zh-CN" sz="2000" b="0" i="0" u="none" strike="noStrike" cap="none" normalizeH="0" baseline="0" dirty="0" smtClean="0">
                <a:ln>
                  <a:noFill/>
                </a:ln>
                <a:solidFill>
                  <a:srgbClr val="660E7A"/>
                </a:solidFill>
                <a:effectLst/>
                <a:latin typeface="Consolas" panose="020B0609020204030204" pitchFamily="49" charset="0"/>
              </a:rPr>
              <a:t>data </a:t>
            </a:r>
            <a:r>
              <a:rPr kumimoji="0" lang="zh-CN" altLang="zh-CN" sz="2000" b="0" i="0" u="none" strike="noStrike" cap="none" normalizeH="0" baseline="0" dirty="0" smtClean="0">
                <a:ln>
                  <a:noFill/>
                </a:ln>
                <a:solidFill>
                  <a:srgbClr val="080808"/>
                </a:solidFill>
                <a:effectLst/>
                <a:latin typeface="Consolas" panose="020B0609020204030204" pitchFamily="49" charset="0"/>
              </a:rPr>
              <a:t>== x)</a:t>
            </a:r>
            <a:br>
              <a:rPr kumimoji="0" lang="zh-CN" altLang="zh-CN" sz="2000" b="0" i="0" u="none" strike="noStrike" cap="none" normalizeH="0" baseline="0" dirty="0" smtClean="0">
                <a:ln>
                  <a:noFill/>
                </a:ln>
                <a:solidFill>
                  <a:srgbClr val="080808"/>
                </a:solidFill>
                <a:effectLst/>
                <a:latin typeface="Consolas" panose="020B0609020204030204" pitchFamily="49" charset="0"/>
              </a:rPr>
            </a:br>
            <a:r>
              <a:rPr kumimoji="0" lang="zh-CN" altLang="zh-CN" sz="2000" b="0" i="0" u="none" strike="noStrike" cap="none" normalizeH="0" baseline="0" dirty="0" smtClean="0">
                <a:ln>
                  <a:noFill/>
                </a:ln>
                <a:solidFill>
                  <a:srgbClr val="080808"/>
                </a:solidFill>
                <a:effectLst/>
                <a:latin typeface="Consolas" panose="020B0609020204030204" pitchFamily="49" charset="0"/>
              </a:rPr>
              <a:t>        </a:t>
            </a:r>
            <a:r>
              <a:rPr kumimoji="0" lang="zh-CN" altLang="zh-CN" sz="2000" b="0" i="0" u="none" strike="noStrike" cap="none" normalizeH="0" baseline="0" dirty="0" smtClean="0">
                <a:ln>
                  <a:noFill/>
                </a:ln>
                <a:solidFill>
                  <a:srgbClr val="0033B3"/>
                </a:solidFill>
                <a:effectLst/>
                <a:latin typeface="Consolas" panose="020B0609020204030204" pitchFamily="49" charset="0"/>
              </a:rPr>
              <a:t>return </a:t>
            </a:r>
            <a:r>
              <a:rPr kumimoji="0" lang="zh-CN" altLang="zh-CN" sz="2000" b="0" i="0" u="none" strike="noStrike" cap="none" normalizeH="0" baseline="0" dirty="0" smtClean="0">
                <a:ln>
                  <a:noFill/>
                </a:ln>
                <a:solidFill>
                  <a:srgbClr val="080808"/>
                </a:solidFill>
                <a:effectLst/>
                <a:latin typeface="Consolas" panose="020B0609020204030204" pitchFamily="49" charset="0"/>
              </a:rPr>
              <a:t>bt;</a:t>
            </a:r>
            <a:br>
              <a:rPr kumimoji="0" lang="zh-CN" altLang="zh-CN" sz="2000" b="0" i="0" u="none" strike="noStrike" cap="none" normalizeH="0" baseline="0" dirty="0" smtClean="0">
                <a:ln>
                  <a:noFill/>
                </a:ln>
                <a:solidFill>
                  <a:srgbClr val="080808"/>
                </a:solidFill>
                <a:effectLst/>
                <a:latin typeface="Consolas" panose="020B0609020204030204" pitchFamily="49" charset="0"/>
              </a:rPr>
            </a:br>
            <a:r>
              <a:rPr kumimoji="0" lang="zh-CN" altLang="zh-CN" sz="2000" b="0" i="0" u="none" strike="noStrike" cap="none" normalizeH="0" baseline="0" dirty="0" smtClean="0">
                <a:ln>
                  <a:noFill/>
                </a:ln>
                <a:solidFill>
                  <a:srgbClr val="080808"/>
                </a:solidFill>
                <a:effectLst/>
                <a:latin typeface="Consolas" panose="020B0609020204030204" pitchFamily="49" charset="0"/>
              </a:rPr>
              <a:t>    </a:t>
            </a:r>
            <a:r>
              <a:rPr kumimoji="0" lang="zh-CN" altLang="zh-CN" sz="2000" b="0" i="0" u="none" strike="noStrike" cap="none" normalizeH="0" baseline="0" dirty="0" smtClean="0">
                <a:ln>
                  <a:noFill/>
                </a:ln>
                <a:solidFill>
                  <a:srgbClr val="0033B3"/>
                </a:solidFill>
                <a:effectLst/>
                <a:latin typeface="Consolas" panose="020B0609020204030204" pitchFamily="49" charset="0"/>
              </a:rPr>
              <a:t>else if </a:t>
            </a:r>
            <a:r>
              <a:rPr kumimoji="0" lang="zh-CN" altLang="zh-CN" sz="2000" b="0" i="0" u="none" strike="noStrike" cap="none" normalizeH="0" baseline="0" dirty="0" smtClean="0">
                <a:ln>
                  <a:noFill/>
                </a:ln>
                <a:solidFill>
                  <a:srgbClr val="080808"/>
                </a:solidFill>
                <a:effectLst/>
                <a:latin typeface="Consolas" panose="020B0609020204030204" pitchFamily="49" charset="0"/>
              </a:rPr>
              <a:t>(bt-&gt;</a:t>
            </a:r>
            <a:r>
              <a:rPr kumimoji="0" lang="zh-CN" altLang="zh-CN" sz="2000" b="0" i="0" u="none" strike="noStrike" cap="none" normalizeH="0" baseline="0" dirty="0" smtClean="0">
                <a:ln>
                  <a:noFill/>
                </a:ln>
                <a:solidFill>
                  <a:srgbClr val="660E7A"/>
                </a:solidFill>
                <a:effectLst/>
                <a:latin typeface="Consolas" panose="020B0609020204030204" pitchFamily="49" charset="0"/>
              </a:rPr>
              <a:t>data </a:t>
            </a:r>
            <a:r>
              <a:rPr kumimoji="0" lang="zh-CN" altLang="zh-CN" sz="2000" b="0" i="0" u="none" strike="noStrike" cap="none" normalizeH="0" baseline="0" dirty="0" smtClean="0">
                <a:ln>
                  <a:noFill/>
                </a:ln>
                <a:solidFill>
                  <a:srgbClr val="080808"/>
                </a:solidFill>
                <a:effectLst/>
                <a:latin typeface="Consolas" panose="020B0609020204030204" pitchFamily="49" charset="0"/>
              </a:rPr>
              <a:t>&gt; x) </a:t>
            </a:r>
            <a:br>
              <a:rPr kumimoji="0" lang="zh-CN" altLang="zh-CN" sz="2000" b="0" i="0" u="none" strike="noStrike" cap="none" normalizeH="0" baseline="0" dirty="0" smtClean="0">
                <a:ln>
                  <a:noFill/>
                </a:ln>
                <a:solidFill>
                  <a:srgbClr val="080808"/>
                </a:solidFill>
                <a:effectLst/>
                <a:latin typeface="Consolas" panose="020B0609020204030204" pitchFamily="49" charset="0"/>
              </a:rPr>
            </a:br>
            <a:r>
              <a:rPr kumimoji="0" lang="zh-CN" altLang="zh-CN" sz="2000" b="0" i="0" u="none" strike="noStrike" cap="none" normalizeH="0" baseline="0" dirty="0" smtClean="0">
                <a:ln>
                  <a:noFill/>
                </a:ln>
                <a:solidFill>
                  <a:srgbClr val="080808"/>
                </a:solidFill>
                <a:effectLst/>
                <a:latin typeface="Consolas" panose="020B0609020204030204" pitchFamily="49" charset="0"/>
              </a:rPr>
              <a:t>        bt-&gt;</a:t>
            </a:r>
            <a:r>
              <a:rPr kumimoji="0" lang="zh-CN" altLang="zh-CN" sz="2000" b="0" i="0" u="none" strike="noStrike" cap="none" normalizeH="0" baseline="0" dirty="0" smtClean="0">
                <a:ln>
                  <a:noFill/>
                </a:ln>
                <a:solidFill>
                  <a:srgbClr val="660E7A"/>
                </a:solidFill>
                <a:effectLst/>
                <a:latin typeface="Consolas" panose="020B0609020204030204" pitchFamily="49" charset="0"/>
              </a:rPr>
              <a:t>lchild </a:t>
            </a:r>
            <a:r>
              <a:rPr kumimoji="0" lang="zh-CN" altLang="zh-CN" sz="2000" b="0" i="0" u="none" strike="noStrike" cap="none" normalizeH="0" baseline="0" dirty="0" smtClean="0">
                <a:ln>
                  <a:noFill/>
                </a:ln>
                <a:solidFill>
                  <a:srgbClr val="080808"/>
                </a:solidFill>
                <a:effectLst/>
                <a:latin typeface="Consolas" panose="020B0609020204030204" pitchFamily="49" charset="0"/>
              </a:rPr>
              <a:t>= InsertBST(bt-&gt;</a:t>
            </a:r>
            <a:r>
              <a:rPr kumimoji="0" lang="zh-CN" altLang="zh-CN" sz="2000" b="0" i="0" u="none" strike="noStrike" cap="none" normalizeH="0" baseline="0" dirty="0" smtClean="0">
                <a:ln>
                  <a:noFill/>
                </a:ln>
                <a:solidFill>
                  <a:srgbClr val="660E7A"/>
                </a:solidFill>
                <a:effectLst/>
                <a:latin typeface="Consolas" panose="020B0609020204030204" pitchFamily="49" charset="0"/>
              </a:rPr>
              <a:t>lchild</a:t>
            </a:r>
            <a:r>
              <a:rPr kumimoji="0" lang="zh-CN" altLang="zh-CN" sz="2000" b="0" i="0" u="none" strike="noStrike" cap="none" normalizeH="0" baseline="0" dirty="0" smtClean="0">
                <a:ln>
                  <a:noFill/>
                </a:ln>
                <a:solidFill>
                  <a:srgbClr val="080808"/>
                </a:solidFill>
                <a:effectLst/>
                <a:latin typeface="Consolas" panose="020B0609020204030204" pitchFamily="49" charset="0"/>
              </a:rPr>
              <a:t>, x);</a:t>
            </a:r>
            <a:br>
              <a:rPr kumimoji="0" lang="zh-CN" altLang="zh-CN" sz="2000" b="0" i="0" u="none" strike="noStrike" cap="none" normalizeH="0" baseline="0" dirty="0" smtClean="0">
                <a:ln>
                  <a:noFill/>
                </a:ln>
                <a:solidFill>
                  <a:srgbClr val="080808"/>
                </a:solidFill>
                <a:effectLst/>
                <a:latin typeface="Consolas" panose="020B0609020204030204" pitchFamily="49" charset="0"/>
              </a:rPr>
            </a:br>
            <a:r>
              <a:rPr kumimoji="0" lang="zh-CN" altLang="zh-CN" sz="2000" b="0" i="0" u="none" strike="noStrike" cap="none" normalizeH="0" baseline="0" dirty="0" smtClean="0">
                <a:ln>
                  <a:noFill/>
                </a:ln>
                <a:solidFill>
                  <a:srgbClr val="080808"/>
                </a:solidFill>
                <a:effectLst/>
                <a:latin typeface="Consolas" panose="020B0609020204030204" pitchFamily="49" charset="0"/>
              </a:rPr>
              <a:t>    </a:t>
            </a:r>
            <a:r>
              <a:rPr kumimoji="0" lang="zh-CN" altLang="zh-CN" sz="2000" b="0" i="0" u="none" strike="noStrike" cap="none" normalizeH="0" baseline="0" dirty="0" smtClean="0">
                <a:ln>
                  <a:noFill/>
                </a:ln>
                <a:solidFill>
                  <a:srgbClr val="0033B3"/>
                </a:solidFill>
                <a:effectLst/>
                <a:latin typeface="Consolas" panose="020B0609020204030204" pitchFamily="49" charset="0"/>
              </a:rPr>
              <a:t>else</a:t>
            </a:r>
            <a:br>
              <a:rPr kumimoji="0" lang="zh-CN" altLang="zh-CN" sz="2000" b="0" i="0" u="none" strike="noStrike" cap="none" normalizeH="0" baseline="0" dirty="0" smtClean="0">
                <a:ln>
                  <a:noFill/>
                </a:ln>
                <a:solidFill>
                  <a:srgbClr val="0033B3"/>
                </a:solidFill>
                <a:effectLst/>
                <a:latin typeface="Consolas" panose="020B0609020204030204" pitchFamily="49" charset="0"/>
              </a:rPr>
            </a:br>
            <a:r>
              <a:rPr kumimoji="0" lang="zh-CN" altLang="zh-CN" sz="2000" b="0" i="0" u="none" strike="noStrike" cap="none" normalizeH="0" baseline="0" dirty="0" smtClean="0">
                <a:ln>
                  <a:noFill/>
                </a:ln>
                <a:solidFill>
                  <a:srgbClr val="0033B3"/>
                </a:solidFill>
                <a:effectLst/>
                <a:latin typeface="Consolas" panose="020B0609020204030204" pitchFamily="49" charset="0"/>
              </a:rPr>
              <a:t>        </a:t>
            </a:r>
            <a:r>
              <a:rPr kumimoji="0" lang="zh-CN" altLang="zh-CN" sz="2000" b="0" i="0" u="none" strike="noStrike" cap="none" normalizeH="0" baseline="0" dirty="0" smtClean="0">
                <a:ln>
                  <a:noFill/>
                </a:ln>
                <a:solidFill>
                  <a:srgbClr val="080808"/>
                </a:solidFill>
                <a:effectLst/>
                <a:latin typeface="Consolas" panose="020B0609020204030204" pitchFamily="49" charset="0"/>
              </a:rPr>
              <a:t>bt-&gt;</a:t>
            </a:r>
            <a:r>
              <a:rPr kumimoji="0" lang="zh-CN" altLang="zh-CN" sz="2000" b="0" i="0" u="none" strike="noStrike" cap="none" normalizeH="0" baseline="0" dirty="0" smtClean="0">
                <a:ln>
                  <a:noFill/>
                </a:ln>
                <a:solidFill>
                  <a:srgbClr val="660E7A"/>
                </a:solidFill>
                <a:effectLst/>
                <a:latin typeface="Consolas" panose="020B0609020204030204" pitchFamily="49" charset="0"/>
              </a:rPr>
              <a:t>rchild </a:t>
            </a:r>
            <a:r>
              <a:rPr kumimoji="0" lang="zh-CN" altLang="zh-CN" sz="2000" b="0" i="0" u="none" strike="noStrike" cap="none" normalizeH="0" baseline="0" dirty="0" smtClean="0">
                <a:ln>
                  <a:noFill/>
                </a:ln>
                <a:solidFill>
                  <a:srgbClr val="080808"/>
                </a:solidFill>
                <a:effectLst/>
                <a:latin typeface="Consolas" panose="020B0609020204030204" pitchFamily="49" charset="0"/>
              </a:rPr>
              <a:t>= InsertBST(bt-&gt;</a:t>
            </a:r>
            <a:r>
              <a:rPr kumimoji="0" lang="zh-CN" altLang="zh-CN" sz="2000" b="0" i="0" u="none" strike="noStrike" cap="none" normalizeH="0" baseline="0" dirty="0" smtClean="0">
                <a:ln>
                  <a:noFill/>
                </a:ln>
                <a:solidFill>
                  <a:srgbClr val="660E7A"/>
                </a:solidFill>
                <a:effectLst/>
                <a:latin typeface="Consolas" panose="020B0609020204030204" pitchFamily="49" charset="0"/>
              </a:rPr>
              <a:t>rchild</a:t>
            </a:r>
            <a:r>
              <a:rPr kumimoji="0" lang="zh-CN" altLang="zh-CN" sz="2000" b="0" i="0" u="none" strike="noStrike" cap="none" normalizeH="0" baseline="0" dirty="0" smtClean="0">
                <a:ln>
                  <a:noFill/>
                </a:ln>
                <a:solidFill>
                  <a:srgbClr val="080808"/>
                </a:solidFill>
                <a:effectLst/>
                <a:latin typeface="Consolas" panose="020B0609020204030204" pitchFamily="49" charset="0"/>
              </a:rPr>
              <a:t>, x);</a:t>
            </a:r>
            <a:br>
              <a:rPr kumimoji="0" lang="zh-CN" altLang="zh-CN" sz="2000" b="0" i="0" u="none" strike="noStrike" cap="none" normalizeH="0" baseline="0" dirty="0" smtClean="0">
                <a:ln>
                  <a:noFill/>
                </a:ln>
                <a:solidFill>
                  <a:srgbClr val="080808"/>
                </a:solidFill>
                <a:effectLst/>
                <a:latin typeface="Consolas" panose="020B0609020204030204" pitchFamily="49" charset="0"/>
              </a:rPr>
            </a:br>
            <a:r>
              <a:rPr kumimoji="0" lang="zh-CN" altLang="zh-CN" sz="2000" b="0" i="0" u="none" strike="noStrike" cap="none" normalizeH="0" baseline="0" dirty="0" smtClean="0">
                <a:ln>
                  <a:noFill/>
                </a:ln>
                <a:solidFill>
                  <a:srgbClr val="080808"/>
                </a:solidFill>
                <a:effectLst/>
                <a:latin typeface="Consolas" panose="020B0609020204030204" pitchFamily="49" charset="0"/>
              </a:rPr>
              <a:t>    </a:t>
            </a:r>
            <a:r>
              <a:rPr kumimoji="0" lang="zh-CN" altLang="zh-CN" sz="2000" b="0" i="0" u="none" strike="noStrike" cap="none" normalizeH="0" baseline="0" dirty="0" smtClean="0">
                <a:ln>
                  <a:noFill/>
                </a:ln>
                <a:solidFill>
                  <a:srgbClr val="0033B3"/>
                </a:solidFill>
                <a:effectLst/>
                <a:latin typeface="Consolas" panose="020B0609020204030204" pitchFamily="49" charset="0"/>
              </a:rPr>
              <a:t>return </a:t>
            </a:r>
            <a:r>
              <a:rPr kumimoji="0" lang="zh-CN" altLang="zh-CN" sz="2000" b="0" i="0" u="none" strike="noStrike" cap="none" normalizeH="0" baseline="0" dirty="0" smtClean="0">
                <a:ln>
                  <a:noFill/>
                </a:ln>
                <a:solidFill>
                  <a:srgbClr val="080808"/>
                </a:solidFill>
                <a:effectLst/>
                <a:latin typeface="Consolas" panose="020B0609020204030204" pitchFamily="49" charset="0"/>
              </a:rPr>
              <a:t>bt;</a:t>
            </a:r>
            <a:br>
              <a:rPr kumimoji="0" lang="zh-CN" altLang="zh-CN" sz="2000" b="0" i="0" u="none" strike="noStrike" cap="none" normalizeH="0" baseline="0" dirty="0" smtClean="0">
                <a:ln>
                  <a:noFill/>
                </a:ln>
                <a:solidFill>
                  <a:srgbClr val="080808"/>
                </a:solidFill>
                <a:effectLst/>
                <a:latin typeface="Consolas" panose="020B0609020204030204" pitchFamily="49" charset="0"/>
              </a:rPr>
            </a:br>
            <a:r>
              <a:rPr kumimoji="0" lang="zh-CN" altLang="zh-CN" sz="2000" b="0" i="0" u="none" strike="noStrike" cap="none" normalizeH="0" baseline="0" dirty="0" smtClean="0">
                <a:ln>
                  <a:noFill/>
                </a:ln>
                <a:solidFill>
                  <a:srgbClr val="080808"/>
                </a:solidFill>
                <a:effectLst/>
                <a:latin typeface="Consolas" panose="020B0609020204030204" pitchFamily="49" charset="0"/>
              </a:rPr>
              <a:t>}</a:t>
            </a:r>
            <a:endParaRPr kumimoji="0" lang="zh-CN" altLang="zh-CN" sz="3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356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892" y="1147949"/>
            <a:ext cx="10738212" cy="1849105"/>
          </a:xfrm>
        </p:spPr>
        <p:txBody>
          <a:bodyPr/>
          <a:lstStyle/>
          <a:p>
            <a:r>
              <a:rPr lang="zh-CN" altLang="en-US"/>
              <a:t>在初始为空的二叉查找树下用依次插入记录的方法完成二叉查找树的</a:t>
            </a:r>
            <a:r>
              <a:rPr lang="zh-CN" altLang="en-US" smtClean="0"/>
              <a:t>创建。</a:t>
            </a:r>
            <a:endParaRPr lang="en-US" altLang="zh-CN" smtClean="0"/>
          </a:p>
          <a:p>
            <a:r>
              <a:rPr lang="en-US" altLang="zh-CN"/>
              <a:t> 55, 78, 65, 18, 87, 09, 81, 16</a:t>
            </a:r>
            <a:endParaRPr lang="zh-CN" altLang="en-US"/>
          </a:p>
        </p:txBody>
      </p:sp>
      <p:sp>
        <p:nvSpPr>
          <p:cNvPr id="3" name="标题 2"/>
          <p:cNvSpPr>
            <a:spLocks noGrp="1"/>
          </p:cNvSpPr>
          <p:nvPr>
            <p:ph type="title"/>
          </p:nvPr>
        </p:nvSpPr>
        <p:spPr/>
        <p:txBody>
          <a:bodyPr>
            <a:normAutofit fontScale="90000"/>
          </a:bodyPr>
          <a:lstStyle/>
          <a:p>
            <a:r>
              <a:rPr lang="zh-CN" altLang="en-US" smtClean="0"/>
              <a:t>利用插入算法创建二叉查找树</a:t>
            </a:r>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724775318"/>
              </p:ext>
            </p:extLst>
          </p:nvPr>
        </p:nvGraphicFramePr>
        <p:xfrm>
          <a:off x="1126801" y="3429002"/>
          <a:ext cx="638258" cy="638027"/>
        </p:xfrm>
        <a:graphic>
          <a:graphicData uri="http://schemas.openxmlformats.org/presentationml/2006/ole">
            <mc:AlternateContent xmlns:mc="http://schemas.openxmlformats.org/markup-compatibility/2006">
              <mc:Choice xmlns:v="urn:schemas-microsoft-com:vml" Requires="v">
                <p:oleObj spid="_x0000_s37902" name="Visio" r:id="rId3" imgW="638164" imgH="638126" progId="Visio.Drawing.15">
                  <p:link updateAutomatic="1"/>
                </p:oleObj>
              </mc:Choice>
              <mc:Fallback>
                <p:oleObj name="Visio" r:id="rId3" imgW="638164" imgH="638126" progId="Visio.Drawing.15">
                  <p:link updateAutomatic="1"/>
                  <p:pic>
                    <p:nvPicPr>
                      <p:cNvPr id="0" name=""/>
                      <p:cNvPicPr/>
                      <p:nvPr/>
                    </p:nvPicPr>
                    <p:blipFill>
                      <a:blip r:embed="rId4"/>
                      <a:stretch>
                        <a:fillRect/>
                      </a:stretch>
                    </p:blipFill>
                    <p:spPr>
                      <a:xfrm>
                        <a:off x="1126801" y="3429002"/>
                        <a:ext cx="638258" cy="638027"/>
                      </a:xfrm>
                      <a:prstGeom prst="rect">
                        <a:avLst/>
                      </a:prstGeom>
                    </p:spPr>
                  </p:pic>
                </p:oleObj>
              </mc:Fallback>
            </mc:AlternateContent>
          </a:graphicData>
        </a:graphic>
      </p:graphicFrame>
      <p:pic>
        <p:nvPicPr>
          <p:cNvPr id="4096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3114" y="3496474"/>
            <a:ext cx="1438462" cy="1514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7583" y="3479403"/>
            <a:ext cx="1438462" cy="2685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4"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6088" y="3496473"/>
            <a:ext cx="2143404" cy="2685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5"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76696" y="3428206"/>
            <a:ext cx="2772136" cy="2685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4480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0"/>
          <p:cNvGrpSpPr/>
          <p:nvPr/>
        </p:nvGrpSpPr>
        <p:grpSpPr>
          <a:xfrm>
            <a:off x="1964746" y="1379483"/>
            <a:ext cx="517526" cy="387350"/>
            <a:chOff x="4113213" y="3232150"/>
            <a:chExt cx="517526" cy="387350"/>
          </a:xfrm>
          <a:solidFill>
            <a:srgbClr val="5A327D"/>
          </a:solidFill>
        </p:grpSpPr>
        <p:sp>
          <p:nvSpPr>
            <p:cNvPr id="23" name="Freeform 124"/>
            <p:cNvSpPr/>
            <p:nvPr/>
          </p:nvSpPr>
          <p:spPr bwMode="auto">
            <a:xfrm>
              <a:off x="4292601" y="3394075"/>
              <a:ext cx="338138" cy="225425"/>
            </a:xfrm>
            <a:custGeom>
              <a:avLst/>
              <a:gdLst>
                <a:gd name="T0" fmla="*/ 40 w 124"/>
                <a:gd name="T1" fmla="*/ 83 h 83"/>
                <a:gd name="T2" fmla="*/ 40 w 124"/>
                <a:gd name="T3" fmla="*/ 78 h 83"/>
                <a:gd name="T4" fmla="*/ 41 w 124"/>
                <a:gd name="T5" fmla="*/ 71 h 83"/>
                <a:gd name="T6" fmla="*/ 32 w 124"/>
                <a:gd name="T7" fmla="*/ 75 h 83"/>
                <a:gd name="T8" fmla="*/ 29 w 124"/>
                <a:gd name="T9" fmla="*/ 75 h 83"/>
                <a:gd name="T10" fmla="*/ 23 w 124"/>
                <a:gd name="T11" fmla="*/ 72 h 83"/>
                <a:gd name="T12" fmla="*/ 3 w 124"/>
                <a:gd name="T13" fmla="*/ 41 h 83"/>
                <a:gd name="T14" fmla="*/ 5 w 124"/>
                <a:gd name="T15" fmla="*/ 31 h 83"/>
                <a:gd name="T16" fmla="*/ 9 w 124"/>
                <a:gd name="T17" fmla="*/ 30 h 83"/>
                <a:gd name="T18" fmla="*/ 15 w 124"/>
                <a:gd name="T19" fmla="*/ 33 h 83"/>
                <a:gd name="T20" fmla="*/ 32 w 124"/>
                <a:gd name="T21" fmla="*/ 59 h 83"/>
                <a:gd name="T22" fmla="*/ 55 w 124"/>
                <a:gd name="T23" fmla="*/ 50 h 83"/>
                <a:gd name="T24" fmla="*/ 56 w 124"/>
                <a:gd name="T25" fmla="*/ 50 h 83"/>
                <a:gd name="T26" fmla="*/ 64 w 124"/>
                <a:gd name="T27" fmla="*/ 45 h 83"/>
                <a:gd name="T28" fmla="*/ 69 w 124"/>
                <a:gd name="T29" fmla="*/ 43 h 83"/>
                <a:gd name="T30" fmla="*/ 65 w 124"/>
                <a:gd name="T31" fmla="*/ 39 h 83"/>
                <a:gd name="T32" fmla="*/ 59 w 124"/>
                <a:gd name="T33" fmla="*/ 23 h 83"/>
                <a:gd name="T34" fmla="*/ 82 w 124"/>
                <a:gd name="T35" fmla="*/ 0 h 83"/>
                <a:gd name="T36" fmla="*/ 88 w 124"/>
                <a:gd name="T37" fmla="*/ 1 h 83"/>
                <a:gd name="T38" fmla="*/ 105 w 124"/>
                <a:gd name="T39" fmla="*/ 23 h 83"/>
                <a:gd name="T40" fmla="*/ 99 w 124"/>
                <a:gd name="T41" fmla="*/ 39 h 83"/>
                <a:gd name="T42" fmla="*/ 95 w 124"/>
                <a:gd name="T43" fmla="*/ 43 h 83"/>
                <a:gd name="T44" fmla="*/ 100 w 124"/>
                <a:gd name="T45" fmla="*/ 45 h 83"/>
                <a:gd name="T46" fmla="*/ 124 w 124"/>
                <a:gd name="T47" fmla="*/ 83 h 83"/>
                <a:gd name="T48" fmla="*/ 40 w 124"/>
                <a:gd name="T49"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83">
                  <a:moveTo>
                    <a:pt x="40" y="83"/>
                  </a:moveTo>
                  <a:cubicBezTo>
                    <a:pt x="40" y="81"/>
                    <a:pt x="40" y="80"/>
                    <a:pt x="40" y="78"/>
                  </a:cubicBezTo>
                  <a:cubicBezTo>
                    <a:pt x="41" y="71"/>
                    <a:pt x="41" y="71"/>
                    <a:pt x="41" y="71"/>
                  </a:cubicBezTo>
                  <a:cubicBezTo>
                    <a:pt x="32" y="75"/>
                    <a:pt x="32" y="75"/>
                    <a:pt x="32" y="75"/>
                  </a:cubicBezTo>
                  <a:cubicBezTo>
                    <a:pt x="31" y="75"/>
                    <a:pt x="30" y="75"/>
                    <a:pt x="29" y="75"/>
                  </a:cubicBezTo>
                  <a:cubicBezTo>
                    <a:pt x="27" y="75"/>
                    <a:pt x="24" y="74"/>
                    <a:pt x="23" y="72"/>
                  </a:cubicBezTo>
                  <a:cubicBezTo>
                    <a:pt x="3" y="41"/>
                    <a:pt x="3" y="41"/>
                    <a:pt x="3" y="41"/>
                  </a:cubicBezTo>
                  <a:cubicBezTo>
                    <a:pt x="0" y="37"/>
                    <a:pt x="1" y="33"/>
                    <a:pt x="5" y="31"/>
                  </a:cubicBezTo>
                  <a:cubicBezTo>
                    <a:pt x="6" y="30"/>
                    <a:pt x="7" y="30"/>
                    <a:pt x="9" y="30"/>
                  </a:cubicBezTo>
                  <a:cubicBezTo>
                    <a:pt x="11" y="30"/>
                    <a:pt x="13" y="31"/>
                    <a:pt x="15" y="33"/>
                  </a:cubicBezTo>
                  <a:cubicBezTo>
                    <a:pt x="32" y="59"/>
                    <a:pt x="32" y="59"/>
                    <a:pt x="32" y="59"/>
                  </a:cubicBezTo>
                  <a:cubicBezTo>
                    <a:pt x="55" y="50"/>
                    <a:pt x="55" y="50"/>
                    <a:pt x="55" y="50"/>
                  </a:cubicBezTo>
                  <a:cubicBezTo>
                    <a:pt x="56" y="50"/>
                    <a:pt x="56" y="50"/>
                    <a:pt x="56" y="50"/>
                  </a:cubicBezTo>
                  <a:cubicBezTo>
                    <a:pt x="58" y="48"/>
                    <a:pt x="61" y="47"/>
                    <a:pt x="64" y="45"/>
                  </a:cubicBezTo>
                  <a:cubicBezTo>
                    <a:pt x="69" y="43"/>
                    <a:pt x="69" y="43"/>
                    <a:pt x="69" y="43"/>
                  </a:cubicBezTo>
                  <a:cubicBezTo>
                    <a:pt x="65" y="39"/>
                    <a:pt x="65" y="39"/>
                    <a:pt x="65" y="39"/>
                  </a:cubicBezTo>
                  <a:cubicBezTo>
                    <a:pt x="61" y="35"/>
                    <a:pt x="59" y="29"/>
                    <a:pt x="59" y="23"/>
                  </a:cubicBezTo>
                  <a:cubicBezTo>
                    <a:pt x="59" y="11"/>
                    <a:pt x="69" y="0"/>
                    <a:pt x="82" y="0"/>
                  </a:cubicBezTo>
                  <a:cubicBezTo>
                    <a:pt x="84" y="0"/>
                    <a:pt x="86" y="1"/>
                    <a:pt x="88" y="1"/>
                  </a:cubicBezTo>
                  <a:cubicBezTo>
                    <a:pt x="98" y="4"/>
                    <a:pt x="105" y="13"/>
                    <a:pt x="105" y="23"/>
                  </a:cubicBezTo>
                  <a:cubicBezTo>
                    <a:pt x="105" y="29"/>
                    <a:pt x="102" y="35"/>
                    <a:pt x="99" y="39"/>
                  </a:cubicBezTo>
                  <a:cubicBezTo>
                    <a:pt x="95" y="43"/>
                    <a:pt x="95" y="43"/>
                    <a:pt x="95" y="43"/>
                  </a:cubicBezTo>
                  <a:cubicBezTo>
                    <a:pt x="100" y="45"/>
                    <a:pt x="100" y="45"/>
                    <a:pt x="100" y="45"/>
                  </a:cubicBezTo>
                  <a:cubicBezTo>
                    <a:pt x="115" y="52"/>
                    <a:pt x="124" y="67"/>
                    <a:pt x="124" y="83"/>
                  </a:cubicBezTo>
                  <a:lnTo>
                    <a:pt x="4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25"/>
            <p:cNvSpPr>
              <a:spLocks noEditPoints="1"/>
            </p:cNvSpPr>
            <p:nvPr/>
          </p:nvSpPr>
          <p:spPr bwMode="auto">
            <a:xfrm>
              <a:off x="4140201" y="3232150"/>
              <a:ext cx="395288" cy="314325"/>
            </a:xfrm>
            <a:custGeom>
              <a:avLst/>
              <a:gdLst>
                <a:gd name="T0" fmla="*/ 141 w 145"/>
                <a:gd name="T1" fmla="*/ 0 h 115"/>
                <a:gd name="T2" fmla="*/ 4 w 145"/>
                <a:gd name="T3" fmla="*/ 0 h 115"/>
                <a:gd name="T4" fmla="*/ 0 w 145"/>
                <a:gd name="T5" fmla="*/ 4 h 115"/>
                <a:gd name="T6" fmla="*/ 0 w 145"/>
                <a:gd name="T7" fmla="*/ 111 h 115"/>
                <a:gd name="T8" fmla="*/ 4 w 145"/>
                <a:gd name="T9" fmla="*/ 115 h 115"/>
                <a:gd name="T10" fmla="*/ 64 w 145"/>
                <a:gd name="T11" fmla="*/ 115 h 115"/>
                <a:gd name="T12" fmla="*/ 55 w 145"/>
                <a:gd name="T13" fmla="*/ 102 h 115"/>
                <a:gd name="T14" fmla="*/ 54 w 145"/>
                <a:gd name="T15" fmla="*/ 91 h 115"/>
                <a:gd name="T16" fmla="*/ 54 w 145"/>
                <a:gd name="T17" fmla="*/ 91 h 115"/>
                <a:gd name="T18" fmla="*/ 30 w 145"/>
                <a:gd name="T19" fmla="*/ 55 h 115"/>
                <a:gd name="T20" fmla="*/ 31 w 145"/>
                <a:gd name="T21" fmla="*/ 49 h 115"/>
                <a:gd name="T22" fmla="*/ 37 w 145"/>
                <a:gd name="T23" fmla="*/ 50 h 115"/>
                <a:gd name="T24" fmla="*/ 60 w 145"/>
                <a:gd name="T25" fmla="*/ 86 h 115"/>
                <a:gd name="T26" fmla="*/ 74 w 145"/>
                <a:gd name="T27" fmla="*/ 90 h 115"/>
                <a:gd name="T28" fmla="*/ 90 w 145"/>
                <a:gd name="T29" fmla="*/ 113 h 115"/>
                <a:gd name="T30" fmla="*/ 109 w 145"/>
                <a:gd name="T31" fmla="*/ 106 h 115"/>
                <a:gd name="T32" fmla="*/ 118 w 145"/>
                <a:gd name="T33" fmla="*/ 100 h 115"/>
                <a:gd name="T34" fmla="*/ 111 w 145"/>
                <a:gd name="T35" fmla="*/ 82 h 115"/>
                <a:gd name="T36" fmla="*/ 138 w 145"/>
                <a:gd name="T37" fmla="*/ 55 h 115"/>
                <a:gd name="T38" fmla="*/ 145 w 145"/>
                <a:gd name="T39" fmla="*/ 57 h 115"/>
                <a:gd name="T40" fmla="*/ 145 w 145"/>
                <a:gd name="T41" fmla="*/ 4 h 115"/>
                <a:gd name="T42" fmla="*/ 141 w 145"/>
                <a:gd name="T43" fmla="*/ 0 h 115"/>
                <a:gd name="T44" fmla="*/ 103 w 145"/>
                <a:gd name="T45" fmla="*/ 67 h 115"/>
                <a:gd name="T46" fmla="*/ 60 w 145"/>
                <a:gd name="T47" fmla="*/ 67 h 115"/>
                <a:gd name="T48" fmla="*/ 56 w 145"/>
                <a:gd name="T49" fmla="*/ 63 h 115"/>
                <a:gd name="T50" fmla="*/ 60 w 145"/>
                <a:gd name="T51" fmla="*/ 59 h 115"/>
                <a:gd name="T52" fmla="*/ 103 w 145"/>
                <a:gd name="T53" fmla="*/ 59 h 115"/>
                <a:gd name="T54" fmla="*/ 107 w 145"/>
                <a:gd name="T55" fmla="*/ 63 h 115"/>
                <a:gd name="T56" fmla="*/ 103 w 145"/>
                <a:gd name="T57" fmla="*/ 67 h 115"/>
                <a:gd name="T58" fmla="*/ 115 w 145"/>
                <a:gd name="T59" fmla="*/ 48 h 115"/>
                <a:gd name="T60" fmla="*/ 60 w 145"/>
                <a:gd name="T61" fmla="*/ 48 h 115"/>
                <a:gd name="T62" fmla="*/ 56 w 145"/>
                <a:gd name="T63" fmla="*/ 44 h 115"/>
                <a:gd name="T64" fmla="*/ 60 w 145"/>
                <a:gd name="T65" fmla="*/ 40 h 115"/>
                <a:gd name="T66" fmla="*/ 115 w 145"/>
                <a:gd name="T67" fmla="*/ 40 h 115"/>
                <a:gd name="T68" fmla="*/ 119 w 145"/>
                <a:gd name="T69" fmla="*/ 44 h 115"/>
                <a:gd name="T70" fmla="*/ 115 w 145"/>
                <a:gd name="T71" fmla="*/ 48 h 115"/>
                <a:gd name="T72" fmla="*/ 115 w 145"/>
                <a:gd name="T73" fmla="*/ 28 h 115"/>
                <a:gd name="T74" fmla="*/ 60 w 145"/>
                <a:gd name="T75" fmla="*/ 28 h 115"/>
                <a:gd name="T76" fmla="*/ 56 w 145"/>
                <a:gd name="T77" fmla="*/ 24 h 115"/>
                <a:gd name="T78" fmla="*/ 60 w 145"/>
                <a:gd name="T79" fmla="*/ 20 h 115"/>
                <a:gd name="T80" fmla="*/ 115 w 145"/>
                <a:gd name="T81" fmla="*/ 20 h 115"/>
                <a:gd name="T82" fmla="*/ 119 w 145"/>
                <a:gd name="T83" fmla="*/ 24 h 115"/>
                <a:gd name="T84" fmla="*/ 115 w 145"/>
                <a:gd name="T85" fmla="*/ 2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15">
                  <a:moveTo>
                    <a:pt x="141" y="0"/>
                  </a:moveTo>
                  <a:cubicBezTo>
                    <a:pt x="4" y="0"/>
                    <a:pt x="4" y="0"/>
                    <a:pt x="4" y="0"/>
                  </a:cubicBezTo>
                  <a:cubicBezTo>
                    <a:pt x="1" y="0"/>
                    <a:pt x="0" y="2"/>
                    <a:pt x="0" y="4"/>
                  </a:cubicBezTo>
                  <a:cubicBezTo>
                    <a:pt x="0" y="111"/>
                    <a:pt x="0" y="111"/>
                    <a:pt x="0" y="111"/>
                  </a:cubicBezTo>
                  <a:cubicBezTo>
                    <a:pt x="0" y="113"/>
                    <a:pt x="1" y="115"/>
                    <a:pt x="4" y="115"/>
                  </a:cubicBezTo>
                  <a:cubicBezTo>
                    <a:pt x="64" y="115"/>
                    <a:pt x="64" y="115"/>
                    <a:pt x="64" y="115"/>
                  </a:cubicBezTo>
                  <a:cubicBezTo>
                    <a:pt x="55" y="102"/>
                    <a:pt x="55" y="102"/>
                    <a:pt x="55" y="102"/>
                  </a:cubicBezTo>
                  <a:cubicBezTo>
                    <a:pt x="53" y="99"/>
                    <a:pt x="53" y="95"/>
                    <a:pt x="54" y="91"/>
                  </a:cubicBezTo>
                  <a:cubicBezTo>
                    <a:pt x="54" y="91"/>
                    <a:pt x="54" y="91"/>
                    <a:pt x="54" y="91"/>
                  </a:cubicBezTo>
                  <a:cubicBezTo>
                    <a:pt x="30" y="55"/>
                    <a:pt x="30" y="55"/>
                    <a:pt x="30" y="55"/>
                  </a:cubicBezTo>
                  <a:cubicBezTo>
                    <a:pt x="29" y="53"/>
                    <a:pt x="29" y="50"/>
                    <a:pt x="31" y="49"/>
                  </a:cubicBezTo>
                  <a:cubicBezTo>
                    <a:pt x="33" y="48"/>
                    <a:pt x="36" y="48"/>
                    <a:pt x="37" y="50"/>
                  </a:cubicBezTo>
                  <a:cubicBezTo>
                    <a:pt x="60" y="86"/>
                    <a:pt x="60" y="86"/>
                    <a:pt x="60" y="86"/>
                  </a:cubicBezTo>
                  <a:cubicBezTo>
                    <a:pt x="65" y="83"/>
                    <a:pt x="71" y="85"/>
                    <a:pt x="74" y="90"/>
                  </a:cubicBezTo>
                  <a:cubicBezTo>
                    <a:pt x="90" y="113"/>
                    <a:pt x="90" y="113"/>
                    <a:pt x="90" y="113"/>
                  </a:cubicBezTo>
                  <a:cubicBezTo>
                    <a:pt x="109" y="106"/>
                    <a:pt x="109" y="106"/>
                    <a:pt x="109" y="106"/>
                  </a:cubicBezTo>
                  <a:cubicBezTo>
                    <a:pt x="112" y="104"/>
                    <a:pt x="115" y="102"/>
                    <a:pt x="118" y="100"/>
                  </a:cubicBezTo>
                  <a:cubicBezTo>
                    <a:pt x="114" y="96"/>
                    <a:pt x="111" y="89"/>
                    <a:pt x="111" y="82"/>
                  </a:cubicBezTo>
                  <a:cubicBezTo>
                    <a:pt x="111" y="68"/>
                    <a:pt x="123" y="55"/>
                    <a:pt x="138" y="55"/>
                  </a:cubicBezTo>
                  <a:cubicBezTo>
                    <a:pt x="140" y="55"/>
                    <a:pt x="143" y="56"/>
                    <a:pt x="145" y="57"/>
                  </a:cubicBezTo>
                  <a:cubicBezTo>
                    <a:pt x="145" y="4"/>
                    <a:pt x="145" y="4"/>
                    <a:pt x="145" y="4"/>
                  </a:cubicBezTo>
                  <a:cubicBezTo>
                    <a:pt x="145" y="2"/>
                    <a:pt x="143" y="0"/>
                    <a:pt x="141" y="0"/>
                  </a:cubicBezTo>
                  <a:close/>
                  <a:moveTo>
                    <a:pt x="103" y="67"/>
                  </a:moveTo>
                  <a:cubicBezTo>
                    <a:pt x="60" y="67"/>
                    <a:pt x="60" y="67"/>
                    <a:pt x="60" y="67"/>
                  </a:cubicBezTo>
                  <a:cubicBezTo>
                    <a:pt x="58" y="67"/>
                    <a:pt x="56" y="65"/>
                    <a:pt x="56" y="63"/>
                  </a:cubicBezTo>
                  <a:cubicBezTo>
                    <a:pt x="56" y="61"/>
                    <a:pt x="58" y="59"/>
                    <a:pt x="60" y="59"/>
                  </a:cubicBezTo>
                  <a:cubicBezTo>
                    <a:pt x="103" y="59"/>
                    <a:pt x="103" y="59"/>
                    <a:pt x="103" y="59"/>
                  </a:cubicBezTo>
                  <a:cubicBezTo>
                    <a:pt x="106" y="59"/>
                    <a:pt x="107" y="61"/>
                    <a:pt x="107" y="63"/>
                  </a:cubicBezTo>
                  <a:cubicBezTo>
                    <a:pt x="107" y="65"/>
                    <a:pt x="106" y="67"/>
                    <a:pt x="103" y="67"/>
                  </a:cubicBezTo>
                  <a:close/>
                  <a:moveTo>
                    <a:pt x="115" y="48"/>
                  </a:moveTo>
                  <a:cubicBezTo>
                    <a:pt x="60" y="48"/>
                    <a:pt x="60" y="48"/>
                    <a:pt x="60" y="48"/>
                  </a:cubicBezTo>
                  <a:cubicBezTo>
                    <a:pt x="58" y="48"/>
                    <a:pt x="56" y="46"/>
                    <a:pt x="56" y="44"/>
                  </a:cubicBezTo>
                  <a:cubicBezTo>
                    <a:pt x="56" y="41"/>
                    <a:pt x="58" y="40"/>
                    <a:pt x="60" y="40"/>
                  </a:cubicBezTo>
                  <a:cubicBezTo>
                    <a:pt x="115" y="40"/>
                    <a:pt x="115" y="40"/>
                    <a:pt x="115" y="40"/>
                  </a:cubicBezTo>
                  <a:cubicBezTo>
                    <a:pt x="117" y="40"/>
                    <a:pt x="119" y="41"/>
                    <a:pt x="119" y="44"/>
                  </a:cubicBezTo>
                  <a:cubicBezTo>
                    <a:pt x="119" y="46"/>
                    <a:pt x="117" y="48"/>
                    <a:pt x="115" y="48"/>
                  </a:cubicBezTo>
                  <a:close/>
                  <a:moveTo>
                    <a:pt x="115" y="28"/>
                  </a:moveTo>
                  <a:cubicBezTo>
                    <a:pt x="60" y="28"/>
                    <a:pt x="60" y="28"/>
                    <a:pt x="60" y="28"/>
                  </a:cubicBezTo>
                  <a:cubicBezTo>
                    <a:pt x="58" y="28"/>
                    <a:pt x="56" y="27"/>
                    <a:pt x="56" y="24"/>
                  </a:cubicBezTo>
                  <a:cubicBezTo>
                    <a:pt x="56" y="22"/>
                    <a:pt x="58" y="20"/>
                    <a:pt x="60" y="20"/>
                  </a:cubicBezTo>
                  <a:cubicBezTo>
                    <a:pt x="115" y="20"/>
                    <a:pt x="115" y="20"/>
                    <a:pt x="115" y="20"/>
                  </a:cubicBezTo>
                  <a:cubicBezTo>
                    <a:pt x="117" y="20"/>
                    <a:pt x="119" y="22"/>
                    <a:pt x="119" y="24"/>
                  </a:cubicBezTo>
                  <a:cubicBezTo>
                    <a:pt x="119" y="27"/>
                    <a:pt x="117" y="28"/>
                    <a:pt x="115"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26"/>
            <p:cNvSpPr/>
            <p:nvPr/>
          </p:nvSpPr>
          <p:spPr bwMode="auto">
            <a:xfrm>
              <a:off x="4113213" y="3578225"/>
              <a:ext cx="220663" cy="22225"/>
            </a:xfrm>
            <a:custGeom>
              <a:avLst/>
              <a:gdLst>
                <a:gd name="T0" fmla="*/ 77 w 81"/>
                <a:gd name="T1" fmla="*/ 8 h 8"/>
                <a:gd name="T2" fmla="*/ 3 w 81"/>
                <a:gd name="T3" fmla="*/ 8 h 8"/>
                <a:gd name="T4" fmla="*/ 0 w 81"/>
                <a:gd name="T5" fmla="*/ 4 h 8"/>
                <a:gd name="T6" fmla="*/ 3 w 81"/>
                <a:gd name="T7" fmla="*/ 0 h 8"/>
                <a:gd name="T8" fmla="*/ 77 w 81"/>
                <a:gd name="T9" fmla="*/ 0 h 8"/>
                <a:gd name="T10" fmla="*/ 81 w 81"/>
                <a:gd name="T11" fmla="*/ 4 h 8"/>
                <a:gd name="T12" fmla="*/ 77 w 8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1" h="8">
                  <a:moveTo>
                    <a:pt x="77" y="8"/>
                  </a:moveTo>
                  <a:cubicBezTo>
                    <a:pt x="3" y="8"/>
                    <a:pt x="3" y="8"/>
                    <a:pt x="3" y="8"/>
                  </a:cubicBezTo>
                  <a:cubicBezTo>
                    <a:pt x="1" y="8"/>
                    <a:pt x="0" y="6"/>
                    <a:pt x="0" y="4"/>
                  </a:cubicBezTo>
                  <a:cubicBezTo>
                    <a:pt x="0" y="1"/>
                    <a:pt x="1" y="0"/>
                    <a:pt x="3" y="0"/>
                  </a:cubicBezTo>
                  <a:cubicBezTo>
                    <a:pt x="77" y="0"/>
                    <a:pt x="77" y="0"/>
                    <a:pt x="77" y="0"/>
                  </a:cubicBezTo>
                  <a:cubicBezTo>
                    <a:pt x="79" y="0"/>
                    <a:pt x="81" y="1"/>
                    <a:pt x="81" y="4"/>
                  </a:cubicBezTo>
                  <a:cubicBezTo>
                    <a:pt x="81" y="6"/>
                    <a:pt x="79" y="8"/>
                    <a:pt x="7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4" name="Text Box 19"/>
          <p:cNvSpPr txBox="1">
            <a:spLocks noChangeArrowheads="1"/>
          </p:cNvSpPr>
          <p:nvPr/>
        </p:nvSpPr>
        <p:spPr bwMode="auto">
          <a:xfrm>
            <a:off x="2709862" y="1314170"/>
            <a:ext cx="411765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800" dirty="0" smtClean="0">
                <a:solidFill>
                  <a:srgbClr val="404040"/>
                </a:solidFill>
                <a:latin typeface="微软雅黑" panose="020B0503020204020204" pitchFamily="34" charset="-122"/>
                <a:ea typeface="微软雅黑" panose="020B0503020204020204" pitchFamily="34" charset="-122"/>
              </a:rPr>
              <a:t>二叉排序树的定义</a:t>
            </a:r>
            <a:endParaRPr lang="zh-CN" altLang="en-US" sz="2800" dirty="0">
              <a:solidFill>
                <a:srgbClr val="404040"/>
              </a:solidFill>
              <a:latin typeface="微软雅黑" panose="020B0503020204020204" pitchFamily="34" charset="-122"/>
              <a:ea typeface="微软雅黑" panose="020B0503020204020204" pitchFamily="34" charset="-122"/>
            </a:endParaRPr>
          </a:p>
        </p:txBody>
      </p:sp>
      <p:sp>
        <p:nvSpPr>
          <p:cNvPr id="37" name="Rounded Rectangle 10"/>
          <p:cNvSpPr/>
          <p:nvPr/>
        </p:nvSpPr>
        <p:spPr>
          <a:xfrm>
            <a:off x="542924" y="100964"/>
            <a:ext cx="1997075" cy="540000"/>
          </a:xfrm>
          <a:prstGeom prst="roundRect">
            <a:avLst/>
          </a:prstGeom>
          <a:solidFill>
            <a:srgbClr val="D2D2D2"/>
          </a:solidFill>
          <a:ln w="25400">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 Box 2"/>
          <p:cNvSpPr txBox="1">
            <a:spLocks noChangeArrowheads="1"/>
          </p:cNvSpPr>
          <p:nvPr/>
        </p:nvSpPr>
        <p:spPr bwMode="auto">
          <a:xfrm>
            <a:off x="744849" y="46345"/>
            <a:ext cx="173927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kumimoji="1" sz="2400">
                <a:solidFill>
                  <a:schemeClr val="accent2"/>
                </a:solidFill>
                <a:latin typeface="Arial" panose="020B0604020202020204" pitchFamily="34" charset="0"/>
                <a:ea typeface="宋体" panose="02010600030101010101" pitchFamily="2" charset="-122"/>
              </a:defRPr>
            </a:lvl1pPr>
            <a:lvl2pPr marL="742950" indent="-285750">
              <a:defRPr kumimoji="1" sz="2400">
                <a:solidFill>
                  <a:schemeClr val="accent2"/>
                </a:solidFill>
                <a:latin typeface="Arial" panose="020B0604020202020204" pitchFamily="34" charset="0"/>
                <a:ea typeface="宋体" panose="02010600030101010101" pitchFamily="2" charset="-122"/>
              </a:defRPr>
            </a:lvl2pPr>
            <a:lvl3pPr marL="1143000" indent="-228600">
              <a:defRPr kumimoji="1" sz="2400">
                <a:solidFill>
                  <a:schemeClr val="accent2"/>
                </a:solidFill>
                <a:latin typeface="Arial" panose="020B0604020202020204" pitchFamily="34" charset="0"/>
                <a:ea typeface="宋体" panose="02010600030101010101" pitchFamily="2" charset="-122"/>
              </a:defRPr>
            </a:lvl3pPr>
            <a:lvl4pPr marL="1600200" indent="-228600">
              <a:defRPr kumimoji="1" sz="2400">
                <a:solidFill>
                  <a:schemeClr val="accent2"/>
                </a:solidFill>
                <a:latin typeface="Arial" panose="020B0604020202020204" pitchFamily="34" charset="0"/>
                <a:ea typeface="宋体" panose="02010600030101010101" pitchFamily="2" charset="-122"/>
              </a:defRPr>
            </a:lvl4pPr>
            <a:lvl5pPr marL="2057400" indent="-228600">
              <a:defRPr kumimoji="1" sz="2400">
                <a:solidFill>
                  <a:schemeClr val="accent2"/>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accent2"/>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accent2"/>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accent2"/>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accent2"/>
                </a:solidFill>
                <a:latin typeface="Arial" panose="020B0604020202020204" pitchFamily="34" charset="0"/>
                <a:ea typeface="宋体" panose="02010600030101010101" pitchFamily="2" charset="-122"/>
              </a:defRPr>
            </a:lvl9pPr>
          </a:lstStyle>
          <a:p>
            <a:pPr algn="ctr"/>
            <a:r>
              <a:rPr lang="zh-CN" altLang="en-US" sz="3200" b="1" dirty="0" smtClean="0">
                <a:solidFill>
                  <a:srgbClr val="404040"/>
                </a:solidFill>
                <a:latin typeface="黑体" panose="02010609060101010101" pitchFamily="49" charset="-122"/>
                <a:ea typeface="黑体" panose="02010609060101010101" pitchFamily="49" charset="-122"/>
              </a:rPr>
              <a:t>讲什么？</a:t>
            </a:r>
            <a:endParaRPr lang="zh-CN" altLang="en-US" sz="3200" b="1" dirty="0">
              <a:solidFill>
                <a:srgbClr val="404040"/>
              </a:solidFill>
              <a:latin typeface="黑体" panose="02010609060101010101" pitchFamily="49" charset="-122"/>
              <a:ea typeface="黑体" panose="02010609060101010101" pitchFamily="49" charset="-122"/>
            </a:endParaRPr>
          </a:p>
        </p:txBody>
      </p:sp>
      <p:grpSp>
        <p:nvGrpSpPr>
          <p:cNvPr id="3" name="Group 40"/>
          <p:cNvGrpSpPr/>
          <p:nvPr/>
        </p:nvGrpSpPr>
        <p:grpSpPr>
          <a:xfrm>
            <a:off x="1964746" y="2105919"/>
            <a:ext cx="517526" cy="387350"/>
            <a:chOff x="4113213" y="3232150"/>
            <a:chExt cx="517526" cy="387350"/>
          </a:xfrm>
          <a:solidFill>
            <a:srgbClr val="5A327D"/>
          </a:solidFill>
        </p:grpSpPr>
        <p:sp>
          <p:nvSpPr>
            <p:cNvPr id="16" name="Freeform 124"/>
            <p:cNvSpPr/>
            <p:nvPr/>
          </p:nvSpPr>
          <p:spPr bwMode="auto">
            <a:xfrm>
              <a:off x="4292601" y="3394075"/>
              <a:ext cx="338138" cy="225425"/>
            </a:xfrm>
            <a:custGeom>
              <a:avLst/>
              <a:gdLst>
                <a:gd name="T0" fmla="*/ 40 w 124"/>
                <a:gd name="T1" fmla="*/ 83 h 83"/>
                <a:gd name="T2" fmla="*/ 40 w 124"/>
                <a:gd name="T3" fmla="*/ 78 h 83"/>
                <a:gd name="T4" fmla="*/ 41 w 124"/>
                <a:gd name="T5" fmla="*/ 71 h 83"/>
                <a:gd name="T6" fmla="*/ 32 w 124"/>
                <a:gd name="T7" fmla="*/ 75 h 83"/>
                <a:gd name="T8" fmla="*/ 29 w 124"/>
                <a:gd name="T9" fmla="*/ 75 h 83"/>
                <a:gd name="T10" fmla="*/ 23 w 124"/>
                <a:gd name="T11" fmla="*/ 72 h 83"/>
                <a:gd name="T12" fmla="*/ 3 w 124"/>
                <a:gd name="T13" fmla="*/ 41 h 83"/>
                <a:gd name="T14" fmla="*/ 5 w 124"/>
                <a:gd name="T15" fmla="*/ 31 h 83"/>
                <a:gd name="T16" fmla="*/ 9 w 124"/>
                <a:gd name="T17" fmla="*/ 30 h 83"/>
                <a:gd name="T18" fmla="*/ 15 w 124"/>
                <a:gd name="T19" fmla="*/ 33 h 83"/>
                <a:gd name="T20" fmla="*/ 32 w 124"/>
                <a:gd name="T21" fmla="*/ 59 h 83"/>
                <a:gd name="T22" fmla="*/ 55 w 124"/>
                <a:gd name="T23" fmla="*/ 50 h 83"/>
                <a:gd name="T24" fmla="*/ 56 w 124"/>
                <a:gd name="T25" fmla="*/ 50 h 83"/>
                <a:gd name="T26" fmla="*/ 64 w 124"/>
                <a:gd name="T27" fmla="*/ 45 h 83"/>
                <a:gd name="T28" fmla="*/ 69 w 124"/>
                <a:gd name="T29" fmla="*/ 43 h 83"/>
                <a:gd name="T30" fmla="*/ 65 w 124"/>
                <a:gd name="T31" fmla="*/ 39 h 83"/>
                <a:gd name="T32" fmla="*/ 59 w 124"/>
                <a:gd name="T33" fmla="*/ 23 h 83"/>
                <a:gd name="T34" fmla="*/ 82 w 124"/>
                <a:gd name="T35" fmla="*/ 0 h 83"/>
                <a:gd name="T36" fmla="*/ 88 w 124"/>
                <a:gd name="T37" fmla="*/ 1 h 83"/>
                <a:gd name="T38" fmla="*/ 105 w 124"/>
                <a:gd name="T39" fmla="*/ 23 h 83"/>
                <a:gd name="T40" fmla="*/ 99 w 124"/>
                <a:gd name="T41" fmla="*/ 39 h 83"/>
                <a:gd name="T42" fmla="*/ 95 w 124"/>
                <a:gd name="T43" fmla="*/ 43 h 83"/>
                <a:gd name="T44" fmla="*/ 100 w 124"/>
                <a:gd name="T45" fmla="*/ 45 h 83"/>
                <a:gd name="T46" fmla="*/ 124 w 124"/>
                <a:gd name="T47" fmla="*/ 83 h 83"/>
                <a:gd name="T48" fmla="*/ 40 w 124"/>
                <a:gd name="T49"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83">
                  <a:moveTo>
                    <a:pt x="40" y="83"/>
                  </a:moveTo>
                  <a:cubicBezTo>
                    <a:pt x="40" y="81"/>
                    <a:pt x="40" y="80"/>
                    <a:pt x="40" y="78"/>
                  </a:cubicBezTo>
                  <a:cubicBezTo>
                    <a:pt x="41" y="71"/>
                    <a:pt x="41" y="71"/>
                    <a:pt x="41" y="71"/>
                  </a:cubicBezTo>
                  <a:cubicBezTo>
                    <a:pt x="32" y="75"/>
                    <a:pt x="32" y="75"/>
                    <a:pt x="32" y="75"/>
                  </a:cubicBezTo>
                  <a:cubicBezTo>
                    <a:pt x="31" y="75"/>
                    <a:pt x="30" y="75"/>
                    <a:pt x="29" y="75"/>
                  </a:cubicBezTo>
                  <a:cubicBezTo>
                    <a:pt x="27" y="75"/>
                    <a:pt x="24" y="74"/>
                    <a:pt x="23" y="72"/>
                  </a:cubicBezTo>
                  <a:cubicBezTo>
                    <a:pt x="3" y="41"/>
                    <a:pt x="3" y="41"/>
                    <a:pt x="3" y="41"/>
                  </a:cubicBezTo>
                  <a:cubicBezTo>
                    <a:pt x="0" y="37"/>
                    <a:pt x="1" y="33"/>
                    <a:pt x="5" y="31"/>
                  </a:cubicBezTo>
                  <a:cubicBezTo>
                    <a:pt x="6" y="30"/>
                    <a:pt x="7" y="30"/>
                    <a:pt x="9" y="30"/>
                  </a:cubicBezTo>
                  <a:cubicBezTo>
                    <a:pt x="11" y="30"/>
                    <a:pt x="13" y="31"/>
                    <a:pt x="15" y="33"/>
                  </a:cubicBezTo>
                  <a:cubicBezTo>
                    <a:pt x="32" y="59"/>
                    <a:pt x="32" y="59"/>
                    <a:pt x="32" y="59"/>
                  </a:cubicBezTo>
                  <a:cubicBezTo>
                    <a:pt x="55" y="50"/>
                    <a:pt x="55" y="50"/>
                    <a:pt x="55" y="50"/>
                  </a:cubicBezTo>
                  <a:cubicBezTo>
                    <a:pt x="56" y="50"/>
                    <a:pt x="56" y="50"/>
                    <a:pt x="56" y="50"/>
                  </a:cubicBezTo>
                  <a:cubicBezTo>
                    <a:pt x="58" y="48"/>
                    <a:pt x="61" y="47"/>
                    <a:pt x="64" y="45"/>
                  </a:cubicBezTo>
                  <a:cubicBezTo>
                    <a:pt x="69" y="43"/>
                    <a:pt x="69" y="43"/>
                    <a:pt x="69" y="43"/>
                  </a:cubicBezTo>
                  <a:cubicBezTo>
                    <a:pt x="65" y="39"/>
                    <a:pt x="65" y="39"/>
                    <a:pt x="65" y="39"/>
                  </a:cubicBezTo>
                  <a:cubicBezTo>
                    <a:pt x="61" y="35"/>
                    <a:pt x="59" y="29"/>
                    <a:pt x="59" y="23"/>
                  </a:cubicBezTo>
                  <a:cubicBezTo>
                    <a:pt x="59" y="11"/>
                    <a:pt x="69" y="0"/>
                    <a:pt x="82" y="0"/>
                  </a:cubicBezTo>
                  <a:cubicBezTo>
                    <a:pt x="84" y="0"/>
                    <a:pt x="86" y="1"/>
                    <a:pt x="88" y="1"/>
                  </a:cubicBezTo>
                  <a:cubicBezTo>
                    <a:pt x="98" y="4"/>
                    <a:pt x="105" y="13"/>
                    <a:pt x="105" y="23"/>
                  </a:cubicBezTo>
                  <a:cubicBezTo>
                    <a:pt x="105" y="29"/>
                    <a:pt x="102" y="35"/>
                    <a:pt x="99" y="39"/>
                  </a:cubicBezTo>
                  <a:cubicBezTo>
                    <a:pt x="95" y="43"/>
                    <a:pt x="95" y="43"/>
                    <a:pt x="95" y="43"/>
                  </a:cubicBezTo>
                  <a:cubicBezTo>
                    <a:pt x="100" y="45"/>
                    <a:pt x="100" y="45"/>
                    <a:pt x="100" y="45"/>
                  </a:cubicBezTo>
                  <a:cubicBezTo>
                    <a:pt x="115" y="52"/>
                    <a:pt x="124" y="67"/>
                    <a:pt x="124" y="83"/>
                  </a:cubicBezTo>
                  <a:lnTo>
                    <a:pt x="4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25"/>
            <p:cNvSpPr>
              <a:spLocks noEditPoints="1"/>
            </p:cNvSpPr>
            <p:nvPr/>
          </p:nvSpPr>
          <p:spPr bwMode="auto">
            <a:xfrm>
              <a:off x="4140201" y="3232150"/>
              <a:ext cx="395288" cy="314325"/>
            </a:xfrm>
            <a:custGeom>
              <a:avLst/>
              <a:gdLst>
                <a:gd name="T0" fmla="*/ 141 w 145"/>
                <a:gd name="T1" fmla="*/ 0 h 115"/>
                <a:gd name="T2" fmla="*/ 4 w 145"/>
                <a:gd name="T3" fmla="*/ 0 h 115"/>
                <a:gd name="T4" fmla="*/ 0 w 145"/>
                <a:gd name="T5" fmla="*/ 4 h 115"/>
                <a:gd name="T6" fmla="*/ 0 w 145"/>
                <a:gd name="T7" fmla="*/ 111 h 115"/>
                <a:gd name="T8" fmla="*/ 4 w 145"/>
                <a:gd name="T9" fmla="*/ 115 h 115"/>
                <a:gd name="T10" fmla="*/ 64 w 145"/>
                <a:gd name="T11" fmla="*/ 115 h 115"/>
                <a:gd name="T12" fmla="*/ 55 w 145"/>
                <a:gd name="T13" fmla="*/ 102 h 115"/>
                <a:gd name="T14" fmla="*/ 54 w 145"/>
                <a:gd name="T15" fmla="*/ 91 h 115"/>
                <a:gd name="T16" fmla="*/ 54 w 145"/>
                <a:gd name="T17" fmla="*/ 91 h 115"/>
                <a:gd name="T18" fmla="*/ 30 w 145"/>
                <a:gd name="T19" fmla="*/ 55 h 115"/>
                <a:gd name="T20" fmla="*/ 31 w 145"/>
                <a:gd name="T21" fmla="*/ 49 h 115"/>
                <a:gd name="T22" fmla="*/ 37 w 145"/>
                <a:gd name="T23" fmla="*/ 50 h 115"/>
                <a:gd name="T24" fmla="*/ 60 w 145"/>
                <a:gd name="T25" fmla="*/ 86 h 115"/>
                <a:gd name="T26" fmla="*/ 74 w 145"/>
                <a:gd name="T27" fmla="*/ 90 h 115"/>
                <a:gd name="T28" fmla="*/ 90 w 145"/>
                <a:gd name="T29" fmla="*/ 113 h 115"/>
                <a:gd name="T30" fmla="*/ 109 w 145"/>
                <a:gd name="T31" fmla="*/ 106 h 115"/>
                <a:gd name="T32" fmla="*/ 118 w 145"/>
                <a:gd name="T33" fmla="*/ 100 h 115"/>
                <a:gd name="T34" fmla="*/ 111 w 145"/>
                <a:gd name="T35" fmla="*/ 82 h 115"/>
                <a:gd name="T36" fmla="*/ 138 w 145"/>
                <a:gd name="T37" fmla="*/ 55 h 115"/>
                <a:gd name="T38" fmla="*/ 145 w 145"/>
                <a:gd name="T39" fmla="*/ 57 h 115"/>
                <a:gd name="T40" fmla="*/ 145 w 145"/>
                <a:gd name="T41" fmla="*/ 4 h 115"/>
                <a:gd name="T42" fmla="*/ 141 w 145"/>
                <a:gd name="T43" fmla="*/ 0 h 115"/>
                <a:gd name="T44" fmla="*/ 103 w 145"/>
                <a:gd name="T45" fmla="*/ 67 h 115"/>
                <a:gd name="T46" fmla="*/ 60 w 145"/>
                <a:gd name="T47" fmla="*/ 67 h 115"/>
                <a:gd name="T48" fmla="*/ 56 w 145"/>
                <a:gd name="T49" fmla="*/ 63 h 115"/>
                <a:gd name="T50" fmla="*/ 60 w 145"/>
                <a:gd name="T51" fmla="*/ 59 h 115"/>
                <a:gd name="T52" fmla="*/ 103 w 145"/>
                <a:gd name="T53" fmla="*/ 59 h 115"/>
                <a:gd name="T54" fmla="*/ 107 w 145"/>
                <a:gd name="T55" fmla="*/ 63 h 115"/>
                <a:gd name="T56" fmla="*/ 103 w 145"/>
                <a:gd name="T57" fmla="*/ 67 h 115"/>
                <a:gd name="T58" fmla="*/ 115 w 145"/>
                <a:gd name="T59" fmla="*/ 48 h 115"/>
                <a:gd name="T60" fmla="*/ 60 w 145"/>
                <a:gd name="T61" fmla="*/ 48 h 115"/>
                <a:gd name="T62" fmla="*/ 56 w 145"/>
                <a:gd name="T63" fmla="*/ 44 h 115"/>
                <a:gd name="T64" fmla="*/ 60 w 145"/>
                <a:gd name="T65" fmla="*/ 40 h 115"/>
                <a:gd name="T66" fmla="*/ 115 w 145"/>
                <a:gd name="T67" fmla="*/ 40 h 115"/>
                <a:gd name="T68" fmla="*/ 119 w 145"/>
                <a:gd name="T69" fmla="*/ 44 h 115"/>
                <a:gd name="T70" fmla="*/ 115 w 145"/>
                <a:gd name="T71" fmla="*/ 48 h 115"/>
                <a:gd name="T72" fmla="*/ 115 w 145"/>
                <a:gd name="T73" fmla="*/ 28 h 115"/>
                <a:gd name="T74" fmla="*/ 60 w 145"/>
                <a:gd name="T75" fmla="*/ 28 h 115"/>
                <a:gd name="T76" fmla="*/ 56 w 145"/>
                <a:gd name="T77" fmla="*/ 24 h 115"/>
                <a:gd name="T78" fmla="*/ 60 w 145"/>
                <a:gd name="T79" fmla="*/ 20 h 115"/>
                <a:gd name="T80" fmla="*/ 115 w 145"/>
                <a:gd name="T81" fmla="*/ 20 h 115"/>
                <a:gd name="T82" fmla="*/ 119 w 145"/>
                <a:gd name="T83" fmla="*/ 24 h 115"/>
                <a:gd name="T84" fmla="*/ 115 w 145"/>
                <a:gd name="T85" fmla="*/ 2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15">
                  <a:moveTo>
                    <a:pt x="141" y="0"/>
                  </a:moveTo>
                  <a:cubicBezTo>
                    <a:pt x="4" y="0"/>
                    <a:pt x="4" y="0"/>
                    <a:pt x="4" y="0"/>
                  </a:cubicBezTo>
                  <a:cubicBezTo>
                    <a:pt x="1" y="0"/>
                    <a:pt x="0" y="2"/>
                    <a:pt x="0" y="4"/>
                  </a:cubicBezTo>
                  <a:cubicBezTo>
                    <a:pt x="0" y="111"/>
                    <a:pt x="0" y="111"/>
                    <a:pt x="0" y="111"/>
                  </a:cubicBezTo>
                  <a:cubicBezTo>
                    <a:pt x="0" y="113"/>
                    <a:pt x="1" y="115"/>
                    <a:pt x="4" y="115"/>
                  </a:cubicBezTo>
                  <a:cubicBezTo>
                    <a:pt x="64" y="115"/>
                    <a:pt x="64" y="115"/>
                    <a:pt x="64" y="115"/>
                  </a:cubicBezTo>
                  <a:cubicBezTo>
                    <a:pt x="55" y="102"/>
                    <a:pt x="55" y="102"/>
                    <a:pt x="55" y="102"/>
                  </a:cubicBezTo>
                  <a:cubicBezTo>
                    <a:pt x="53" y="99"/>
                    <a:pt x="53" y="95"/>
                    <a:pt x="54" y="91"/>
                  </a:cubicBezTo>
                  <a:cubicBezTo>
                    <a:pt x="54" y="91"/>
                    <a:pt x="54" y="91"/>
                    <a:pt x="54" y="91"/>
                  </a:cubicBezTo>
                  <a:cubicBezTo>
                    <a:pt x="30" y="55"/>
                    <a:pt x="30" y="55"/>
                    <a:pt x="30" y="55"/>
                  </a:cubicBezTo>
                  <a:cubicBezTo>
                    <a:pt x="29" y="53"/>
                    <a:pt x="29" y="50"/>
                    <a:pt x="31" y="49"/>
                  </a:cubicBezTo>
                  <a:cubicBezTo>
                    <a:pt x="33" y="48"/>
                    <a:pt x="36" y="48"/>
                    <a:pt x="37" y="50"/>
                  </a:cubicBezTo>
                  <a:cubicBezTo>
                    <a:pt x="60" y="86"/>
                    <a:pt x="60" y="86"/>
                    <a:pt x="60" y="86"/>
                  </a:cubicBezTo>
                  <a:cubicBezTo>
                    <a:pt x="65" y="83"/>
                    <a:pt x="71" y="85"/>
                    <a:pt x="74" y="90"/>
                  </a:cubicBezTo>
                  <a:cubicBezTo>
                    <a:pt x="90" y="113"/>
                    <a:pt x="90" y="113"/>
                    <a:pt x="90" y="113"/>
                  </a:cubicBezTo>
                  <a:cubicBezTo>
                    <a:pt x="109" y="106"/>
                    <a:pt x="109" y="106"/>
                    <a:pt x="109" y="106"/>
                  </a:cubicBezTo>
                  <a:cubicBezTo>
                    <a:pt x="112" y="104"/>
                    <a:pt x="115" y="102"/>
                    <a:pt x="118" y="100"/>
                  </a:cubicBezTo>
                  <a:cubicBezTo>
                    <a:pt x="114" y="96"/>
                    <a:pt x="111" y="89"/>
                    <a:pt x="111" y="82"/>
                  </a:cubicBezTo>
                  <a:cubicBezTo>
                    <a:pt x="111" y="68"/>
                    <a:pt x="123" y="55"/>
                    <a:pt x="138" y="55"/>
                  </a:cubicBezTo>
                  <a:cubicBezTo>
                    <a:pt x="140" y="55"/>
                    <a:pt x="143" y="56"/>
                    <a:pt x="145" y="57"/>
                  </a:cubicBezTo>
                  <a:cubicBezTo>
                    <a:pt x="145" y="4"/>
                    <a:pt x="145" y="4"/>
                    <a:pt x="145" y="4"/>
                  </a:cubicBezTo>
                  <a:cubicBezTo>
                    <a:pt x="145" y="2"/>
                    <a:pt x="143" y="0"/>
                    <a:pt x="141" y="0"/>
                  </a:cubicBezTo>
                  <a:close/>
                  <a:moveTo>
                    <a:pt x="103" y="67"/>
                  </a:moveTo>
                  <a:cubicBezTo>
                    <a:pt x="60" y="67"/>
                    <a:pt x="60" y="67"/>
                    <a:pt x="60" y="67"/>
                  </a:cubicBezTo>
                  <a:cubicBezTo>
                    <a:pt x="58" y="67"/>
                    <a:pt x="56" y="65"/>
                    <a:pt x="56" y="63"/>
                  </a:cubicBezTo>
                  <a:cubicBezTo>
                    <a:pt x="56" y="61"/>
                    <a:pt x="58" y="59"/>
                    <a:pt x="60" y="59"/>
                  </a:cubicBezTo>
                  <a:cubicBezTo>
                    <a:pt x="103" y="59"/>
                    <a:pt x="103" y="59"/>
                    <a:pt x="103" y="59"/>
                  </a:cubicBezTo>
                  <a:cubicBezTo>
                    <a:pt x="106" y="59"/>
                    <a:pt x="107" y="61"/>
                    <a:pt x="107" y="63"/>
                  </a:cubicBezTo>
                  <a:cubicBezTo>
                    <a:pt x="107" y="65"/>
                    <a:pt x="106" y="67"/>
                    <a:pt x="103" y="67"/>
                  </a:cubicBezTo>
                  <a:close/>
                  <a:moveTo>
                    <a:pt x="115" y="48"/>
                  </a:moveTo>
                  <a:cubicBezTo>
                    <a:pt x="60" y="48"/>
                    <a:pt x="60" y="48"/>
                    <a:pt x="60" y="48"/>
                  </a:cubicBezTo>
                  <a:cubicBezTo>
                    <a:pt x="58" y="48"/>
                    <a:pt x="56" y="46"/>
                    <a:pt x="56" y="44"/>
                  </a:cubicBezTo>
                  <a:cubicBezTo>
                    <a:pt x="56" y="41"/>
                    <a:pt x="58" y="40"/>
                    <a:pt x="60" y="40"/>
                  </a:cubicBezTo>
                  <a:cubicBezTo>
                    <a:pt x="115" y="40"/>
                    <a:pt x="115" y="40"/>
                    <a:pt x="115" y="40"/>
                  </a:cubicBezTo>
                  <a:cubicBezTo>
                    <a:pt x="117" y="40"/>
                    <a:pt x="119" y="41"/>
                    <a:pt x="119" y="44"/>
                  </a:cubicBezTo>
                  <a:cubicBezTo>
                    <a:pt x="119" y="46"/>
                    <a:pt x="117" y="48"/>
                    <a:pt x="115" y="48"/>
                  </a:cubicBezTo>
                  <a:close/>
                  <a:moveTo>
                    <a:pt x="115" y="28"/>
                  </a:moveTo>
                  <a:cubicBezTo>
                    <a:pt x="60" y="28"/>
                    <a:pt x="60" y="28"/>
                    <a:pt x="60" y="28"/>
                  </a:cubicBezTo>
                  <a:cubicBezTo>
                    <a:pt x="58" y="28"/>
                    <a:pt x="56" y="27"/>
                    <a:pt x="56" y="24"/>
                  </a:cubicBezTo>
                  <a:cubicBezTo>
                    <a:pt x="56" y="22"/>
                    <a:pt x="58" y="20"/>
                    <a:pt x="60" y="20"/>
                  </a:cubicBezTo>
                  <a:cubicBezTo>
                    <a:pt x="115" y="20"/>
                    <a:pt x="115" y="20"/>
                    <a:pt x="115" y="20"/>
                  </a:cubicBezTo>
                  <a:cubicBezTo>
                    <a:pt x="117" y="20"/>
                    <a:pt x="119" y="22"/>
                    <a:pt x="119" y="24"/>
                  </a:cubicBezTo>
                  <a:cubicBezTo>
                    <a:pt x="119" y="27"/>
                    <a:pt x="117" y="28"/>
                    <a:pt x="115"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6"/>
            <p:cNvSpPr/>
            <p:nvPr/>
          </p:nvSpPr>
          <p:spPr bwMode="auto">
            <a:xfrm>
              <a:off x="4113213" y="3578225"/>
              <a:ext cx="220663" cy="22225"/>
            </a:xfrm>
            <a:custGeom>
              <a:avLst/>
              <a:gdLst>
                <a:gd name="T0" fmla="*/ 77 w 81"/>
                <a:gd name="T1" fmla="*/ 8 h 8"/>
                <a:gd name="T2" fmla="*/ 3 w 81"/>
                <a:gd name="T3" fmla="*/ 8 h 8"/>
                <a:gd name="T4" fmla="*/ 0 w 81"/>
                <a:gd name="T5" fmla="*/ 4 h 8"/>
                <a:gd name="T6" fmla="*/ 3 w 81"/>
                <a:gd name="T7" fmla="*/ 0 h 8"/>
                <a:gd name="T8" fmla="*/ 77 w 81"/>
                <a:gd name="T9" fmla="*/ 0 h 8"/>
                <a:gd name="T10" fmla="*/ 81 w 81"/>
                <a:gd name="T11" fmla="*/ 4 h 8"/>
                <a:gd name="T12" fmla="*/ 77 w 8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1" h="8">
                  <a:moveTo>
                    <a:pt x="77" y="8"/>
                  </a:moveTo>
                  <a:cubicBezTo>
                    <a:pt x="3" y="8"/>
                    <a:pt x="3" y="8"/>
                    <a:pt x="3" y="8"/>
                  </a:cubicBezTo>
                  <a:cubicBezTo>
                    <a:pt x="1" y="8"/>
                    <a:pt x="0" y="6"/>
                    <a:pt x="0" y="4"/>
                  </a:cubicBezTo>
                  <a:cubicBezTo>
                    <a:pt x="0" y="1"/>
                    <a:pt x="1" y="0"/>
                    <a:pt x="3" y="0"/>
                  </a:cubicBezTo>
                  <a:cubicBezTo>
                    <a:pt x="77" y="0"/>
                    <a:pt x="77" y="0"/>
                    <a:pt x="77" y="0"/>
                  </a:cubicBezTo>
                  <a:cubicBezTo>
                    <a:pt x="79" y="0"/>
                    <a:pt x="81" y="1"/>
                    <a:pt x="81" y="4"/>
                  </a:cubicBezTo>
                  <a:cubicBezTo>
                    <a:pt x="81" y="6"/>
                    <a:pt x="79" y="8"/>
                    <a:pt x="7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9" name="Text Box 19"/>
          <p:cNvSpPr txBox="1">
            <a:spLocks noChangeArrowheads="1"/>
          </p:cNvSpPr>
          <p:nvPr/>
        </p:nvSpPr>
        <p:spPr bwMode="auto">
          <a:xfrm>
            <a:off x="2709862" y="2040606"/>
            <a:ext cx="411765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800" dirty="0" smtClean="0">
                <a:solidFill>
                  <a:srgbClr val="404040"/>
                </a:solidFill>
                <a:latin typeface="微软雅黑" panose="020B0503020204020204" pitchFamily="34" charset="-122"/>
                <a:ea typeface="微软雅黑" panose="020B0503020204020204" pitchFamily="34" charset="-122"/>
              </a:rPr>
              <a:t>二叉排序树的类定义</a:t>
            </a:r>
            <a:endParaRPr lang="zh-CN" altLang="en-US" sz="2800" dirty="0">
              <a:solidFill>
                <a:srgbClr val="404040"/>
              </a:solidFill>
              <a:latin typeface="微软雅黑" panose="020B0503020204020204" pitchFamily="34" charset="-122"/>
              <a:ea typeface="微软雅黑" panose="020B0503020204020204" pitchFamily="34" charset="-122"/>
            </a:endParaRPr>
          </a:p>
        </p:txBody>
      </p:sp>
      <p:grpSp>
        <p:nvGrpSpPr>
          <p:cNvPr id="4" name="Group 40"/>
          <p:cNvGrpSpPr/>
          <p:nvPr/>
        </p:nvGrpSpPr>
        <p:grpSpPr>
          <a:xfrm>
            <a:off x="1964746" y="2832355"/>
            <a:ext cx="517526" cy="387350"/>
            <a:chOff x="4113213" y="3232150"/>
            <a:chExt cx="517526" cy="387350"/>
          </a:xfrm>
          <a:solidFill>
            <a:srgbClr val="5A327D"/>
          </a:solidFill>
        </p:grpSpPr>
        <p:sp>
          <p:nvSpPr>
            <p:cNvPr id="26" name="Freeform 124"/>
            <p:cNvSpPr/>
            <p:nvPr/>
          </p:nvSpPr>
          <p:spPr bwMode="auto">
            <a:xfrm>
              <a:off x="4292601" y="3394075"/>
              <a:ext cx="338138" cy="225425"/>
            </a:xfrm>
            <a:custGeom>
              <a:avLst/>
              <a:gdLst>
                <a:gd name="T0" fmla="*/ 40 w 124"/>
                <a:gd name="T1" fmla="*/ 83 h 83"/>
                <a:gd name="T2" fmla="*/ 40 w 124"/>
                <a:gd name="T3" fmla="*/ 78 h 83"/>
                <a:gd name="T4" fmla="*/ 41 w 124"/>
                <a:gd name="T5" fmla="*/ 71 h 83"/>
                <a:gd name="T6" fmla="*/ 32 w 124"/>
                <a:gd name="T7" fmla="*/ 75 h 83"/>
                <a:gd name="T8" fmla="*/ 29 w 124"/>
                <a:gd name="T9" fmla="*/ 75 h 83"/>
                <a:gd name="T10" fmla="*/ 23 w 124"/>
                <a:gd name="T11" fmla="*/ 72 h 83"/>
                <a:gd name="T12" fmla="*/ 3 w 124"/>
                <a:gd name="T13" fmla="*/ 41 h 83"/>
                <a:gd name="T14" fmla="*/ 5 w 124"/>
                <a:gd name="T15" fmla="*/ 31 h 83"/>
                <a:gd name="T16" fmla="*/ 9 w 124"/>
                <a:gd name="T17" fmla="*/ 30 h 83"/>
                <a:gd name="T18" fmla="*/ 15 w 124"/>
                <a:gd name="T19" fmla="*/ 33 h 83"/>
                <a:gd name="T20" fmla="*/ 32 w 124"/>
                <a:gd name="T21" fmla="*/ 59 h 83"/>
                <a:gd name="T22" fmla="*/ 55 w 124"/>
                <a:gd name="T23" fmla="*/ 50 h 83"/>
                <a:gd name="T24" fmla="*/ 56 w 124"/>
                <a:gd name="T25" fmla="*/ 50 h 83"/>
                <a:gd name="T26" fmla="*/ 64 w 124"/>
                <a:gd name="T27" fmla="*/ 45 h 83"/>
                <a:gd name="T28" fmla="*/ 69 w 124"/>
                <a:gd name="T29" fmla="*/ 43 h 83"/>
                <a:gd name="T30" fmla="*/ 65 w 124"/>
                <a:gd name="T31" fmla="*/ 39 h 83"/>
                <a:gd name="T32" fmla="*/ 59 w 124"/>
                <a:gd name="T33" fmla="*/ 23 h 83"/>
                <a:gd name="T34" fmla="*/ 82 w 124"/>
                <a:gd name="T35" fmla="*/ 0 h 83"/>
                <a:gd name="T36" fmla="*/ 88 w 124"/>
                <a:gd name="T37" fmla="*/ 1 h 83"/>
                <a:gd name="T38" fmla="*/ 105 w 124"/>
                <a:gd name="T39" fmla="*/ 23 h 83"/>
                <a:gd name="T40" fmla="*/ 99 w 124"/>
                <a:gd name="T41" fmla="*/ 39 h 83"/>
                <a:gd name="T42" fmla="*/ 95 w 124"/>
                <a:gd name="T43" fmla="*/ 43 h 83"/>
                <a:gd name="T44" fmla="*/ 100 w 124"/>
                <a:gd name="T45" fmla="*/ 45 h 83"/>
                <a:gd name="T46" fmla="*/ 124 w 124"/>
                <a:gd name="T47" fmla="*/ 83 h 83"/>
                <a:gd name="T48" fmla="*/ 40 w 124"/>
                <a:gd name="T49"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83">
                  <a:moveTo>
                    <a:pt x="40" y="83"/>
                  </a:moveTo>
                  <a:cubicBezTo>
                    <a:pt x="40" y="81"/>
                    <a:pt x="40" y="80"/>
                    <a:pt x="40" y="78"/>
                  </a:cubicBezTo>
                  <a:cubicBezTo>
                    <a:pt x="41" y="71"/>
                    <a:pt x="41" y="71"/>
                    <a:pt x="41" y="71"/>
                  </a:cubicBezTo>
                  <a:cubicBezTo>
                    <a:pt x="32" y="75"/>
                    <a:pt x="32" y="75"/>
                    <a:pt x="32" y="75"/>
                  </a:cubicBezTo>
                  <a:cubicBezTo>
                    <a:pt x="31" y="75"/>
                    <a:pt x="30" y="75"/>
                    <a:pt x="29" y="75"/>
                  </a:cubicBezTo>
                  <a:cubicBezTo>
                    <a:pt x="27" y="75"/>
                    <a:pt x="24" y="74"/>
                    <a:pt x="23" y="72"/>
                  </a:cubicBezTo>
                  <a:cubicBezTo>
                    <a:pt x="3" y="41"/>
                    <a:pt x="3" y="41"/>
                    <a:pt x="3" y="41"/>
                  </a:cubicBezTo>
                  <a:cubicBezTo>
                    <a:pt x="0" y="37"/>
                    <a:pt x="1" y="33"/>
                    <a:pt x="5" y="31"/>
                  </a:cubicBezTo>
                  <a:cubicBezTo>
                    <a:pt x="6" y="30"/>
                    <a:pt x="7" y="30"/>
                    <a:pt x="9" y="30"/>
                  </a:cubicBezTo>
                  <a:cubicBezTo>
                    <a:pt x="11" y="30"/>
                    <a:pt x="13" y="31"/>
                    <a:pt x="15" y="33"/>
                  </a:cubicBezTo>
                  <a:cubicBezTo>
                    <a:pt x="32" y="59"/>
                    <a:pt x="32" y="59"/>
                    <a:pt x="32" y="59"/>
                  </a:cubicBezTo>
                  <a:cubicBezTo>
                    <a:pt x="55" y="50"/>
                    <a:pt x="55" y="50"/>
                    <a:pt x="55" y="50"/>
                  </a:cubicBezTo>
                  <a:cubicBezTo>
                    <a:pt x="56" y="50"/>
                    <a:pt x="56" y="50"/>
                    <a:pt x="56" y="50"/>
                  </a:cubicBezTo>
                  <a:cubicBezTo>
                    <a:pt x="58" y="48"/>
                    <a:pt x="61" y="47"/>
                    <a:pt x="64" y="45"/>
                  </a:cubicBezTo>
                  <a:cubicBezTo>
                    <a:pt x="69" y="43"/>
                    <a:pt x="69" y="43"/>
                    <a:pt x="69" y="43"/>
                  </a:cubicBezTo>
                  <a:cubicBezTo>
                    <a:pt x="65" y="39"/>
                    <a:pt x="65" y="39"/>
                    <a:pt x="65" y="39"/>
                  </a:cubicBezTo>
                  <a:cubicBezTo>
                    <a:pt x="61" y="35"/>
                    <a:pt x="59" y="29"/>
                    <a:pt x="59" y="23"/>
                  </a:cubicBezTo>
                  <a:cubicBezTo>
                    <a:pt x="59" y="11"/>
                    <a:pt x="69" y="0"/>
                    <a:pt x="82" y="0"/>
                  </a:cubicBezTo>
                  <a:cubicBezTo>
                    <a:pt x="84" y="0"/>
                    <a:pt x="86" y="1"/>
                    <a:pt x="88" y="1"/>
                  </a:cubicBezTo>
                  <a:cubicBezTo>
                    <a:pt x="98" y="4"/>
                    <a:pt x="105" y="13"/>
                    <a:pt x="105" y="23"/>
                  </a:cubicBezTo>
                  <a:cubicBezTo>
                    <a:pt x="105" y="29"/>
                    <a:pt x="102" y="35"/>
                    <a:pt x="99" y="39"/>
                  </a:cubicBezTo>
                  <a:cubicBezTo>
                    <a:pt x="95" y="43"/>
                    <a:pt x="95" y="43"/>
                    <a:pt x="95" y="43"/>
                  </a:cubicBezTo>
                  <a:cubicBezTo>
                    <a:pt x="100" y="45"/>
                    <a:pt x="100" y="45"/>
                    <a:pt x="100" y="45"/>
                  </a:cubicBezTo>
                  <a:cubicBezTo>
                    <a:pt x="115" y="52"/>
                    <a:pt x="124" y="67"/>
                    <a:pt x="124" y="83"/>
                  </a:cubicBezTo>
                  <a:lnTo>
                    <a:pt x="4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25"/>
            <p:cNvSpPr>
              <a:spLocks noEditPoints="1"/>
            </p:cNvSpPr>
            <p:nvPr/>
          </p:nvSpPr>
          <p:spPr bwMode="auto">
            <a:xfrm>
              <a:off x="4140201" y="3232150"/>
              <a:ext cx="395288" cy="314325"/>
            </a:xfrm>
            <a:custGeom>
              <a:avLst/>
              <a:gdLst>
                <a:gd name="T0" fmla="*/ 141 w 145"/>
                <a:gd name="T1" fmla="*/ 0 h 115"/>
                <a:gd name="T2" fmla="*/ 4 w 145"/>
                <a:gd name="T3" fmla="*/ 0 h 115"/>
                <a:gd name="T4" fmla="*/ 0 w 145"/>
                <a:gd name="T5" fmla="*/ 4 h 115"/>
                <a:gd name="T6" fmla="*/ 0 w 145"/>
                <a:gd name="T7" fmla="*/ 111 h 115"/>
                <a:gd name="T8" fmla="*/ 4 w 145"/>
                <a:gd name="T9" fmla="*/ 115 h 115"/>
                <a:gd name="T10" fmla="*/ 64 w 145"/>
                <a:gd name="T11" fmla="*/ 115 h 115"/>
                <a:gd name="T12" fmla="*/ 55 w 145"/>
                <a:gd name="T13" fmla="*/ 102 h 115"/>
                <a:gd name="T14" fmla="*/ 54 w 145"/>
                <a:gd name="T15" fmla="*/ 91 h 115"/>
                <a:gd name="T16" fmla="*/ 54 w 145"/>
                <a:gd name="T17" fmla="*/ 91 h 115"/>
                <a:gd name="T18" fmla="*/ 30 w 145"/>
                <a:gd name="T19" fmla="*/ 55 h 115"/>
                <a:gd name="T20" fmla="*/ 31 w 145"/>
                <a:gd name="T21" fmla="*/ 49 h 115"/>
                <a:gd name="T22" fmla="*/ 37 w 145"/>
                <a:gd name="T23" fmla="*/ 50 h 115"/>
                <a:gd name="T24" fmla="*/ 60 w 145"/>
                <a:gd name="T25" fmla="*/ 86 h 115"/>
                <a:gd name="T26" fmla="*/ 74 w 145"/>
                <a:gd name="T27" fmla="*/ 90 h 115"/>
                <a:gd name="T28" fmla="*/ 90 w 145"/>
                <a:gd name="T29" fmla="*/ 113 h 115"/>
                <a:gd name="T30" fmla="*/ 109 w 145"/>
                <a:gd name="T31" fmla="*/ 106 h 115"/>
                <a:gd name="T32" fmla="*/ 118 w 145"/>
                <a:gd name="T33" fmla="*/ 100 h 115"/>
                <a:gd name="T34" fmla="*/ 111 w 145"/>
                <a:gd name="T35" fmla="*/ 82 h 115"/>
                <a:gd name="T36" fmla="*/ 138 w 145"/>
                <a:gd name="T37" fmla="*/ 55 h 115"/>
                <a:gd name="T38" fmla="*/ 145 w 145"/>
                <a:gd name="T39" fmla="*/ 57 h 115"/>
                <a:gd name="T40" fmla="*/ 145 w 145"/>
                <a:gd name="T41" fmla="*/ 4 h 115"/>
                <a:gd name="T42" fmla="*/ 141 w 145"/>
                <a:gd name="T43" fmla="*/ 0 h 115"/>
                <a:gd name="T44" fmla="*/ 103 w 145"/>
                <a:gd name="T45" fmla="*/ 67 h 115"/>
                <a:gd name="T46" fmla="*/ 60 w 145"/>
                <a:gd name="T47" fmla="*/ 67 h 115"/>
                <a:gd name="T48" fmla="*/ 56 w 145"/>
                <a:gd name="T49" fmla="*/ 63 h 115"/>
                <a:gd name="T50" fmla="*/ 60 w 145"/>
                <a:gd name="T51" fmla="*/ 59 h 115"/>
                <a:gd name="T52" fmla="*/ 103 w 145"/>
                <a:gd name="T53" fmla="*/ 59 h 115"/>
                <a:gd name="T54" fmla="*/ 107 w 145"/>
                <a:gd name="T55" fmla="*/ 63 h 115"/>
                <a:gd name="T56" fmla="*/ 103 w 145"/>
                <a:gd name="T57" fmla="*/ 67 h 115"/>
                <a:gd name="T58" fmla="*/ 115 w 145"/>
                <a:gd name="T59" fmla="*/ 48 h 115"/>
                <a:gd name="T60" fmla="*/ 60 w 145"/>
                <a:gd name="T61" fmla="*/ 48 h 115"/>
                <a:gd name="T62" fmla="*/ 56 w 145"/>
                <a:gd name="T63" fmla="*/ 44 h 115"/>
                <a:gd name="T64" fmla="*/ 60 w 145"/>
                <a:gd name="T65" fmla="*/ 40 h 115"/>
                <a:gd name="T66" fmla="*/ 115 w 145"/>
                <a:gd name="T67" fmla="*/ 40 h 115"/>
                <a:gd name="T68" fmla="*/ 119 w 145"/>
                <a:gd name="T69" fmla="*/ 44 h 115"/>
                <a:gd name="T70" fmla="*/ 115 w 145"/>
                <a:gd name="T71" fmla="*/ 48 h 115"/>
                <a:gd name="T72" fmla="*/ 115 w 145"/>
                <a:gd name="T73" fmla="*/ 28 h 115"/>
                <a:gd name="T74" fmla="*/ 60 w 145"/>
                <a:gd name="T75" fmla="*/ 28 h 115"/>
                <a:gd name="T76" fmla="*/ 56 w 145"/>
                <a:gd name="T77" fmla="*/ 24 h 115"/>
                <a:gd name="T78" fmla="*/ 60 w 145"/>
                <a:gd name="T79" fmla="*/ 20 h 115"/>
                <a:gd name="T80" fmla="*/ 115 w 145"/>
                <a:gd name="T81" fmla="*/ 20 h 115"/>
                <a:gd name="T82" fmla="*/ 119 w 145"/>
                <a:gd name="T83" fmla="*/ 24 h 115"/>
                <a:gd name="T84" fmla="*/ 115 w 145"/>
                <a:gd name="T85" fmla="*/ 2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15">
                  <a:moveTo>
                    <a:pt x="141" y="0"/>
                  </a:moveTo>
                  <a:cubicBezTo>
                    <a:pt x="4" y="0"/>
                    <a:pt x="4" y="0"/>
                    <a:pt x="4" y="0"/>
                  </a:cubicBezTo>
                  <a:cubicBezTo>
                    <a:pt x="1" y="0"/>
                    <a:pt x="0" y="2"/>
                    <a:pt x="0" y="4"/>
                  </a:cubicBezTo>
                  <a:cubicBezTo>
                    <a:pt x="0" y="111"/>
                    <a:pt x="0" y="111"/>
                    <a:pt x="0" y="111"/>
                  </a:cubicBezTo>
                  <a:cubicBezTo>
                    <a:pt x="0" y="113"/>
                    <a:pt x="1" y="115"/>
                    <a:pt x="4" y="115"/>
                  </a:cubicBezTo>
                  <a:cubicBezTo>
                    <a:pt x="64" y="115"/>
                    <a:pt x="64" y="115"/>
                    <a:pt x="64" y="115"/>
                  </a:cubicBezTo>
                  <a:cubicBezTo>
                    <a:pt x="55" y="102"/>
                    <a:pt x="55" y="102"/>
                    <a:pt x="55" y="102"/>
                  </a:cubicBezTo>
                  <a:cubicBezTo>
                    <a:pt x="53" y="99"/>
                    <a:pt x="53" y="95"/>
                    <a:pt x="54" y="91"/>
                  </a:cubicBezTo>
                  <a:cubicBezTo>
                    <a:pt x="54" y="91"/>
                    <a:pt x="54" y="91"/>
                    <a:pt x="54" y="91"/>
                  </a:cubicBezTo>
                  <a:cubicBezTo>
                    <a:pt x="30" y="55"/>
                    <a:pt x="30" y="55"/>
                    <a:pt x="30" y="55"/>
                  </a:cubicBezTo>
                  <a:cubicBezTo>
                    <a:pt x="29" y="53"/>
                    <a:pt x="29" y="50"/>
                    <a:pt x="31" y="49"/>
                  </a:cubicBezTo>
                  <a:cubicBezTo>
                    <a:pt x="33" y="48"/>
                    <a:pt x="36" y="48"/>
                    <a:pt x="37" y="50"/>
                  </a:cubicBezTo>
                  <a:cubicBezTo>
                    <a:pt x="60" y="86"/>
                    <a:pt x="60" y="86"/>
                    <a:pt x="60" y="86"/>
                  </a:cubicBezTo>
                  <a:cubicBezTo>
                    <a:pt x="65" y="83"/>
                    <a:pt x="71" y="85"/>
                    <a:pt x="74" y="90"/>
                  </a:cubicBezTo>
                  <a:cubicBezTo>
                    <a:pt x="90" y="113"/>
                    <a:pt x="90" y="113"/>
                    <a:pt x="90" y="113"/>
                  </a:cubicBezTo>
                  <a:cubicBezTo>
                    <a:pt x="109" y="106"/>
                    <a:pt x="109" y="106"/>
                    <a:pt x="109" y="106"/>
                  </a:cubicBezTo>
                  <a:cubicBezTo>
                    <a:pt x="112" y="104"/>
                    <a:pt x="115" y="102"/>
                    <a:pt x="118" y="100"/>
                  </a:cubicBezTo>
                  <a:cubicBezTo>
                    <a:pt x="114" y="96"/>
                    <a:pt x="111" y="89"/>
                    <a:pt x="111" y="82"/>
                  </a:cubicBezTo>
                  <a:cubicBezTo>
                    <a:pt x="111" y="68"/>
                    <a:pt x="123" y="55"/>
                    <a:pt x="138" y="55"/>
                  </a:cubicBezTo>
                  <a:cubicBezTo>
                    <a:pt x="140" y="55"/>
                    <a:pt x="143" y="56"/>
                    <a:pt x="145" y="57"/>
                  </a:cubicBezTo>
                  <a:cubicBezTo>
                    <a:pt x="145" y="4"/>
                    <a:pt x="145" y="4"/>
                    <a:pt x="145" y="4"/>
                  </a:cubicBezTo>
                  <a:cubicBezTo>
                    <a:pt x="145" y="2"/>
                    <a:pt x="143" y="0"/>
                    <a:pt x="141" y="0"/>
                  </a:cubicBezTo>
                  <a:close/>
                  <a:moveTo>
                    <a:pt x="103" y="67"/>
                  </a:moveTo>
                  <a:cubicBezTo>
                    <a:pt x="60" y="67"/>
                    <a:pt x="60" y="67"/>
                    <a:pt x="60" y="67"/>
                  </a:cubicBezTo>
                  <a:cubicBezTo>
                    <a:pt x="58" y="67"/>
                    <a:pt x="56" y="65"/>
                    <a:pt x="56" y="63"/>
                  </a:cubicBezTo>
                  <a:cubicBezTo>
                    <a:pt x="56" y="61"/>
                    <a:pt x="58" y="59"/>
                    <a:pt x="60" y="59"/>
                  </a:cubicBezTo>
                  <a:cubicBezTo>
                    <a:pt x="103" y="59"/>
                    <a:pt x="103" y="59"/>
                    <a:pt x="103" y="59"/>
                  </a:cubicBezTo>
                  <a:cubicBezTo>
                    <a:pt x="106" y="59"/>
                    <a:pt x="107" y="61"/>
                    <a:pt x="107" y="63"/>
                  </a:cubicBezTo>
                  <a:cubicBezTo>
                    <a:pt x="107" y="65"/>
                    <a:pt x="106" y="67"/>
                    <a:pt x="103" y="67"/>
                  </a:cubicBezTo>
                  <a:close/>
                  <a:moveTo>
                    <a:pt x="115" y="48"/>
                  </a:moveTo>
                  <a:cubicBezTo>
                    <a:pt x="60" y="48"/>
                    <a:pt x="60" y="48"/>
                    <a:pt x="60" y="48"/>
                  </a:cubicBezTo>
                  <a:cubicBezTo>
                    <a:pt x="58" y="48"/>
                    <a:pt x="56" y="46"/>
                    <a:pt x="56" y="44"/>
                  </a:cubicBezTo>
                  <a:cubicBezTo>
                    <a:pt x="56" y="41"/>
                    <a:pt x="58" y="40"/>
                    <a:pt x="60" y="40"/>
                  </a:cubicBezTo>
                  <a:cubicBezTo>
                    <a:pt x="115" y="40"/>
                    <a:pt x="115" y="40"/>
                    <a:pt x="115" y="40"/>
                  </a:cubicBezTo>
                  <a:cubicBezTo>
                    <a:pt x="117" y="40"/>
                    <a:pt x="119" y="41"/>
                    <a:pt x="119" y="44"/>
                  </a:cubicBezTo>
                  <a:cubicBezTo>
                    <a:pt x="119" y="46"/>
                    <a:pt x="117" y="48"/>
                    <a:pt x="115" y="48"/>
                  </a:cubicBezTo>
                  <a:close/>
                  <a:moveTo>
                    <a:pt x="115" y="28"/>
                  </a:moveTo>
                  <a:cubicBezTo>
                    <a:pt x="60" y="28"/>
                    <a:pt x="60" y="28"/>
                    <a:pt x="60" y="28"/>
                  </a:cubicBezTo>
                  <a:cubicBezTo>
                    <a:pt x="58" y="28"/>
                    <a:pt x="56" y="27"/>
                    <a:pt x="56" y="24"/>
                  </a:cubicBezTo>
                  <a:cubicBezTo>
                    <a:pt x="56" y="22"/>
                    <a:pt x="58" y="20"/>
                    <a:pt x="60" y="20"/>
                  </a:cubicBezTo>
                  <a:cubicBezTo>
                    <a:pt x="115" y="20"/>
                    <a:pt x="115" y="20"/>
                    <a:pt x="115" y="20"/>
                  </a:cubicBezTo>
                  <a:cubicBezTo>
                    <a:pt x="117" y="20"/>
                    <a:pt x="119" y="22"/>
                    <a:pt x="119" y="24"/>
                  </a:cubicBezTo>
                  <a:cubicBezTo>
                    <a:pt x="119" y="27"/>
                    <a:pt x="117" y="28"/>
                    <a:pt x="115"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26"/>
            <p:cNvSpPr/>
            <p:nvPr/>
          </p:nvSpPr>
          <p:spPr bwMode="auto">
            <a:xfrm>
              <a:off x="4113213" y="3578225"/>
              <a:ext cx="220663" cy="22225"/>
            </a:xfrm>
            <a:custGeom>
              <a:avLst/>
              <a:gdLst>
                <a:gd name="T0" fmla="*/ 77 w 81"/>
                <a:gd name="T1" fmla="*/ 8 h 8"/>
                <a:gd name="T2" fmla="*/ 3 w 81"/>
                <a:gd name="T3" fmla="*/ 8 h 8"/>
                <a:gd name="T4" fmla="*/ 0 w 81"/>
                <a:gd name="T5" fmla="*/ 4 h 8"/>
                <a:gd name="T6" fmla="*/ 3 w 81"/>
                <a:gd name="T7" fmla="*/ 0 h 8"/>
                <a:gd name="T8" fmla="*/ 77 w 81"/>
                <a:gd name="T9" fmla="*/ 0 h 8"/>
                <a:gd name="T10" fmla="*/ 81 w 81"/>
                <a:gd name="T11" fmla="*/ 4 h 8"/>
                <a:gd name="T12" fmla="*/ 77 w 8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1" h="8">
                  <a:moveTo>
                    <a:pt x="77" y="8"/>
                  </a:moveTo>
                  <a:cubicBezTo>
                    <a:pt x="3" y="8"/>
                    <a:pt x="3" y="8"/>
                    <a:pt x="3" y="8"/>
                  </a:cubicBezTo>
                  <a:cubicBezTo>
                    <a:pt x="1" y="8"/>
                    <a:pt x="0" y="6"/>
                    <a:pt x="0" y="4"/>
                  </a:cubicBezTo>
                  <a:cubicBezTo>
                    <a:pt x="0" y="1"/>
                    <a:pt x="1" y="0"/>
                    <a:pt x="3" y="0"/>
                  </a:cubicBezTo>
                  <a:cubicBezTo>
                    <a:pt x="77" y="0"/>
                    <a:pt x="77" y="0"/>
                    <a:pt x="77" y="0"/>
                  </a:cubicBezTo>
                  <a:cubicBezTo>
                    <a:pt x="79" y="0"/>
                    <a:pt x="81" y="1"/>
                    <a:pt x="81" y="4"/>
                  </a:cubicBezTo>
                  <a:cubicBezTo>
                    <a:pt x="81" y="6"/>
                    <a:pt x="79" y="8"/>
                    <a:pt x="7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9" name="Text Box 19"/>
          <p:cNvSpPr txBox="1">
            <a:spLocks noChangeArrowheads="1"/>
          </p:cNvSpPr>
          <p:nvPr/>
        </p:nvSpPr>
        <p:spPr bwMode="auto">
          <a:xfrm>
            <a:off x="2709862" y="2767042"/>
            <a:ext cx="550449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800" dirty="0" smtClean="0">
                <a:solidFill>
                  <a:srgbClr val="404040"/>
                </a:solidFill>
                <a:latin typeface="微软雅黑" panose="020B0503020204020204" pitchFamily="34" charset="-122"/>
                <a:ea typeface="微软雅黑" panose="020B0503020204020204" pitchFamily="34" charset="-122"/>
              </a:rPr>
              <a:t>二叉排序树的实现</a:t>
            </a:r>
            <a:r>
              <a:rPr lang="en-US" altLang="zh-CN" sz="2800" dirty="0" smtClean="0">
                <a:solidFill>
                  <a:srgbClr val="404040"/>
                </a:solidFill>
                <a:latin typeface="微软雅黑" panose="020B0503020204020204" pitchFamily="34" charset="-122"/>
                <a:ea typeface="微软雅黑" panose="020B0503020204020204" pitchFamily="34" charset="-122"/>
              </a:rPr>
              <a:t>——</a:t>
            </a:r>
            <a:r>
              <a:rPr lang="zh-CN" altLang="en-US" sz="2800" dirty="0" smtClean="0">
                <a:solidFill>
                  <a:srgbClr val="404040"/>
                </a:solidFill>
                <a:latin typeface="微软雅黑" panose="020B0503020204020204" pitchFamily="34" charset="-122"/>
                <a:ea typeface="微软雅黑" panose="020B0503020204020204" pitchFamily="34" charset="-122"/>
              </a:rPr>
              <a:t>查找</a:t>
            </a:r>
            <a:endParaRPr lang="zh-CN" altLang="en-US" sz="2800" dirty="0">
              <a:solidFill>
                <a:srgbClr val="404040"/>
              </a:solidFill>
              <a:latin typeface="微软雅黑" panose="020B0503020204020204" pitchFamily="34" charset="-122"/>
              <a:ea typeface="微软雅黑" panose="020B0503020204020204" pitchFamily="34" charset="-122"/>
            </a:endParaRPr>
          </a:p>
        </p:txBody>
      </p:sp>
      <p:grpSp>
        <p:nvGrpSpPr>
          <p:cNvPr id="5" name="Group 40"/>
          <p:cNvGrpSpPr/>
          <p:nvPr/>
        </p:nvGrpSpPr>
        <p:grpSpPr>
          <a:xfrm>
            <a:off x="1964746" y="3558791"/>
            <a:ext cx="517526" cy="387350"/>
            <a:chOff x="4113213" y="3232150"/>
            <a:chExt cx="517526" cy="387350"/>
          </a:xfrm>
          <a:solidFill>
            <a:srgbClr val="5A327D"/>
          </a:solidFill>
        </p:grpSpPr>
        <p:sp>
          <p:nvSpPr>
            <p:cNvPr id="39" name="Freeform 124"/>
            <p:cNvSpPr/>
            <p:nvPr/>
          </p:nvSpPr>
          <p:spPr bwMode="auto">
            <a:xfrm>
              <a:off x="4292601" y="3394075"/>
              <a:ext cx="338138" cy="225425"/>
            </a:xfrm>
            <a:custGeom>
              <a:avLst/>
              <a:gdLst>
                <a:gd name="T0" fmla="*/ 40 w 124"/>
                <a:gd name="T1" fmla="*/ 83 h 83"/>
                <a:gd name="T2" fmla="*/ 40 w 124"/>
                <a:gd name="T3" fmla="*/ 78 h 83"/>
                <a:gd name="T4" fmla="*/ 41 w 124"/>
                <a:gd name="T5" fmla="*/ 71 h 83"/>
                <a:gd name="T6" fmla="*/ 32 w 124"/>
                <a:gd name="T7" fmla="*/ 75 h 83"/>
                <a:gd name="T8" fmla="*/ 29 w 124"/>
                <a:gd name="T9" fmla="*/ 75 h 83"/>
                <a:gd name="T10" fmla="*/ 23 w 124"/>
                <a:gd name="T11" fmla="*/ 72 h 83"/>
                <a:gd name="T12" fmla="*/ 3 w 124"/>
                <a:gd name="T13" fmla="*/ 41 h 83"/>
                <a:gd name="T14" fmla="*/ 5 w 124"/>
                <a:gd name="T15" fmla="*/ 31 h 83"/>
                <a:gd name="T16" fmla="*/ 9 w 124"/>
                <a:gd name="T17" fmla="*/ 30 h 83"/>
                <a:gd name="T18" fmla="*/ 15 w 124"/>
                <a:gd name="T19" fmla="*/ 33 h 83"/>
                <a:gd name="T20" fmla="*/ 32 w 124"/>
                <a:gd name="T21" fmla="*/ 59 h 83"/>
                <a:gd name="T22" fmla="*/ 55 w 124"/>
                <a:gd name="T23" fmla="*/ 50 h 83"/>
                <a:gd name="T24" fmla="*/ 56 w 124"/>
                <a:gd name="T25" fmla="*/ 50 h 83"/>
                <a:gd name="T26" fmla="*/ 64 w 124"/>
                <a:gd name="T27" fmla="*/ 45 h 83"/>
                <a:gd name="T28" fmla="*/ 69 w 124"/>
                <a:gd name="T29" fmla="*/ 43 h 83"/>
                <a:gd name="T30" fmla="*/ 65 w 124"/>
                <a:gd name="T31" fmla="*/ 39 h 83"/>
                <a:gd name="T32" fmla="*/ 59 w 124"/>
                <a:gd name="T33" fmla="*/ 23 h 83"/>
                <a:gd name="T34" fmla="*/ 82 w 124"/>
                <a:gd name="T35" fmla="*/ 0 h 83"/>
                <a:gd name="T36" fmla="*/ 88 w 124"/>
                <a:gd name="T37" fmla="*/ 1 h 83"/>
                <a:gd name="T38" fmla="*/ 105 w 124"/>
                <a:gd name="T39" fmla="*/ 23 h 83"/>
                <a:gd name="T40" fmla="*/ 99 w 124"/>
                <a:gd name="T41" fmla="*/ 39 h 83"/>
                <a:gd name="T42" fmla="*/ 95 w 124"/>
                <a:gd name="T43" fmla="*/ 43 h 83"/>
                <a:gd name="T44" fmla="*/ 100 w 124"/>
                <a:gd name="T45" fmla="*/ 45 h 83"/>
                <a:gd name="T46" fmla="*/ 124 w 124"/>
                <a:gd name="T47" fmla="*/ 83 h 83"/>
                <a:gd name="T48" fmla="*/ 40 w 124"/>
                <a:gd name="T49"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83">
                  <a:moveTo>
                    <a:pt x="40" y="83"/>
                  </a:moveTo>
                  <a:cubicBezTo>
                    <a:pt x="40" y="81"/>
                    <a:pt x="40" y="80"/>
                    <a:pt x="40" y="78"/>
                  </a:cubicBezTo>
                  <a:cubicBezTo>
                    <a:pt x="41" y="71"/>
                    <a:pt x="41" y="71"/>
                    <a:pt x="41" y="71"/>
                  </a:cubicBezTo>
                  <a:cubicBezTo>
                    <a:pt x="32" y="75"/>
                    <a:pt x="32" y="75"/>
                    <a:pt x="32" y="75"/>
                  </a:cubicBezTo>
                  <a:cubicBezTo>
                    <a:pt x="31" y="75"/>
                    <a:pt x="30" y="75"/>
                    <a:pt x="29" y="75"/>
                  </a:cubicBezTo>
                  <a:cubicBezTo>
                    <a:pt x="27" y="75"/>
                    <a:pt x="24" y="74"/>
                    <a:pt x="23" y="72"/>
                  </a:cubicBezTo>
                  <a:cubicBezTo>
                    <a:pt x="3" y="41"/>
                    <a:pt x="3" y="41"/>
                    <a:pt x="3" y="41"/>
                  </a:cubicBezTo>
                  <a:cubicBezTo>
                    <a:pt x="0" y="37"/>
                    <a:pt x="1" y="33"/>
                    <a:pt x="5" y="31"/>
                  </a:cubicBezTo>
                  <a:cubicBezTo>
                    <a:pt x="6" y="30"/>
                    <a:pt x="7" y="30"/>
                    <a:pt x="9" y="30"/>
                  </a:cubicBezTo>
                  <a:cubicBezTo>
                    <a:pt x="11" y="30"/>
                    <a:pt x="13" y="31"/>
                    <a:pt x="15" y="33"/>
                  </a:cubicBezTo>
                  <a:cubicBezTo>
                    <a:pt x="32" y="59"/>
                    <a:pt x="32" y="59"/>
                    <a:pt x="32" y="59"/>
                  </a:cubicBezTo>
                  <a:cubicBezTo>
                    <a:pt x="55" y="50"/>
                    <a:pt x="55" y="50"/>
                    <a:pt x="55" y="50"/>
                  </a:cubicBezTo>
                  <a:cubicBezTo>
                    <a:pt x="56" y="50"/>
                    <a:pt x="56" y="50"/>
                    <a:pt x="56" y="50"/>
                  </a:cubicBezTo>
                  <a:cubicBezTo>
                    <a:pt x="58" y="48"/>
                    <a:pt x="61" y="47"/>
                    <a:pt x="64" y="45"/>
                  </a:cubicBezTo>
                  <a:cubicBezTo>
                    <a:pt x="69" y="43"/>
                    <a:pt x="69" y="43"/>
                    <a:pt x="69" y="43"/>
                  </a:cubicBezTo>
                  <a:cubicBezTo>
                    <a:pt x="65" y="39"/>
                    <a:pt x="65" y="39"/>
                    <a:pt x="65" y="39"/>
                  </a:cubicBezTo>
                  <a:cubicBezTo>
                    <a:pt x="61" y="35"/>
                    <a:pt x="59" y="29"/>
                    <a:pt x="59" y="23"/>
                  </a:cubicBezTo>
                  <a:cubicBezTo>
                    <a:pt x="59" y="11"/>
                    <a:pt x="69" y="0"/>
                    <a:pt x="82" y="0"/>
                  </a:cubicBezTo>
                  <a:cubicBezTo>
                    <a:pt x="84" y="0"/>
                    <a:pt x="86" y="1"/>
                    <a:pt x="88" y="1"/>
                  </a:cubicBezTo>
                  <a:cubicBezTo>
                    <a:pt x="98" y="4"/>
                    <a:pt x="105" y="13"/>
                    <a:pt x="105" y="23"/>
                  </a:cubicBezTo>
                  <a:cubicBezTo>
                    <a:pt x="105" y="29"/>
                    <a:pt x="102" y="35"/>
                    <a:pt x="99" y="39"/>
                  </a:cubicBezTo>
                  <a:cubicBezTo>
                    <a:pt x="95" y="43"/>
                    <a:pt x="95" y="43"/>
                    <a:pt x="95" y="43"/>
                  </a:cubicBezTo>
                  <a:cubicBezTo>
                    <a:pt x="100" y="45"/>
                    <a:pt x="100" y="45"/>
                    <a:pt x="100" y="45"/>
                  </a:cubicBezTo>
                  <a:cubicBezTo>
                    <a:pt x="115" y="52"/>
                    <a:pt x="124" y="67"/>
                    <a:pt x="124" y="83"/>
                  </a:cubicBezTo>
                  <a:lnTo>
                    <a:pt x="4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5"/>
            <p:cNvSpPr>
              <a:spLocks noEditPoints="1"/>
            </p:cNvSpPr>
            <p:nvPr/>
          </p:nvSpPr>
          <p:spPr bwMode="auto">
            <a:xfrm>
              <a:off x="4140201" y="3232150"/>
              <a:ext cx="395288" cy="314325"/>
            </a:xfrm>
            <a:custGeom>
              <a:avLst/>
              <a:gdLst>
                <a:gd name="T0" fmla="*/ 141 w 145"/>
                <a:gd name="T1" fmla="*/ 0 h 115"/>
                <a:gd name="T2" fmla="*/ 4 w 145"/>
                <a:gd name="T3" fmla="*/ 0 h 115"/>
                <a:gd name="T4" fmla="*/ 0 w 145"/>
                <a:gd name="T5" fmla="*/ 4 h 115"/>
                <a:gd name="T6" fmla="*/ 0 w 145"/>
                <a:gd name="T7" fmla="*/ 111 h 115"/>
                <a:gd name="T8" fmla="*/ 4 w 145"/>
                <a:gd name="T9" fmla="*/ 115 h 115"/>
                <a:gd name="T10" fmla="*/ 64 w 145"/>
                <a:gd name="T11" fmla="*/ 115 h 115"/>
                <a:gd name="T12" fmla="*/ 55 w 145"/>
                <a:gd name="T13" fmla="*/ 102 h 115"/>
                <a:gd name="T14" fmla="*/ 54 w 145"/>
                <a:gd name="T15" fmla="*/ 91 h 115"/>
                <a:gd name="T16" fmla="*/ 54 w 145"/>
                <a:gd name="T17" fmla="*/ 91 h 115"/>
                <a:gd name="T18" fmla="*/ 30 w 145"/>
                <a:gd name="T19" fmla="*/ 55 h 115"/>
                <a:gd name="T20" fmla="*/ 31 w 145"/>
                <a:gd name="T21" fmla="*/ 49 h 115"/>
                <a:gd name="T22" fmla="*/ 37 w 145"/>
                <a:gd name="T23" fmla="*/ 50 h 115"/>
                <a:gd name="T24" fmla="*/ 60 w 145"/>
                <a:gd name="T25" fmla="*/ 86 h 115"/>
                <a:gd name="T26" fmla="*/ 74 w 145"/>
                <a:gd name="T27" fmla="*/ 90 h 115"/>
                <a:gd name="T28" fmla="*/ 90 w 145"/>
                <a:gd name="T29" fmla="*/ 113 h 115"/>
                <a:gd name="T30" fmla="*/ 109 w 145"/>
                <a:gd name="T31" fmla="*/ 106 h 115"/>
                <a:gd name="T32" fmla="*/ 118 w 145"/>
                <a:gd name="T33" fmla="*/ 100 h 115"/>
                <a:gd name="T34" fmla="*/ 111 w 145"/>
                <a:gd name="T35" fmla="*/ 82 h 115"/>
                <a:gd name="T36" fmla="*/ 138 w 145"/>
                <a:gd name="T37" fmla="*/ 55 h 115"/>
                <a:gd name="T38" fmla="*/ 145 w 145"/>
                <a:gd name="T39" fmla="*/ 57 h 115"/>
                <a:gd name="T40" fmla="*/ 145 w 145"/>
                <a:gd name="T41" fmla="*/ 4 h 115"/>
                <a:gd name="T42" fmla="*/ 141 w 145"/>
                <a:gd name="T43" fmla="*/ 0 h 115"/>
                <a:gd name="T44" fmla="*/ 103 w 145"/>
                <a:gd name="T45" fmla="*/ 67 h 115"/>
                <a:gd name="T46" fmla="*/ 60 w 145"/>
                <a:gd name="T47" fmla="*/ 67 h 115"/>
                <a:gd name="T48" fmla="*/ 56 w 145"/>
                <a:gd name="T49" fmla="*/ 63 h 115"/>
                <a:gd name="T50" fmla="*/ 60 w 145"/>
                <a:gd name="T51" fmla="*/ 59 h 115"/>
                <a:gd name="T52" fmla="*/ 103 w 145"/>
                <a:gd name="T53" fmla="*/ 59 h 115"/>
                <a:gd name="T54" fmla="*/ 107 w 145"/>
                <a:gd name="T55" fmla="*/ 63 h 115"/>
                <a:gd name="T56" fmla="*/ 103 w 145"/>
                <a:gd name="T57" fmla="*/ 67 h 115"/>
                <a:gd name="T58" fmla="*/ 115 w 145"/>
                <a:gd name="T59" fmla="*/ 48 h 115"/>
                <a:gd name="T60" fmla="*/ 60 w 145"/>
                <a:gd name="T61" fmla="*/ 48 h 115"/>
                <a:gd name="T62" fmla="*/ 56 w 145"/>
                <a:gd name="T63" fmla="*/ 44 h 115"/>
                <a:gd name="T64" fmla="*/ 60 w 145"/>
                <a:gd name="T65" fmla="*/ 40 h 115"/>
                <a:gd name="T66" fmla="*/ 115 w 145"/>
                <a:gd name="T67" fmla="*/ 40 h 115"/>
                <a:gd name="T68" fmla="*/ 119 w 145"/>
                <a:gd name="T69" fmla="*/ 44 h 115"/>
                <a:gd name="T70" fmla="*/ 115 w 145"/>
                <a:gd name="T71" fmla="*/ 48 h 115"/>
                <a:gd name="T72" fmla="*/ 115 w 145"/>
                <a:gd name="T73" fmla="*/ 28 h 115"/>
                <a:gd name="T74" fmla="*/ 60 w 145"/>
                <a:gd name="T75" fmla="*/ 28 h 115"/>
                <a:gd name="T76" fmla="*/ 56 w 145"/>
                <a:gd name="T77" fmla="*/ 24 h 115"/>
                <a:gd name="T78" fmla="*/ 60 w 145"/>
                <a:gd name="T79" fmla="*/ 20 h 115"/>
                <a:gd name="T80" fmla="*/ 115 w 145"/>
                <a:gd name="T81" fmla="*/ 20 h 115"/>
                <a:gd name="T82" fmla="*/ 119 w 145"/>
                <a:gd name="T83" fmla="*/ 24 h 115"/>
                <a:gd name="T84" fmla="*/ 115 w 145"/>
                <a:gd name="T85" fmla="*/ 2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15">
                  <a:moveTo>
                    <a:pt x="141" y="0"/>
                  </a:moveTo>
                  <a:cubicBezTo>
                    <a:pt x="4" y="0"/>
                    <a:pt x="4" y="0"/>
                    <a:pt x="4" y="0"/>
                  </a:cubicBezTo>
                  <a:cubicBezTo>
                    <a:pt x="1" y="0"/>
                    <a:pt x="0" y="2"/>
                    <a:pt x="0" y="4"/>
                  </a:cubicBezTo>
                  <a:cubicBezTo>
                    <a:pt x="0" y="111"/>
                    <a:pt x="0" y="111"/>
                    <a:pt x="0" y="111"/>
                  </a:cubicBezTo>
                  <a:cubicBezTo>
                    <a:pt x="0" y="113"/>
                    <a:pt x="1" y="115"/>
                    <a:pt x="4" y="115"/>
                  </a:cubicBezTo>
                  <a:cubicBezTo>
                    <a:pt x="64" y="115"/>
                    <a:pt x="64" y="115"/>
                    <a:pt x="64" y="115"/>
                  </a:cubicBezTo>
                  <a:cubicBezTo>
                    <a:pt x="55" y="102"/>
                    <a:pt x="55" y="102"/>
                    <a:pt x="55" y="102"/>
                  </a:cubicBezTo>
                  <a:cubicBezTo>
                    <a:pt x="53" y="99"/>
                    <a:pt x="53" y="95"/>
                    <a:pt x="54" y="91"/>
                  </a:cubicBezTo>
                  <a:cubicBezTo>
                    <a:pt x="54" y="91"/>
                    <a:pt x="54" y="91"/>
                    <a:pt x="54" y="91"/>
                  </a:cubicBezTo>
                  <a:cubicBezTo>
                    <a:pt x="30" y="55"/>
                    <a:pt x="30" y="55"/>
                    <a:pt x="30" y="55"/>
                  </a:cubicBezTo>
                  <a:cubicBezTo>
                    <a:pt x="29" y="53"/>
                    <a:pt x="29" y="50"/>
                    <a:pt x="31" y="49"/>
                  </a:cubicBezTo>
                  <a:cubicBezTo>
                    <a:pt x="33" y="48"/>
                    <a:pt x="36" y="48"/>
                    <a:pt x="37" y="50"/>
                  </a:cubicBezTo>
                  <a:cubicBezTo>
                    <a:pt x="60" y="86"/>
                    <a:pt x="60" y="86"/>
                    <a:pt x="60" y="86"/>
                  </a:cubicBezTo>
                  <a:cubicBezTo>
                    <a:pt x="65" y="83"/>
                    <a:pt x="71" y="85"/>
                    <a:pt x="74" y="90"/>
                  </a:cubicBezTo>
                  <a:cubicBezTo>
                    <a:pt x="90" y="113"/>
                    <a:pt x="90" y="113"/>
                    <a:pt x="90" y="113"/>
                  </a:cubicBezTo>
                  <a:cubicBezTo>
                    <a:pt x="109" y="106"/>
                    <a:pt x="109" y="106"/>
                    <a:pt x="109" y="106"/>
                  </a:cubicBezTo>
                  <a:cubicBezTo>
                    <a:pt x="112" y="104"/>
                    <a:pt x="115" y="102"/>
                    <a:pt x="118" y="100"/>
                  </a:cubicBezTo>
                  <a:cubicBezTo>
                    <a:pt x="114" y="96"/>
                    <a:pt x="111" y="89"/>
                    <a:pt x="111" y="82"/>
                  </a:cubicBezTo>
                  <a:cubicBezTo>
                    <a:pt x="111" y="68"/>
                    <a:pt x="123" y="55"/>
                    <a:pt x="138" y="55"/>
                  </a:cubicBezTo>
                  <a:cubicBezTo>
                    <a:pt x="140" y="55"/>
                    <a:pt x="143" y="56"/>
                    <a:pt x="145" y="57"/>
                  </a:cubicBezTo>
                  <a:cubicBezTo>
                    <a:pt x="145" y="4"/>
                    <a:pt x="145" y="4"/>
                    <a:pt x="145" y="4"/>
                  </a:cubicBezTo>
                  <a:cubicBezTo>
                    <a:pt x="145" y="2"/>
                    <a:pt x="143" y="0"/>
                    <a:pt x="141" y="0"/>
                  </a:cubicBezTo>
                  <a:close/>
                  <a:moveTo>
                    <a:pt x="103" y="67"/>
                  </a:moveTo>
                  <a:cubicBezTo>
                    <a:pt x="60" y="67"/>
                    <a:pt x="60" y="67"/>
                    <a:pt x="60" y="67"/>
                  </a:cubicBezTo>
                  <a:cubicBezTo>
                    <a:pt x="58" y="67"/>
                    <a:pt x="56" y="65"/>
                    <a:pt x="56" y="63"/>
                  </a:cubicBezTo>
                  <a:cubicBezTo>
                    <a:pt x="56" y="61"/>
                    <a:pt x="58" y="59"/>
                    <a:pt x="60" y="59"/>
                  </a:cubicBezTo>
                  <a:cubicBezTo>
                    <a:pt x="103" y="59"/>
                    <a:pt x="103" y="59"/>
                    <a:pt x="103" y="59"/>
                  </a:cubicBezTo>
                  <a:cubicBezTo>
                    <a:pt x="106" y="59"/>
                    <a:pt x="107" y="61"/>
                    <a:pt x="107" y="63"/>
                  </a:cubicBezTo>
                  <a:cubicBezTo>
                    <a:pt x="107" y="65"/>
                    <a:pt x="106" y="67"/>
                    <a:pt x="103" y="67"/>
                  </a:cubicBezTo>
                  <a:close/>
                  <a:moveTo>
                    <a:pt x="115" y="48"/>
                  </a:moveTo>
                  <a:cubicBezTo>
                    <a:pt x="60" y="48"/>
                    <a:pt x="60" y="48"/>
                    <a:pt x="60" y="48"/>
                  </a:cubicBezTo>
                  <a:cubicBezTo>
                    <a:pt x="58" y="48"/>
                    <a:pt x="56" y="46"/>
                    <a:pt x="56" y="44"/>
                  </a:cubicBezTo>
                  <a:cubicBezTo>
                    <a:pt x="56" y="41"/>
                    <a:pt x="58" y="40"/>
                    <a:pt x="60" y="40"/>
                  </a:cubicBezTo>
                  <a:cubicBezTo>
                    <a:pt x="115" y="40"/>
                    <a:pt x="115" y="40"/>
                    <a:pt x="115" y="40"/>
                  </a:cubicBezTo>
                  <a:cubicBezTo>
                    <a:pt x="117" y="40"/>
                    <a:pt x="119" y="41"/>
                    <a:pt x="119" y="44"/>
                  </a:cubicBezTo>
                  <a:cubicBezTo>
                    <a:pt x="119" y="46"/>
                    <a:pt x="117" y="48"/>
                    <a:pt x="115" y="48"/>
                  </a:cubicBezTo>
                  <a:close/>
                  <a:moveTo>
                    <a:pt x="115" y="28"/>
                  </a:moveTo>
                  <a:cubicBezTo>
                    <a:pt x="60" y="28"/>
                    <a:pt x="60" y="28"/>
                    <a:pt x="60" y="28"/>
                  </a:cubicBezTo>
                  <a:cubicBezTo>
                    <a:pt x="58" y="28"/>
                    <a:pt x="56" y="27"/>
                    <a:pt x="56" y="24"/>
                  </a:cubicBezTo>
                  <a:cubicBezTo>
                    <a:pt x="56" y="22"/>
                    <a:pt x="58" y="20"/>
                    <a:pt x="60" y="20"/>
                  </a:cubicBezTo>
                  <a:cubicBezTo>
                    <a:pt x="115" y="20"/>
                    <a:pt x="115" y="20"/>
                    <a:pt x="115" y="20"/>
                  </a:cubicBezTo>
                  <a:cubicBezTo>
                    <a:pt x="117" y="20"/>
                    <a:pt x="119" y="22"/>
                    <a:pt x="119" y="24"/>
                  </a:cubicBezTo>
                  <a:cubicBezTo>
                    <a:pt x="119" y="27"/>
                    <a:pt x="117" y="28"/>
                    <a:pt x="115"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6"/>
            <p:cNvSpPr/>
            <p:nvPr/>
          </p:nvSpPr>
          <p:spPr bwMode="auto">
            <a:xfrm>
              <a:off x="4113213" y="3578225"/>
              <a:ext cx="220663" cy="22225"/>
            </a:xfrm>
            <a:custGeom>
              <a:avLst/>
              <a:gdLst>
                <a:gd name="T0" fmla="*/ 77 w 81"/>
                <a:gd name="T1" fmla="*/ 8 h 8"/>
                <a:gd name="T2" fmla="*/ 3 w 81"/>
                <a:gd name="T3" fmla="*/ 8 h 8"/>
                <a:gd name="T4" fmla="*/ 0 w 81"/>
                <a:gd name="T5" fmla="*/ 4 h 8"/>
                <a:gd name="T6" fmla="*/ 3 w 81"/>
                <a:gd name="T7" fmla="*/ 0 h 8"/>
                <a:gd name="T8" fmla="*/ 77 w 81"/>
                <a:gd name="T9" fmla="*/ 0 h 8"/>
                <a:gd name="T10" fmla="*/ 81 w 81"/>
                <a:gd name="T11" fmla="*/ 4 h 8"/>
                <a:gd name="T12" fmla="*/ 77 w 8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1" h="8">
                  <a:moveTo>
                    <a:pt x="77" y="8"/>
                  </a:moveTo>
                  <a:cubicBezTo>
                    <a:pt x="3" y="8"/>
                    <a:pt x="3" y="8"/>
                    <a:pt x="3" y="8"/>
                  </a:cubicBezTo>
                  <a:cubicBezTo>
                    <a:pt x="1" y="8"/>
                    <a:pt x="0" y="6"/>
                    <a:pt x="0" y="4"/>
                  </a:cubicBezTo>
                  <a:cubicBezTo>
                    <a:pt x="0" y="1"/>
                    <a:pt x="1" y="0"/>
                    <a:pt x="3" y="0"/>
                  </a:cubicBezTo>
                  <a:cubicBezTo>
                    <a:pt x="77" y="0"/>
                    <a:pt x="77" y="0"/>
                    <a:pt x="77" y="0"/>
                  </a:cubicBezTo>
                  <a:cubicBezTo>
                    <a:pt x="79" y="0"/>
                    <a:pt x="81" y="1"/>
                    <a:pt x="81" y="4"/>
                  </a:cubicBezTo>
                  <a:cubicBezTo>
                    <a:pt x="81" y="6"/>
                    <a:pt x="79" y="8"/>
                    <a:pt x="7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Text Box 19"/>
          <p:cNvSpPr txBox="1">
            <a:spLocks noChangeArrowheads="1"/>
          </p:cNvSpPr>
          <p:nvPr/>
        </p:nvSpPr>
        <p:spPr bwMode="auto">
          <a:xfrm>
            <a:off x="2709862" y="3493478"/>
            <a:ext cx="641889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800" dirty="0" smtClean="0">
                <a:solidFill>
                  <a:srgbClr val="404040"/>
                </a:solidFill>
                <a:latin typeface="微软雅黑" panose="020B0503020204020204" pitchFamily="34" charset="-122"/>
                <a:ea typeface="微软雅黑" panose="020B0503020204020204" pitchFamily="34" charset="-122"/>
              </a:rPr>
              <a:t>二叉排序树的实现</a:t>
            </a:r>
            <a:r>
              <a:rPr lang="en-US" altLang="zh-CN" sz="2800" dirty="0" smtClean="0">
                <a:solidFill>
                  <a:srgbClr val="404040"/>
                </a:solidFill>
                <a:latin typeface="微软雅黑" panose="020B0503020204020204" pitchFamily="34" charset="-122"/>
                <a:ea typeface="微软雅黑" panose="020B0503020204020204" pitchFamily="34" charset="-122"/>
              </a:rPr>
              <a:t>——</a:t>
            </a:r>
            <a:r>
              <a:rPr lang="zh-CN" altLang="en-US" sz="2800" dirty="0" smtClean="0">
                <a:solidFill>
                  <a:srgbClr val="404040"/>
                </a:solidFill>
                <a:latin typeface="微软雅黑" panose="020B0503020204020204" pitchFamily="34" charset="-122"/>
                <a:ea typeface="微软雅黑" panose="020B0503020204020204" pitchFamily="34" charset="-122"/>
              </a:rPr>
              <a:t>插入</a:t>
            </a:r>
            <a:endParaRPr lang="zh-CN" altLang="en-US" sz="2800" dirty="0">
              <a:solidFill>
                <a:srgbClr val="404040"/>
              </a:solidFill>
              <a:latin typeface="微软雅黑" panose="020B0503020204020204" pitchFamily="34" charset="-122"/>
              <a:ea typeface="微软雅黑" panose="020B0503020204020204" pitchFamily="34" charset="-122"/>
            </a:endParaRPr>
          </a:p>
        </p:txBody>
      </p:sp>
      <p:grpSp>
        <p:nvGrpSpPr>
          <p:cNvPr id="30" name="Group 40"/>
          <p:cNvGrpSpPr/>
          <p:nvPr/>
        </p:nvGrpSpPr>
        <p:grpSpPr>
          <a:xfrm>
            <a:off x="1964746" y="4285227"/>
            <a:ext cx="517526" cy="387350"/>
            <a:chOff x="4113213" y="3232150"/>
            <a:chExt cx="517526" cy="387350"/>
          </a:xfrm>
          <a:solidFill>
            <a:srgbClr val="5A327D"/>
          </a:solidFill>
        </p:grpSpPr>
        <p:sp>
          <p:nvSpPr>
            <p:cNvPr id="31" name="Freeform 124"/>
            <p:cNvSpPr/>
            <p:nvPr/>
          </p:nvSpPr>
          <p:spPr bwMode="auto">
            <a:xfrm>
              <a:off x="4292601" y="3394075"/>
              <a:ext cx="338138" cy="225425"/>
            </a:xfrm>
            <a:custGeom>
              <a:avLst/>
              <a:gdLst>
                <a:gd name="T0" fmla="*/ 40 w 124"/>
                <a:gd name="T1" fmla="*/ 83 h 83"/>
                <a:gd name="T2" fmla="*/ 40 w 124"/>
                <a:gd name="T3" fmla="*/ 78 h 83"/>
                <a:gd name="T4" fmla="*/ 41 w 124"/>
                <a:gd name="T5" fmla="*/ 71 h 83"/>
                <a:gd name="T6" fmla="*/ 32 w 124"/>
                <a:gd name="T7" fmla="*/ 75 h 83"/>
                <a:gd name="T8" fmla="*/ 29 w 124"/>
                <a:gd name="T9" fmla="*/ 75 h 83"/>
                <a:gd name="T10" fmla="*/ 23 w 124"/>
                <a:gd name="T11" fmla="*/ 72 h 83"/>
                <a:gd name="T12" fmla="*/ 3 w 124"/>
                <a:gd name="T13" fmla="*/ 41 h 83"/>
                <a:gd name="T14" fmla="*/ 5 w 124"/>
                <a:gd name="T15" fmla="*/ 31 h 83"/>
                <a:gd name="T16" fmla="*/ 9 w 124"/>
                <a:gd name="T17" fmla="*/ 30 h 83"/>
                <a:gd name="T18" fmla="*/ 15 w 124"/>
                <a:gd name="T19" fmla="*/ 33 h 83"/>
                <a:gd name="T20" fmla="*/ 32 w 124"/>
                <a:gd name="T21" fmla="*/ 59 h 83"/>
                <a:gd name="T22" fmla="*/ 55 w 124"/>
                <a:gd name="T23" fmla="*/ 50 h 83"/>
                <a:gd name="T24" fmla="*/ 56 w 124"/>
                <a:gd name="T25" fmla="*/ 50 h 83"/>
                <a:gd name="T26" fmla="*/ 64 w 124"/>
                <a:gd name="T27" fmla="*/ 45 h 83"/>
                <a:gd name="T28" fmla="*/ 69 w 124"/>
                <a:gd name="T29" fmla="*/ 43 h 83"/>
                <a:gd name="T30" fmla="*/ 65 w 124"/>
                <a:gd name="T31" fmla="*/ 39 h 83"/>
                <a:gd name="T32" fmla="*/ 59 w 124"/>
                <a:gd name="T33" fmla="*/ 23 h 83"/>
                <a:gd name="T34" fmla="*/ 82 w 124"/>
                <a:gd name="T35" fmla="*/ 0 h 83"/>
                <a:gd name="T36" fmla="*/ 88 w 124"/>
                <a:gd name="T37" fmla="*/ 1 h 83"/>
                <a:gd name="T38" fmla="*/ 105 w 124"/>
                <a:gd name="T39" fmla="*/ 23 h 83"/>
                <a:gd name="T40" fmla="*/ 99 w 124"/>
                <a:gd name="T41" fmla="*/ 39 h 83"/>
                <a:gd name="T42" fmla="*/ 95 w 124"/>
                <a:gd name="T43" fmla="*/ 43 h 83"/>
                <a:gd name="T44" fmla="*/ 100 w 124"/>
                <a:gd name="T45" fmla="*/ 45 h 83"/>
                <a:gd name="T46" fmla="*/ 124 w 124"/>
                <a:gd name="T47" fmla="*/ 83 h 83"/>
                <a:gd name="T48" fmla="*/ 40 w 124"/>
                <a:gd name="T49"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83">
                  <a:moveTo>
                    <a:pt x="40" y="83"/>
                  </a:moveTo>
                  <a:cubicBezTo>
                    <a:pt x="40" y="81"/>
                    <a:pt x="40" y="80"/>
                    <a:pt x="40" y="78"/>
                  </a:cubicBezTo>
                  <a:cubicBezTo>
                    <a:pt x="41" y="71"/>
                    <a:pt x="41" y="71"/>
                    <a:pt x="41" y="71"/>
                  </a:cubicBezTo>
                  <a:cubicBezTo>
                    <a:pt x="32" y="75"/>
                    <a:pt x="32" y="75"/>
                    <a:pt x="32" y="75"/>
                  </a:cubicBezTo>
                  <a:cubicBezTo>
                    <a:pt x="31" y="75"/>
                    <a:pt x="30" y="75"/>
                    <a:pt x="29" y="75"/>
                  </a:cubicBezTo>
                  <a:cubicBezTo>
                    <a:pt x="27" y="75"/>
                    <a:pt x="24" y="74"/>
                    <a:pt x="23" y="72"/>
                  </a:cubicBezTo>
                  <a:cubicBezTo>
                    <a:pt x="3" y="41"/>
                    <a:pt x="3" y="41"/>
                    <a:pt x="3" y="41"/>
                  </a:cubicBezTo>
                  <a:cubicBezTo>
                    <a:pt x="0" y="37"/>
                    <a:pt x="1" y="33"/>
                    <a:pt x="5" y="31"/>
                  </a:cubicBezTo>
                  <a:cubicBezTo>
                    <a:pt x="6" y="30"/>
                    <a:pt x="7" y="30"/>
                    <a:pt x="9" y="30"/>
                  </a:cubicBezTo>
                  <a:cubicBezTo>
                    <a:pt x="11" y="30"/>
                    <a:pt x="13" y="31"/>
                    <a:pt x="15" y="33"/>
                  </a:cubicBezTo>
                  <a:cubicBezTo>
                    <a:pt x="32" y="59"/>
                    <a:pt x="32" y="59"/>
                    <a:pt x="32" y="59"/>
                  </a:cubicBezTo>
                  <a:cubicBezTo>
                    <a:pt x="55" y="50"/>
                    <a:pt x="55" y="50"/>
                    <a:pt x="55" y="50"/>
                  </a:cubicBezTo>
                  <a:cubicBezTo>
                    <a:pt x="56" y="50"/>
                    <a:pt x="56" y="50"/>
                    <a:pt x="56" y="50"/>
                  </a:cubicBezTo>
                  <a:cubicBezTo>
                    <a:pt x="58" y="48"/>
                    <a:pt x="61" y="47"/>
                    <a:pt x="64" y="45"/>
                  </a:cubicBezTo>
                  <a:cubicBezTo>
                    <a:pt x="69" y="43"/>
                    <a:pt x="69" y="43"/>
                    <a:pt x="69" y="43"/>
                  </a:cubicBezTo>
                  <a:cubicBezTo>
                    <a:pt x="65" y="39"/>
                    <a:pt x="65" y="39"/>
                    <a:pt x="65" y="39"/>
                  </a:cubicBezTo>
                  <a:cubicBezTo>
                    <a:pt x="61" y="35"/>
                    <a:pt x="59" y="29"/>
                    <a:pt x="59" y="23"/>
                  </a:cubicBezTo>
                  <a:cubicBezTo>
                    <a:pt x="59" y="11"/>
                    <a:pt x="69" y="0"/>
                    <a:pt x="82" y="0"/>
                  </a:cubicBezTo>
                  <a:cubicBezTo>
                    <a:pt x="84" y="0"/>
                    <a:pt x="86" y="1"/>
                    <a:pt x="88" y="1"/>
                  </a:cubicBezTo>
                  <a:cubicBezTo>
                    <a:pt x="98" y="4"/>
                    <a:pt x="105" y="13"/>
                    <a:pt x="105" y="23"/>
                  </a:cubicBezTo>
                  <a:cubicBezTo>
                    <a:pt x="105" y="29"/>
                    <a:pt x="102" y="35"/>
                    <a:pt x="99" y="39"/>
                  </a:cubicBezTo>
                  <a:cubicBezTo>
                    <a:pt x="95" y="43"/>
                    <a:pt x="95" y="43"/>
                    <a:pt x="95" y="43"/>
                  </a:cubicBezTo>
                  <a:cubicBezTo>
                    <a:pt x="100" y="45"/>
                    <a:pt x="100" y="45"/>
                    <a:pt x="100" y="45"/>
                  </a:cubicBezTo>
                  <a:cubicBezTo>
                    <a:pt x="115" y="52"/>
                    <a:pt x="124" y="67"/>
                    <a:pt x="124" y="83"/>
                  </a:cubicBezTo>
                  <a:lnTo>
                    <a:pt x="4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25"/>
            <p:cNvSpPr>
              <a:spLocks noEditPoints="1"/>
            </p:cNvSpPr>
            <p:nvPr/>
          </p:nvSpPr>
          <p:spPr bwMode="auto">
            <a:xfrm>
              <a:off x="4140201" y="3232150"/>
              <a:ext cx="395288" cy="314325"/>
            </a:xfrm>
            <a:custGeom>
              <a:avLst/>
              <a:gdLst>
                <a:gd name="T0" fmla="*/ 141 w 145"/>
                <a:gd name="T1" fmla="*/ 0 h 115"/>
                <a:gd name="T2" fmla="*/ 4 w 145"/>
                <a:gd name="T3" fmla="*/ 0 h 115"/>
                <a:gd name="T4" fmla="*/ 0 w 145"/>
                <a:gd name="T5" fmla="*/ 4 h 115"/>
                <a:gd name="T6" fmla="*/ 0 w 145"/>
                <a:gd name="T7" fmla="*/ 111 h 115"/>
                <a:gd name="T8" fmla="*/ 4 w 145"/>
                <a:gd name="T9" fmla="*/ 115 h 115"/>
                <a:gd name="T10" fmla="*/ 64 w 145"/>
                <a:gd name="T11" fmla="*/ 115 h 115"/>
                <a:gd name="T12" fmla="*/ 55 w 145"/>
                <a:gd name="T13" fmla="*/ 102 h 115"/>
                <a:gd name="T14" fmla="*/ 54 w 145"/>
                <a:gd name="T15" fmla="*/ 91 h 115"/>
                <a:gd name="T16" fmla="*/ 54 w 145"/>
                <a:gd name="T17" fmla="*/ 91 h 115"/>
                <a:gd name="T18" fmla="*/ 30 w 145"/>
                <a:gd name="T19" fmla="*/ 55 h 115"/>
                <a:gd name="T20" fmla="*/ 31 w 145"/>
                <a:gd name="T21" fmla="*/ 49 h 115"/>
                <a:gd name="T22" fmla="*/ 37 w 145"/>
                <a:gd name="T23" fmla="*/ 50 h 115"/>
                <a:gd name="T24" fmla="*/ 60 w 145"/>
                <a:gd name="T25" fmla="*/ 86 h 115"/>
                <a:gd name="T26" fmla="*/ 74 w 145"/>
                <a:gd name="T27" fmla="*/ 90 h 115"/>
                <a:gd name="T28" fmla="*/ 90 w 145"/>
                <a:gd name="T29" fmla="*/ 113 h 115"/>
                <a:gd name="T30" fmla="*/ 109 w 145"/>
                <a:gd name="T31" fmla="*/ 106 h 115"/>
                <a:gd name="T32" fmla="*/ 118 w 145"/>
                <a:gd name="T33" fmla="*/ 100 h 115"/>
                <a:gd name="T34" fmla="*/ 111 w 145"/>
                <a:gd name="T35" fmla="*/ 82 h 115"/>
                <a:gd name="T36" fmla="*/ 138 w 145"/>
                <a:gd name="T37" fmla="*/ 55 h 115"/>
                <a:gd name="T38" fmla="*/ 145 w 145"/>
                <a:gd name="T39" fmla="*/ 57 h 115"/>
                <a:gd name="T40" fmla="*/ 145 w 145"/>
                <a:gd name="T41" fmla="*/ 4 h 115"/>
                <a:gd name="T42" fmla="*/ 141 w 145"/>
                <a:gd name="T43" fmla="*/ 0 h 115"/>
                <a:gd name="T44" fmla="*/ 103 w 145"/>
                <a:gd name="T45" fmla="*/ 67 h 115"/>
                <a:gd name="T46" fmla="*/ 60 w 145"/>
                <a:gd name="T47" fmla="*/ 67 h 115"/>
                <a:gd name="T48" fmla="*/ 56 w 145"/>
                <a:gd name="T49" fmla="*/ 63 h 115"/>
                <a:gd name="T50" fmla="*/ 60 w 145"/>
                <a:gd name="T51" fmla="*/ 59 h 115"/>
                <a:gd name="T52" fmla="*/ 103 w 145"/>
                <a:gd name="T53" fmla="*/ 59 h 115"/>
                <a:gd name="T54" fmla="*/ 107 w 145"/>
                <a:gd name="T55" fmla="*/ 63 h 115"/>
                <a:gd name="T56" fmla="*/ 103 w 145"/>
                <a:gd name="T57" fmla="*/ 67 h 115"/>
                <a:gd name="T58" fmla="*/ 115 w 145"/>
                <a:gd name="T59" fmla="*/ 48 h 115"/>
                <a:gd name="T60" fmla="*/ 60 w 145"/>
                <a:gd name="T61" fmla="*/ 48 h 115"/>
                <a:gd name="T62" fmla="*/ 56 w 145"/>
                <a:gd name="T63" fmla="*/ 44 h 115"/>
                <a:gd name="T64" fmla="*/ 60 w 145"/>
                <a:gd name="T65" fmla="*/ 40 h 115"/>
                <a:gd name="T66" fmla="*/ 115 w 145"/>
                <a:gd name="T67" fmla="*/ 40 h 115"/>
                <a:gd name="T68" fmla="*/ 119 w 145"/>
                <a:gd name="T69" fmla="*/ 44 h 115"/>
                <a:gd name="T70" fmla="*/ 115 w 145"/>
                <a:gd name="T71" fmla="*/ 48 h 115"/>
                <a:gd name="T72" fmla="*/ 115 w 145"/>
                <a:gd name="T73" fmla="*/ 28 h 115"/>
                <a:gd name="T74" fmla="*/ 60 w 145"/>
                <a:gd name="T75" fmla="*/ 28 h 115"/>
                <a:gd name="T76" fmla="*/ 56 w 145"/>
                <a:gd name="T77" fmla="*/ 24 h 115"/>
                <a:gd name="T78" fmla="*/ 60 w 145"/>
                <a:gd name="T79" fmla="*/ 20 h 115"/>
                <a:gd name="T80" fmla="*/ 115 w 145"/>
                <a:gd name="T81" fmla="*/ 20 h 115"/>
                <a:gd name="T82" fmla="*/ 119 w 145"/>
                <a:gd name="T83" fmla="*/ 24 h 115"/>
                <a:gd name="T84" fmla="*/ 115 w 145"/>
                <a:gd name="T85" fmla="*/ 2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15">
                  <a:moveTo>
                    <a:pt x="141" y="0"/>
                  </a:moveTo>
                  <a:cubicBezTo>
                    <a:pt x="4" y="0"/>
                    <a:pt x="4" y="0"/>
                    <a:pt x="4" y="0"/>
                  </a:cubicBezTo>
                  <a:cubicBezTo>
                    <a:pt x="1" y="0"/>
                    <a:pt x="0" y="2"/>
                    <a:pt x="0" y="4"/>
                  </a:cubicBezTo>
                  <a:cubicBezTo>
                    <a:pt x="0" y="111"/>
                    <a:pt x="0" y="111"/>
                    <a:pt x="0" y="111"/>
                  </a:cubicBezTo>
                  <a:cubicBezTo>
                    <a:pt x="0" y="113"/>
                    <a:pt x="1" y="115"/>
                    <a:pt x="4" y="115"/>
                  </a:cubicBezTo>
                  <a:cubicBezTo>
                    <a:pt x="64" y="115"/>
                    <a:pt x="64" y="115"/>
                    <a:pt x="64" y="115"/>
                  </a:cubicBezTo>
                  <a:cubicBezTo>
                    <a:pt x="55" y="102"/>
                    <a:pt x="55" y="102"/>
                    <a:pt x="55" y="102"/>
                  </a:cubicBezTo>
                  <a:cubicBezTo>
                    <a:pt x="53" y="99"/>
                    <a:pt x="53" y="95"/>
                    <a:pt x="54" y="91"/>
                  </a:cubicBezTo>
                  <a:cubicBezTo>
                    <a:pt x="54" y="91"/>
                    <a:pt x="54" y="91"/>
                    <a:pt x="54" y="91"/>
                  </a:cubicBezTo>
                  <a:cubicBezTo>
                    <a:pt x="30" y="55"/>
                    <a:pt x="30" y="55"/>
                    <a:pt x="30" y="55"/>
                  </a:cubicBezTo>
                  <a:cubicBezTo>
                    <a:pt x="29" y="53"/>
                    <a:pt x="29" y="50"/>
                    <a:pt x="31" y="49"/>
                  </a:cubicBezTo>
                  <a:cubicBezTo>
                    <a:pt x="33" y="48"/>
                    <a:pt x="36" y="48"/>
                    <a:pt x="37" y="50"/>
                  </a:cubicBezTo>
                  <a:cubicBezTo>
                    <a:pt x="60" y="86"/>
                    <a:pt x="60" y="86"/>
                    <a:pt x="60" y="86"/>
                  </a:cubicBezTo>
                  <a:cubicBezTo>
                    <a:pt x="65" y="83"/>
                    <a:pt x="71" y="85"/>
                    <a:pt x="74" y="90"/>
                  </a:cubicBezTo>
                  <a:cubicBezTo>
                    <a:pt x="90" y="113"/>
                    <a:pt x="90" y="113"/>
                    <a:pt x="90" y="113"/>
                  </a:cubicBezTo>
                  <a:cubicBezTo>
                    <a:pt x="109" y="106"/>
                    <a:pt x="109" y="106"/>
                    <a:pt x="109" y="106"/>
                  </a:cubicBezTo>
                  <a:cubicBezTo>
                    <a:pt x="112" y="104"/>
                    <a:pt x="115" y="102"/>
                    <a:pt x="118" y="100"/>
                  </a:cubicBezTo>
                  <a:cubicBezTo>
                    <a:pt x="114" y="96"/>
                    <a:pt x="111" y="89"/>
                    <a:pt x="111" y="82"/>
                  </a:cubicBezTo>
                  <a:cubicBezTo>
                    <a:pt x="111" y="68"/>
                    <a:pt x="123" y="55"/>
                    <a:pt x="138" y="55"/>
                  </a:cubicBezTo>
                  <a:cubicBezTo>
                    <a:pt x="140" y="55"/>
                    <a:pt x="143" y="56"/>
                    <a:pt x="145" y="57"/>
                  </a:cubicBezTo>
                  <a:cubicBezTo>
                    <a:pt x="145" y="4"/>
                    <a:pt x="145" y="4"/>
                    <a:pt x="145" y="4"/>
                  </a:cubicBezTo>
                  <a:cubicBezTo>
                    <a:pt x="145" y="2"/>
                    <a:pt x="143" y="0"/>
                    <a:pt x="141" y="0"/>
                  </a:cubicBezTo>
                  <a:close/>
                  <a:moveTo>
                    <a:pt x="103" y="67"/>
                  </a:moveTo>
                  <a:cubicBezTo>
                    <a:pt x="60" y="67"/>
                    <a:pt x="60" y="67"/>
                    <a:pt x="60" y="67"/>
                  </a:cubicBezTo>
                  <a:cubicBezTo>
                    <a:pt x="58" y="67"/>
                    <a:pt x="56" y="65"/>
                    <a:pt x="56" y="63"/>
                  </a:cubicBezTo>
                  <a:cubicBezTo>
                    <a:pt x="56" y="61"/>
                    <a:pt x="58" y="59"/>
                    <a:pt x="60" y="59"/>
                  </a:cubicBezTo>
                  <a:cubicBezTo>
                    <a:pt x="103" y="59"/>
                    <a:pt x="103" y="59"/>
                    <a:pt x="103" y="59"/>
                  </a:cubicBezTo>
                  <a:cubicBezTo>
                    <a:pt x="106" y="59"/>
                    <a:pt x="107" y="61"/>
                    <a:pt x="107" y="63"/>
                  </a:cubicBezTo>
                  <a:cubicBezTo>
                    <a:pt x="107" y="65"/>
                    <a:pt x="106" y="67"/>
                    <a:pt x="103" y="67"/>
                  </a:cubicBezTo>
                  <a:close/>
                  <a:moveTo>
                    <a:pt x="115" y="48"/>
                  </a:moveTo>
                  <a:cubicBezTo>
                    <a:pt x="60" y="48"/>
                    <a:pt x="60" y="48"/>
                    <a:pt x="60" y="48"/>
                  </a:cubicBezTo>
                  <a:cubicBezTo>
                    <a:pt x="58" y="48"/>
                    <a:pt x="56" y="46"/>
                    <a:pt x="56" y="44"/>
                  </a:cubicBezTo>
                  <a:cubicBezTo>
                    <a:pt x="56" y="41"/>
                    <a:pt x="58" y="40"/>
                    <a:pt x="60" y="40"/>
                  </a:cubicBezTo>
                  <a:cubicBezTo>
                    <a:pt x="115" y="40"/>
                    <a:pt x="115" y="40"/>
                    <a:pt x="115" y="40"/>
                  </a:cubicBezTo>
                  <a:cubicBezTo>
                    <a:pt x="117" y="40"/>
                    <a:pt x="119" y="41"/>
                    <a:pt x="119" y="44"/>
                  </a:cubicBezTo>
                  <a:cubicBezTo>
                    <a:pt x="119" y="46"/>
                    <a:pt x="117" y="48"/>
                    <a:pt x="115" y="48"/>
                  </a:cubicBezTo>
                  <a:close/>
                  <a:moveTo>
                    <a:pt x="115" y="28"/>
                  </a:moveTo>
                  <a:cubicBezTo>
                    <a:pt x="60" y="28"/>
                    <a:pt x="60" y="28"/>
                    <a:pt x="60" y="28"/>
                  </a:cubicBezTo>
                  <a:cubicBezTo>
                    <a:pt x="58" y="28"/>
                    <a:pt x="56" y="27"/>
                    <a:pt x="56" y="24"/>
                  </a:cubicBezTo>
                  <a:cubicBezTo>
                    <a:pt x="56" y="22"/>
                    <a:pt x="58" y="20"/>
                    <a:pt x="60" y="20"/>
                  </a:cubicBezTo>
                  <a:cubicBezTo>
                    <a:pt x="115" y="20"/>
                    <a:pt x="115" y="20"/>
                    <a:pt x="115" y="20"/>
                  </a:cubicBezTo>
                  <a:cubicBezTo>
                    <a:pt x="117" y="20"/>
                    <a:pt x="119" y="22"/>
                    <a:pt x="119" y="24"/>
                  </a:cubicBezTo>
                  <a:cubicBezTo>
                    <a:pt x="119" y="27"/>
                    <a:pt x="117" y="28"/>
                    <a:pt x="115"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26"/>
            <p:cNvSpPr/>
            <p:nvPr/>
          </p:nvSpPr>
          <p:spPr bwMode="auto">
            <a:xfrm>
              <a:off x="4113213" y="3578225"/>
              <a:ext cx="220663" cy="22225"/>
            </a:xfrm>
            <a:custGeom>
              <a:avLst/>
              <a:gdLst>
                <a:gd name="T0" fmla="*/ 77 w 81"/>
                <a:gd name="T1" fmla="*/ 8 h 8"/>
                <a:gd name="T2" fmla="*/ 3 w 81"/>
                <a:gd name="T3" fmla="*/ 8 h 8"/>
                <a:gd name="T4" fmla="*/ 0 w 81"/>
                <a:gd name="T5" fmla="*/ 4 h 8"/>
                <a:gd name="T6" fmla="*/ 3 w 81"/>
                <a:gd name="T7" fmla="*/ 0 h 8"/>
                <a:gd name="T8" fmla="*/ 77 w 81"/>
                <a:gd name="T9" fmla="*/ 0 h 8"/>
                <a:gd name="T10" fmla="*/ 81 w 81"/>
                <a:gd name="T11" fmla="*/ 4 h 8"/>
                <a:gd name="T12" fmla="*/ 77 w 8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1" h="8">
                  <a:moveTo>
                    <a:pt x="77" y="8"/>
                  </a:moveTo>
                  <a:cubicBezTo>
                    <a:pt x="3" y="8"/>
                    <a:pt x="3" y="8"/>
                    <a:pt x="3" y="8"/>
                  </a:cubicBezTo>
                  <a:cubicBezTo>
                    <a:pt x="1" y="8"/>
                    <a:pt x="0" y="6"/>
                    <a:pt x="0" y="4"/>
                  </a:cubicBezTo>
                  <a:cubicBezTo>
                    <a:pt x="0" y="1"/>
                    <a:pt x="1" y="0"/>
                    <a:pt x="3" y="0"/>
                  </a:cubicBezTo>
                  <a:cubicBezTo>
                    <a:pt x="77" y="0"/>
                    <a:pt x="77" y="0"/>
                    <a:pt x="77" y="0"/>
                  </a:cubicBezTo>
                  <a:cubicBezTo>
                    <a:pt x="79" y="0"/>
                    <a:pt x="81" y="1"/>
                    <a:pt x="81" y="4"/>
                  </a:cubicBezTo>
                  <a:cubicBezTo>
                    <a:pt x="81" y="6"/>
                    <a:pt x="79" y="8"/>
                    <a:pt x="7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5" name="Text Box 19"/>
          <p:cNvSpPr txBox="1">
            <a:spLocks noChangeArrowheads="1"/>
          </p:cNvSpPr>
          <p:nvPr/>
        </p:nvSpPr>
        <p:spPr bwMode="auto">
          <a:xfrm>
            <a:off x="2709862" y="4219914"/>
            <a:ext cx="512349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800" dirty="0" smtClean="0">
                <a:solidFill>
                  <a:srgbClr val="404040"/>
                </a:solidFill>
                <a:latin typeface="微软雅黑" panose="020B0503020204020204" pitchFamily="34" charset="-122"/>
                <a:ea typeface="微软雅黑" panose="020B0503020204020204" pitchFamily="34" charset="-122"/>
              </a:rPr>
              <a:t>二叉排序树的实现</a:t>
            </a:r>
            <a:r>
              <a:rPr lang="en-US" altLang="zh-CN" sz="2800" dirty="0" smtClean="0">
                <a:solidFill>
                  <a:srgbClr val="404040"/>
                </a:solidFill>
                <a:latin typeface="微软雅黑" panose="020B0503020204020204" pitchFamily="34" charset="-122"/>
                <a:ea typeface="微软雅黑" panose="020B0503020204020204" pitchFamily="34" charset="-122"/>
              </a:rPr>
              <a:t>——</a:t>
            </a:r>
            <a:r>
              <a:rPr lang="zh-CN" altLang="en-US" sz="2800" dirty="0" smtClean="0">
                <a:solidFill>
                  <a:srgbClr val="404040"/>
                </a:solidFill>
                <a:latin typeface="微软雅黑" panose="020B0503020204020204" pitchFamily="34" charset="-122"/>
                <a:ea typeface="微软雅黑" panose="020B0503020204020204" pitchFamily="34" charset="-122"/>
              </a:rPr>
              <a:t>删除</a:t>
            </a:r>
            <a:endParaRPr lang="zh-CN" altLang="en-US" sz="2800" dirty="0">
              <a:solidFill>
                <a:srgbClr val="404040"/>
              </a:solidFill>
              <a:latin typeface="微软雅黑" panose="020B0503020204020204" pitchFamily="34" charset="-122"/>
              <a:ea typeface="微软雅黑" panose="020B0503020204020204" pitchFamily="34" charset="-122"/>
            </a:endParaRPr>
          </a:p>
        </p:txBody>
      </p:sp>
      <p:grpSp>
        <p:nvGrpSpPr>
          <p:cNvPr id="36" name="Group 40"/>
          <p:cNvGrpSpPr/>
          <p:nvPr/>
        </p:nvGrpSpPr>
        <p:grpSpPr>
          <a:xfrm>
            <a:off x="1964746" y="5011663"/>
            <a:ext cx="517526" cy="387350"/>
            <a:chOff x="4113213" y="3232150"/>
            <a:chExt cx="517526" cy="387350"/>
          </a:xfrm>
          <a:solidFill>
            <a:srgbClr val="5A327D"/>
          </a:solidFill>
        </p:grpSpPr>
        <p:sp>
          <p:nvSpPr>
            <p:cNvPr id="43" name="Freeform 124"/>
            <p:cNvSpPr/>
            <p:nvPr/>
          </p:nvSpPr>
          <p:spPr bwMode="auto">
            <a:xfrm>
              <a:off x="4292601" y="3394075"/>
              <a:ext cx="338138" cy="225425"/>
            </a:xfrm>
            <a:custGeom>
              <a:avLst/>
              <a:gdLst>
                <a:gd name="T0" fmla="*/ 40 w 124"/>
                <a:gd name="T1" fmla="*/ 83 h 83"/>
                <a:gd name="T2" fmla="*/ 40 w 124"/>
                <a:gd name="T3" fmla="*/ 78 h 83"/>
                <a:gd name="T4" fmla="*/ 41 w 124"/>
                <a:gd name="T5" fmla="*/ 71 h 83"/>
                <a:gd name="T6" fmla="*/ 32 w 124"/>
                <a:gd name="T7" fmla="*/ 75 h 83"/>
                <a:gd name="T8" fmla="*/ 29 w 124"/>
                <a:gd name="T9" fmla="*/ 75 h 83"/>
                <a:gd name="T10" fmla="*/ 23 w 124"/>
                <a:gd name="T11" fmla="*/ 72 h 83"/>
                <a:gd name="T12" fmla="*/ 3 w 124"/>
                <a:gd name="T13" fmla="*/ 41 h 83"/>
                <a:gd name="T14" fmla="*/ 5 w 124"/>
                <a:gd name="T15" fmla="*/ 31 h 83"/>
                <a:gd name="T16" fmla="*/ 9 w 124"/>
                <a:gd name="T17" fmla="*/ 30 h 83"/>
                <a:gd name="T18" fmla="*/ 15 w 124"/>
                <a:gd name="T19" fmla="*/ 33 h 83"/>
                <a:gd name="T20" fmla="*/ 32 w 124"/>
                <a:gd name="T21" fmla="*/ 59 h 83"/>
                <a:gd name="T22" fmla="*/ 55 w 124"/>
                <a:gd name="T23" fmla="*/ 50 h 83"/>
                <a:gd name="T24" fmla="*/ 56 w 124"/>
                <a:gd name="T25" fmla="*/ 50 h 83"/>
                <a:gd name="T26" fmla="*/ 64 w 124"/>
                <a:gd name="T27" fmla="*/ 45 h 83"/>
                <a:gd name="T28" fmla="*/ 69 w 124"/>
                <a:gd name="T29" fmla="*/ 43 h 83"/>
                <a:gd name="T30" fmla="*/ 65 w 124"/>
                <a:gd name="T31" fmla="*/ 39 h 83"/>
                <a:gd name="T32" fmla="*/ 59 w 124"/>
                <a:gd name="T33" fmla="*/ 23 h 83"/>
                <a:gd name="T34" fmla="*/ 82 w 124"/>
                <a:gd name="T35" fmla="*/ 0 h 83"/>
                <a:gd name="T36" fmla="*/ 88 w 124"/>
                <a:gd name="T37" fmla="*/ 1 h 83"/>
                <a:gd name="T38" fmla="*/ 105 w 124"/>
                <a:gd name="T39" fmla="*/ 23 h 83"/>
                <a:gd name="T40" fmla="*/ 99 w 124"/>
                <a:gd name="T41" fmla="*/ 39 h 83"/>
                <a:gd name="T42" fmla="*/ 95 w 124"/>
                <a:gd name="T43" fmla="*/ 43 h 83"/>
                <a:gd name="T44" fmla="*/ 100 w 124"/>
                <a:gd name="T45" fmla="*/ 45 h 83"/>
                <a:gd name="T46" fmla="*/ 124 w 124"/>
                <a:gd name="T47" fmla="*/ 83 h 83"/>
                <a:gd name="T48" fmla="*/ 40 w 124"/>
                <a:gd name="T49"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83">
                  <a:moveTo>
                    <a:pt x="40" y="83"/>
                  </a:moveTo>
                  <a:cubicBezTo>
                    <a:pt x="40" y="81"/>
                    <a:pt x="40" y="80"/>
                    <a:pt x="40" y="78"/>
                  </a:cubicBezTo>
                  <a:cubicBezTo>
                    <a:pt x="41" y="71"/>
                    <a:pt x="41" y="71"/>
                    <a:pt x="41" y="71"/>
                  </a:cubicBezTo>
                  <a:cubicBezTo>
                    <a:pt x="32" y="75"/>
                    <a:pt x="32" y="75"/>
                    <a:pt x="32" y="75"/>
                  </a:cubicBezTo>
                  <a:cubicBezTo>
                    <a:pt x="31" y="75"/>
                    <a:pt x="30" y="75"/>
                    <a:pt x="29" y="75"/>
                  </a:cubicBezTo>
                  <a:cubicBezTo>
                    <a:pt x="27" y="75"/>
                    <a:pt x="24" y="74"/>
                    <a:pt x="23" y="72"/>
                  </a:cubicBezTo>
                  <a:cubicBezTo>
                    <a:pt x="3" y="41"/>
                    <a:pt x="3" y="41"/>
                    <a:pt x="3" y="41"/>
                  </a:cubicBezTo>
                  <a:cubicBezTo>
                    <a:pt x="0" y="37"/>
                    <a:pt x="1" y="33"/>
                    <a:pt x="5" y="31"/>
                  </a:cubicBezTo>
                  <a:cubicBezTo>
                    <a:pt x="6" y="30"/>
                    <a:pt x="7" y="30"/>
                    <a:pt x="9" y="30"/>
                  </a:cubicBezTo>
                  <a:cubicBezTo>
                    <a:pt x="11" y="30"/>
                    <a:pt x="13" y="31"/>
                    <a:pt x="15" y="33"/>
                  </a:cubicBezTo>
                  <a:cubicBezTo>
                    <a:pt x="32" y="59"/>
                    <a:pt x="32" y="59"/>
                    <a:pt x="32" y="59"/>
                  </a:cubicBezTo>
                  <a:cubicBezTo>
                    <a:pt x="55" y="50"/>
                    <a:pt x="55" y="50"/>
                    <a:pt x="55" y="50"/>
                  </a:cubicBezTo>
                  <a:cubicBezTo>
                    <a:pt x="56" y="50"/>
                    <a:pt x="56" y="50"/>
                    <a:pt x="56" y="50"/>
                  </a:cubicBezTo>
                  <a:cubicBezTo>
                    <a:pt x="58" y="48"/>
                    <a:pt x="61" y="47"/>
                    <a:pt x="64" y="45"/>
                  </a:cubicBezTo>
                  <a:cubicBezTo>
                    <a:pt x="69" y="43"/>
                    <a:pt x="69" y="43"/>
                    <a:pt x="69" y="43"/>
                  </a:cubicBezTo>
                  <a:cubicBezTo>
                    <a:pt x="65" y="39"/>
                    <a:pt x="65" y="39"/>
                    <a:pt x="65" y="39"/>
                  </a:cubicBezTo>
                  <a:cubicBezTo>
                    <a:pt x="61" y="35"/>
                    <a:pt x="59" y="29"/>
                    <a:pt x="59" y="23"/>
                  </a:cubicBezTo>
                  <a:cubicBezTo>
                    <a:pt x="59" y="11"/>
                    <a:pt x="69" y="0"/>
                    <a:pt x="82" y="0"/>
                  </a:cubicBezTo>
                  <a:cubicBezTo>
                    <a:pt x="84" y="0"/>
                    <a:pt x="86" y="1"/>
                    <a:pt x="88" y="1"/>
                  </a:cubicBezTo>
                  <a:cubicBezTo>
                    <a:pt x="98" y="4"/>
                    <a:pt x="105" y="13"/>
                    <a:pt x="105" y="23"/>
                  </a:cubicBezTo>
                  <a:cubicBezTo>
                    <a:pt x="105" y="29"/>
                    <a:pt x="102" y="35"/>
                    <a:pt x="99" y="39"/>
                  </a:cubicBezTo>
                  <a:cubicBezTo>
                    <a:pt x="95" y="43"/>
                    <a:pt x="95" y="43"/>
                    <a:pt x="95" y="43"/>
                  </a:cubicBezTo>
                  <a:cubicBezTo>
                    <a:pt x="100" y="45"/>
                    <a:pt x="100" y="45"/>
                    <a:pt x="100" y="45"/>
                  </a:cubicBezTo>
                  <a:cubicBezTo>
                    <a:pt x="115" y="52"/>
                    <a:pt x="124" y="67"/>
                    <a:pt x="124" y="83"/>
                  </a:cubicBezTo>
                  <a:lnTo>
                    <a:pt x="4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5"/>
            <p:cNvSpPr>
              <a:spLocks noEditPoints="1"/>
            </p:cNvSpPr>
            <p:nvPr/>
          </p:nvSpPr>
          <p:spPr bwMode="auto">
            <a:xfrm>
              <a:off x="4140201" y="3232150"/>
              <a:ext cx="395288" cy="314325"/>
            </a:xfrm>
            <a:custGeom>
              <a:avLst/>
              <a:gdLst>
                <a:gd name="T0" fmla="*/ 141 w 145"/>
                <a:gd name="T1" fmla="*/ 0 h 115"/>
                <a:gd name="T2" fmla="*/ 4 w 145"/>
                <a:gd name="T3" fmla="*/ 0 h 115"/>
                <a:gd name="T4" fmla="*/ 0 w 145"/>
                <a:gd name="T5" fmla="*/ 4 h 115"/>
                <a:gd name="T6" fmla="*/ 0 w 145"/>
                <a:gd name="T7" fmla="*/ 111 h 115"/>
                <a:gd name="T8" fmla="*/ 4 w 145"/>
                <a:gd name="T9" fmla="*/ 115 h 115"/>
                <a:gd name="T10" fmla="*/ 64 w 145"/>
                <a:gd name="T11" fmla="*/ 115 h 115"/>
                <a:gd name="T12" fmla="*/ 55 w 145"/>
                <a:gd name="T13" fmla="*/ 102 h 115"/>
                <a:gd name="T14" fmla="*/ 54 w 145"/>
                <a:gd name="T15" fmla="*/ 91 h 115"/>
                <a:gd name="T16" fmla="*/ 54 w 145"/>
                <a:gd name="T17" fmla="*/ 91 h 115"/>
                <a:gd name="T18" fmla="*/ 30 w 145"/>
                <a:gd name="T19" fmla="*/ 55 h 115"/>
                <a:gd name="T20" fmla="*/ 31 w 145"/>
                <a:gd name="T21" fmla="*/ 49 h 115"/>
                <a:gd name="T22" fmla="*/ 37 w 145"/>
                <a:gd name="T23" fmla="*/ 50 h 115"/>
                <a:gd name="T24" fmla="*/ 60 w 145"/>
                <a:gd name="T25" fmla="*/ 86 h 115"/>
                <a:gd name="T26" fmla="*/ 74 w 145"/>
                <a:gd name="T27" fmla="*/ 90 h 115"/>
                <a:gd name="T28" fmla="*/ 90 w 145"/>
                <a:gd name="T29" fmla="*/ 113 h 115"/>
                <a:gd name="T30" fmla="*/ 109 w 145"/>
                <a:gd name="T31" fmla="*/ 106 h 115"/>
                <a:gd name="T32" fmla="*/ 118 w 145"/>
                <a:gd name="T33" fmla="*/ 100 h 115"/>
                <a:gd name="T34" fmla="*/ 111 w 145"/>
                <a:gd name="T35" fmla="*/ 82 h 115"/>
                <a:gd name="T36" fmla="*/ 138 w 145"/>
                <a:gd name="T37" fmla="*/ 55 h 115"/>
                <a:gd name="T38" fmla="*/ 145 w 145"/>
                <a:gd name="T39" fmla="*/ 57 h 115"/>
                <a:gd name="T40" fmla="*/ 145 w 145"/>
                <a:gd name="T41" fmla="*/ 4 h 115"/>
                <a:gd name="T42" fmla="*/ 141 w 145"/>
                <a:gd name="T43" fmla="*/ 0 h 115"/>
                <a:gd name="T44" fmla="*/ 103 w 145"/>
                <a:gd name="T45" fmla="*/ 67 h 115"/>
                <a:gd name="T46" fmla="*/ 60 w 145"/>
                <a:gd name="T47" fmla="*/ 67 h 115"/>
                <a:gd name="T48" fmla="*/ 56 w 145"/>
                <a:gd name="T49" fmla="*/ 63 h 115"/>
                <a:gd name="T50" fmla="*/ 60 w 145"/>
                <a:gd name="T51" fmla="*/ 59 h 115"/>
                <a:gd name="T52" fmla="*/ 103 w 145"/>
                <a:gd name="T53" fmla="*/ 59 h 115"/>
                <a:gd name="T54" fmla="*/ 107 w 145"/>
                <a:gd name="T55" fmla="*/ 63 h 115"/>
                <a:gd name="T56" fmla="*/ 103 w 145"/>
                <a:gd name="T57" fmla="*/ 67 h 115"/>
                <a:gd name="T58" fmla="*/ 115 w 145"/>
                <a:gd name="T59" fmla="*/ 48 h 115"/>
                <a:gd name="T60" fmla="*/ 60 w 145"/>
                <a:gd name="T61" fmla="*/ 48 h 115"/>
                <a:gd name="T62" fmla="*/ 56 w 145"/>
                <a:gd name="T63" fmla="*/ 44 h 115"/>
                <a:gd name="T64" fmla="*/ 60 w 145"/>
                <a:gd name="T65" fmla="*/ 40 h 115"/>
                <a:gd name="T66" fmla="*/ 115 w 145"/>
                <a:gd name="T67" fmla="*/ 40 h 115"/>
                <a:gd name="T68" fmla="*/ 119 w 145"/>
                <a:gd name="T69" fmla="*/ 44 h 115"/>
                <a:gd name="T70" fmla="*/ 115 w 145"/>
                <a:gd name="T71" fmla="*/ 48 h 115"/>
                <a:gd name="T72" fmla="*/ 115 w 145"/>
                <a:gd name="T73" fmla="*/ 28 h 115"/>
                <a:gd name="T74" fmla="*/ 60 w 145"/>
                <a:gd name="T75" fmla="*/ 28 h 115"/>
                <a:gd name="T76" fmla="*/ 56 w 145"/>
                <a:gd name="T77" fmla="*/ 24 h 115"/>
                <a:gd name="T78" fmla="*/ 60 w 145"/>
                <a:gd name="T79" fmla="*/ 20 h 115"/>
                <a:gd name="T80" fmla="*/ 115 w 145"/>
                <a:gd name="T81" fmla="*/ 20 h 115"/>
                <a:gd name="T82" fmla="*/ 119 w 145"/>
                <a:gd name="T83" fmla="*/ 24 h 115"/>
                <a:gd name="T84" fmla="*/ 115 w 145"/>
                <a:gd name="T85" fmla="*/ 2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15">
                  <a:moveTo>
                    <a:pt x="141" y="0"/>
                  </a:moveTo>
                  <a:cubicBezTo>
                    <a:pt x="4" y="0"/>
                    <a:pt x="4" y="0"/>
                    <a:pt x="4" y="0"/>
                  </a:cubicBezTo>
                  <a:cubicBezTo>
                    <a:pt x="1" y="0"/>
                    <a:pt x="0" y="2"/>
                    <a:pt x="0" y="4"/>
                  </a:cubicBezTo>
                  <a:cubicBezTo>
                    <a:pt x="0" y="111"/>
                    <a:pt x="0" y="111"/>
                    <a:pt x="0" y="111"/>
                  </a:cubicBezTo>
                  <a:cubicBezTo>
                    <a:pt x="0" y="113"/>
                    <a:pt x="1" y="115"/>
                    <a:pt x="4" y="115"/>
                  </a:cubicBezTo>
                  <a:cubicBezTo>
                    <a:pt x="64" y="115"/>
                    <a:pt x="64" y="115"/>
                    <a:pt x="64" y="115"/>
                  </a:cubicBezTo>
                  <a:cubicBezTo>
                    <a:pt x="55" y="102"/>
                    <a:pt x="55" y="102"/>
                    <a:pt x="55" y="102"/>
                  </a:cubicBezTo>
                  <a:cubicBezTo>
                    <a:pt x="53" y="99"/>
                    <a:pt x="53" y="95"/>
                    <a:pt x="54" y="91"/>
                  </a:cubicBezTo>
                  <a:cubicBezTo>
                    <a:pt x="54" y="91"/>
                    <a:pt x="54" y="91"/>
                    <a:pt x="54" y="91"/>
                  </a:cubicBezTo>
                  <a:cubicBezTo>
                    <a:pt x="30" y="55"/>
                    <a:pt x="30" y="55"/>
                    <a:pt x="30" y="55"/>
                  </a:cubicBezTo>
                  <a:cubicBezTo>
                    <a:pt x="29" y="53"/>
                    <a:pt x="29" y="50"/>
                    <a:pt x="31" y="49"/>
                  </a:cubicBezTo>
                  <a:cubicBezTo>
                    <a:pt x="33" y="48"/>
                    <a:pt x="36" y="48"/>
                    <a:pt x="37" y="50"/>
                  </a:cubicBezTo>
                  <a:cubicBezTo>
                    <a:pt x="60" y="86"/>
                    <a:pt x="60" y="86"/>
                    <a:pt x="60" y="86"/>
                  </a:cubicBezTo>
                  <a:cubicBezTo>
                    <a:pt x="65" y="83"/>
                    <a:pt x="71" y="85"/>
                    <a:pt x="74" y="90"/>
                  </a:cubicBezTo>
                  <a:cubicBezTo>
                    <a:pt x="90" y="113"/>
                    <a:pt x="90" y="113"/>
                    <a:pt x="90" y="113"/>
                  </a:cubicBezTo>
                  <a:cubicBezTo>
                    <a:pt x="109" y="106"/>
                    <a:pt x="109" y="106"/>
                    <a:pt x="109" y="106"/>
                  </a:cubicBezTo>
                  <a:cubicBezTo>
                    <a:pt x="112" y="104"/>
                    <a:pt x="115" y="102"/>
                    <a:pt x="118" y="100"/>
                  </a:cubicBezTo>
                  <a:cubicBezTo>
                    <a:pt x="114" y="96"/>
                    <a:pt x="111" y="89"/>
                    <a:pt x="111" y="82"/>
                  </a:cubicBezTo>
                  <a:cubicBezTo>
                    <a:pt x="111" y="68"/>
                    <a:pt x="123" y="55"/>
                    <a:pt x="138" y="55"/>
                  </a:cubicBezTo>
                  <a:cubicBezTo>
                    <a:pt x="140" y="55"/>
                    <a:pt x="143" y="56"/>
                    <a:pt x="145" y="57"/>
                  </a:cubicBezTo>
                  <a:cubicBezTo>
                    <a:pt x="145" y="4"/>
                    <a:pt x="145" y="4"/>
                    <a:pt x="145" y="4"/>
                  </a:cubicBezTo>
                  <a:cubicBezTo>
                    <a:pt x="145" y="2"/>
                    <a:pt x="143" y="0"/>
                    <a:pt x="141" y="0"/>
                  </a:cubicBezTo>
                  <a:close/>
                  <a:moveTo>
                    <a:pt x="103" y="67"/>
                  </a:moveTo>
                  <a:cubicBezTo>
                    <a:pt x="60" y="67"/>
                    <a:pt x="60" y="67"/>
                    <a:pt x="60" y="67"/>
                  </a:cubicBezTo>
                  <a:cubicBezTo>
                    <a:pt x="58" y="67"/>
                    <a:pt x="56" y="65"/>
                    <a:pt x="56" y="63"/>
                  </a:cubicBezTo>
                  <a:cubicBezTo>
                    <a:pt x="56" y="61"/>
                    <a:pt x="58" y="59"/>
                    <a:pt x="60" y="59"/>
                  </a:cubicBezTo>
                  <a:cubicBezTo>
                    <a:pt x="103" y="59"/>
                    <a:pt x="103" y="59"/>
                    <a:pt x="103" y="59"/>
                  </a:cubicBezTo>
                  <a:cubicBezTo>
                    <a:pt x="106" y="59"/>
                    <a:pt x="107" y="61"/>
                    <a:pt x="107" y="63"/>
                  </a:cubicBezTo>
                  <a:cubicBezTo>
                    <a:pt x="107" y="65"/>
                    <a:pt x="106" y="67"/>
                    <a:pt x="103" y="67"/>
                  </a:cubicBezTo>
                  <a:close/>
                  <a:moveTo>
                    <a:pt x="115" y="48"/>
                  </a:moveTo>
                  <a:cubicBezTo>
                    <a:pt x="60" y="48"/>
                    <a:pt x="60" y="48"/>
                    <a:pt x="60" y="48"/>
                  </a:cubicBezTo>
                  <a:cubicBezTo>
                    <a:pt x="58" y="48"/>
                    <a:pt x="56" y="46"/>
                    <a:pt x="56" y="44"/>
                  </a:cubicBezTo>
                  <a:cubicBezTo>
                    <a:pt x="56" y="41"/>
                    <a:pt x="58" y="40"/>
                    <a:pt x="60" y="40"/>
                  </a:cubicBezTo>
                  <a:cubicBezTo>
                    <a:pt x="115" y="40"/>
                    <a:pt x="115" y="40"/>
                    <a:pt x="115" y="40"/>
                  </a:cubicBezTo>
                  <a:cubicBezTo>
                    <a:pt x="117" y="40"/>
                    <a:pt x="119" y="41"/>
                    <a:pt x="119" y="44"/>
                  </a:cubicBezTo>
                  <a:cubicBezTo>
                    <a:pt x="119" y="46"/>
                    <a:pt x="117" y="48"/>
                    <a:pt x="115" y="48"/>
                  </a:cubicBezTo>
                  <a:close/>
                  <a:moveTo>
                    <a:pt x="115" y="28"/>
                  </a:moveTo>
                  <a:cubicBezTo>
                    <a:pt x="60" y="28"/>
                    <a:pt x="60" y="28"/>
                    <a:pt x="60" y="28"/>
                  </a:cubicBezTo>
                  <a:cubicBezTo>
                    <a:pt x="58" y="28"/>
                    <a:pt x="56" y="27"/>
                    <a:pt x="56" y="24"/>
                  </a:cubicBezTo>
                  <a:cubicBezTo>
                    <a:pt x="56" y="22"/>
                    <a:pt x="58" y="20"/>
                    <a:pt x="60" y="20"/>
                  </a:cubicBezTo>
                  <a:cubicBezTo>
                    <a:pt x="115" y="20"/>
                    <a:pt x="115" y="20"/>
                    <a:pt x="115" y="20"/>
                  </a:cubicBezTo>
                  <a:cubicBezTo>
                    <a:pt x="117" y="20"/>
                    <a:pt x="119" y="22"/>
                    <a:pt x="119" y="24"/>
                  </a:cubicBezTo>
                  <a:cubicBezTo>
                    <a:pt x="119" y="27"/>
                    <a:pt x="117" y="28"/>
                    <a:pt x="115"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6"/>
            <p:cNvSpPr/>
            <p:nvPr/>
          </p:nvSpPr>
          <p:spPr bwMode="auto">
            <a:xfrm>
              <a:off x="4113213" y="3578225"/>
              <a:ext cx="220663" cy="22225"/>
            </a:xfrm>
            <a:custGeom>
              <a:avLst/>
              <a:gdLst>
                <a:gd name="T0" fmla="*/ 77 w 81"/>
                <a:gd name="T1" fmla="*/ 8 h 8"/>
                <a:gd name="T2" fmla="*/ 3 w 81"/>
                <a:gd name="T3" fmla="*/ 8 h 8"/>
                <a:gd name="T4" fmla="*/ 0 w 81"/>
                <a:gd name="T5" fmla="*/ 4 h 8"/>
                <a:gd name="T6" fmla="*/ 3 w 81"/>
                <a:gd name="T7" fmla="*/ 0 h 8"/>
                <a:gd name="T8" fmla="*/ 77 w 81"/>
                <a:gd name="T9" fmla="*/ 0 h 8"/>
                <a:gd name="T10" fmla="*/ 81 w 81"/>
                <a:gd name="T11" fmla="*/ 4 h 8"/>
                <a:gd name="T12" fmla="*/ 77 w 8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1" h="8">
                  <a:moveTo>
                    <a:pt x="77" y="8"/>
                  </a:moveTo>
                  <a:cubicBezTo>
                    <a:pt x="3" y="8"/>
                    <a:pt x="3" y="8"/>
                    <a:pt x="3" y="8"/>
                  </a:cubicBezTo>
                  <a:cubicBezTo>
                    <a:pt x="1" y="8"/>
                    <a:pt x="0" y="6"/>
                    <a:pt x="0" y="4"/>
                  </a:cubicBezTo>
                  <a:cubicBezTo>
                    <a:pt x="0" y="1"/>
                    <a:pt x="1" y="0"/>
                    <a:pt x="3" y="0"/>
                  </a:cubicBezTo>
                  <a:cubicBezTo>
                    <a:pt x="77" y="0"/>
                    <a:pt x="77" y="0"/>
                    <a:pt x="77" y="0"/>
                  </a:cubicBezTo>
                  <a:cubicBezTo>
                    <a:pt x="79" y="0"/>
                    <a:pt x="81" y="1"/>
                    <a:pt x="81" y="4"/>
                  </a:cubicBezTo>
                  <a:cubicBezTo>
                    <a:pt x="81" y="6"/>
                    <a:pt x="79" y="8"/>
                    <a:pt x="7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6" name="Text Box 19"/>
          <p:cNvSpPr txBox="1">
            <a:spLocks noChangeArrowheads="1"/>
          </p:cNvSpPr>
          <p:nvPr/>
        </p:nvSpPr>
        <p:spPr bwMode="auto">
          <a:xfrm>
            <a:off x="2709862" y="4946350"/>
            <a:ext cx="512349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800" dirty="0" smtClean="0">
                <a:solidFill>
                  <a:srgbClr val="404040"/>
                </a:solidFill>
                <a:latin typeface="微软雅黑" panose="020B0503020204020204" pitchFamily="34" charset="-122"/>
                <a:ea typeface="微软雅黑" panose="020B0503020204020204" pitchFamily="34" charset="-122"/>
              </a:rPr>
              <a:t>二叉排序树的性能分析</a:t>
            </a:r>
            <a:endParaRPr lang="zh-CN" altLang="en-US" sz="2800" dirty="0">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26" presetClass="emph" presetSubtype="0" repeatCount="2000" fill="hold" grpId="0" nodeType="clickEffect">
                                  <p:stCondLst>
                                    <p:cond delay="0"/>
                                  </p:stCondLst>
                                  <p:childTnLst>
                                    <p:animEffect transition="out" filter="fade">
                                      <p:cBhvr>
                                        <p:cTn id="6" dur="500" tmFilter="0, 0; .2, .5; .8, .5; 1, 0"/>
                                        <p:tgtEl>
                                          <p:spTgt spid="34"/>
                                        </p:tgtEl>
                                      </p:cBhvr>
                                    </p:animEffect>
                                    <p:animScale>
                                      <p:cBhvr>
                                        <p:cTn id="7" dur="250" autoRev="1" fill="hold"/>
                                        <p:tgtEl>
                                          <p:spTgt spid="34"/>
                                        </p:tgtEl>
                                      </p:cBhvr>
                                      <p:by x="105000" y="105000"/>
                                    </p:animScale>
                                  </p:childTnLst>
                                  <p:subTnLst>
                                    <p:animClr clrSpc="rgb" dir="cw">
                                      <p:cBhvr override="childStyle">
                                        <p:cTn dur="1" fill="hold" display="0" masterRel="nextClick" afterEffect="1"/>
                                        <p:tgtEl>
                                          <p:spTgt spid="34"/>
                                        </p:tgtEl>
                                        <p:attrNameLst>
                                          <p:attrName>ppt_c</p:attrName>
                                        </p:attrNameLst>
                                      </p:cBhvr>
                                      <p:to>
                                        <a:srgbClr val="B42D2D"/>
                                      </p:to>
                                    </p:animClr>
                                  </p:subTnLst>
                                </p:cTn>
                              </p:par>
                            </p:childTnLst>
                          </p:cTn>
                        </p:par>
                      </p:childTnLst>
                    </p:cTn>
                  </p:par>
                </p:childTnLst>
              </p:cTn>
              <p:nextCondLst>
                <p:cond evt="onClick" delay="0">
                  <p:tgtEl>
                    <p:spTgt spid="34"/>
                  </p:tgtEl>
                </p:cond>
              </p:nextCondLst>
            </p:seq>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6" presetClass="emph" presetSubtype="0" repeatCount="2000" fill="hold" grpId="0" nodeType="clickEffect">
                                  <p:stCondLst>
                                    <p:cond delay="0"/>
                                  </p:stCondLst>
                                  <p:childTnLst>
                                    <p:animEffect transition="out" filter="fade">
                                      <p:cBhvr>
                                        <p:cTn id="12" dur="500" tmFilter="0, 0; .2, .5; .8, .5; 1, 0"/>
                                        <p:tgtEl>
                                          <p:spTgt spid="19"/>
                                        </p:tgtEl>
                                      </p:cBhvr>
                                    </p:animEffect>
                                    <p:animScale>
                                      <p:cBhvr>
                                        <p:cTn id="13" dur="250" autoRev="1" fill="hold"/>
                                        <p:tgtEl>
                                          <p:spTgt spid="19"/>
                                        </p:tgtEl>
                                      </p:cBhvr>
                                      <p:by x="105000" y="105000"/>
                                    </p:animScale>
                                  </p:childTnLst>
                                  <p:subTnLst>
                                    <p:animClr clrSpc="rgb" dir="cw">
                                      <p:cBhvr override="childStyle">
                                        <p:cTn dur="1" fill="hold" display="0" masterRel="nextClick" afterEffect="1"/>
                                        <p:tgtEl>
                                          <p:spTgt spid="19"/>
                                        </p:tgtEl>
                                        <p:attrNameLst>
                                          <p:attrName>ppt_c</p:attrName>
                                        </p:attrNameLst>
                                      </p:cBhvr>
                                      <p:to>
                                        <a:srgbClr val="B42D2D"/>
                                      </p:to>
                                    </p:animClr>
                                  </p:subTnLst>
                                </p:cTn>
                              </p:par>
                            </p:childTnLst>
                          </p:cTn>
                        </p:par>
                      </p:childTnLst>
                    </p:cTn>
                  </p:par>
                </p:childTnLst>
              </p:cTn>
              <p:nextCondLst>
                <p:cond evt="onClick" delay="0">
                  <p:tgtEl>
                    <p:spTgt spid="19"/>
                  </p:tgtEl>
                </p:cond>
              </p:nextCondLst>
            </p:seq>
            <p:seq concurrent="1" nextAc="seek">
              <p:cTn id="14" restart="whenNotActive" fill="hold" evtFilter="cancelBubble" nodeType="interactiveSeq">
                <p:stCondLst>
                  <p:cond evt="onClick" delay="0">
                    <p:tgtEl>
                      <p:spTgt spid="29"/>
                    </p:tgtEl>
                  </p:cond>
                </p:stCondLst>
                <p:endSync evt="end" delay="0">
                  <p:rtn val="all"/>
                </p:endSync>
                <p:childTnLst>
                  <p:par>
                    <p:cTn id="15" fill="hold">
                      <p:stCondLst>
                        <p:cond delay="0"/>
                      </p:stCondLst>
                      <p:childTnLst>
                        <p:par>
                          <p:cTn id="16" fill="hold">
                            <p:stCondLst>
                              <p:cond delay="0"/>
                            </p:stCondLst>
                            <p:childTnLst>
                              <p:par>
                                <p:cTn id="17" presetID="26" presetClass="emph" presetSubtype="0" repeatCount="2000" fill="hold" grpId="0" nodeType="clickEffect">
                                  <p:stCondLst>
                                    <p:cond delay="0"/>
                                  </p:stCondLst>
                                  <p:childTnLst>
                                    <p:animEffect transition="out" filter="fade">
                                      <p:cBhvr>
                                        <p:cTn id="18" dur="500" tmFilter="0, 0; .2, .5; .8, .5; 1, 0"/>
                                        <p:tgtEl>
                                          <p:spTgt spid="29"/>
                                        </p:tgtEl>
                                      </p:cBhvr>
                                    </p:animEffect>
                                    <p:animScale>
                                      <p:cBhvr>
                                        <p:cTn id="19" dur="250" autoRev="1" fill="hold"/>
                                        <p:tgtEl>
                                          <p:spTgt spid="29"/>
                                        </p:tgtEl>
                                      </p:cBhvr>
                                      <p:by x="105000" y="105000"/>
                                    </p:animScale>
                                  </p:childTnLst>
                                  <p:subTnLst>
                                    <p:animClr clrSpc="rgb" dir="cw">
                                      <p:cBhvr override="childStyle">
                                        <p:cTn dur="1" fill="hold" display="0" masterRel="nextClick" afterEffect="1"/>
                                        <p:tgtEl>
                                          <p:spTgt spid="29"/>
                                        </p:tgtEl>
                                        <p:attrNameLst>
                                          <p:attrName>ppt_c</p:attrName>
                                        </p:attrNameLst>
                                      </p:cBhvr>
                                      <p:to>
                                        <a:srgbClr val="B42D2D"/>
                                      </p:to>
                                    </p:animClr>
                                  </p:subTnLst>
                                </p:cTn>
                              </p:par>
                            </p:childTnLst>
                          </p:cTn>
                        </p:par>
                      </p:childTnLst>
                    </p:cTn>
                  </p:par>
                </p:childTnLst>
              </p:cTn>
              <p:nextCondLst>
                <p:cond evt="onClick" delay="0">
                  <p:tgtEl>
                    <p:spTgt spid="29"/>
                  </p:tgtEl>
                </p:cond>
              </p:nextCondLst>
            </p:seq>
            <p:seq concurrent="1" nextAc="seek">
              <p:cTn id="20" restart="whenNotActive" fill="hold" evtFilter="cancelBubble" nodeType="interactiveSeq">
                <p:stCondLst>
                  <p:cond evt="onClick" delay="0">
                    <p:tgtEl>
                      <p:spTgt spid="42"/>
                    </p:tgtEl>
                  </p:cond>
                </p:stCondLst>
                <p:endSync evt="end" delay="0">
                  <p:rtn val="all"/>
                </p:endSync>
                <p:childTnLst>
                  <p:par>
                    <p:cTn id="21" fill="hold">
                      <p:stCondLst>
                        <p:cond delay="0"/>
                      </p:stCondLst>
                      <p:childTnLst>
                        <p:par>
                          <p:cTn id="22" fill="hold">
                            <p:stCondLst>
                              <p:cond delay="0"/>
                            </p:stCondLst>
                            <p:childTnLst>
                              <p:par>
                                <p:cTn id="23" presetID="26" presetClass="emph" presetSubtype="0" repeatCount="2000" fill="hold" grpId="0" nodeType="clickEffect">
                                  <p:stCondLst>
                                    <p:cond delay="0"/>
                                  </p:stCondLst>
                                  <p:childTnLst>
                                    <p:animEffect transition="out" filter="fade">
                                      <p:cBhvr>
                                        <p:cTn id="24" dur="500" tmFilter="0, 0; .2, .5; .8, .5; 1, 0"/>
                                        <p:tgtEl>
                                          <p:spTgt spid="42"/>
                                        </p:tgtEl>
                                      </p:cBhvr>
                                    </p:animEffect>
                                    <p:animScale>
                                      <p:cBhvr>
                                        <p:cTn id="25" dur="250" autoRev="1" fill="hold"/>
                                        <p:tgtEl>
                                          <p:spTgt spid="42"/>
                                        </p:tgtEl>
                                      </p:cBhvr>
                                      <p:by x="105000" y="105000"/>
                                    </p:animScale>
                                  </p:childTnLst>
                                  <p:subTnLst>
                                    <p:animClr clrSpc="rgb" dir="cw">
                                      <p:cBhvr override="childStyle">
                                        <p:cTn dur="1" fill="hold" display="0" masterRel="nextClick" afterEffect="1"/>
                                        <p:tgtEl>
                                          <p:spTgt spid="42"/>
                                        </p:tgtEl>
                                        <p:attrNameLst>
                                          <p:attrName>ppt_c</p:attrName>
                                        </p:attrNameLst>
                                      </p:cBhvr>
                                      <p:to>
                                        <a:srgbClr val="B42D2D"/>
                                      </p:to>
                                    </p:animClr>
                                  </p:subTnLst>
                                </p:cTn>
                              </p:par>
                            </p:childTnLst>
                          </p:cTn>
                        </p:par>
                      </p:childTnLst>
                    </p:cTn>
                  </p:par>
                </p:childTnLst>
              </p:cTn>
              <p:nextCondLst>
                <p:cond evt="onClick" delay="0">
                  <p:tgtEl>
                    <p:spTgt spid="42"/>
                  </p:tgtEl>
                </p:cond>
              </p:nextCondLst>
            </p:seq>
            <p:seq concurrent="1" nextAc="seek">
              <p:cTn id="26" restart="whenNotActive" fill="hold" evtFilter="cancelBubble" nodeType="interactiveSeq">
                <p:stCondLst>
                  <p:cond evt="onClick" delay="0">
                    <p:tgtEl>
                      <p:spTgt spid="35"/>
                    </p:tgtEl>
                  </p:cond>
                </p:stCondLst>
                <p:endSync evt="end" delay="0">
                  <p:rtn val="all"/>
                </p:endSync>
                <p:childTnLst>
                  <p:par>
                    <p:cTn id="27" fill="hold">
                      <p:stCondLst>
                        <p:cond delay="0"/>
                      </p:stCondLst>
                      <p:childTnLst>
                        <p:par>
                          <p:cTn id="28" fill="hold">
                            <p:stCondLst>
                              <p:cond delay="0"/>
                            </p:stCondLst>
                            <p:childTnLst>
                              <p:par>
                                <p:cTn id="29" presetID="26" presetClass="emph" presetSubtype="0" repeatCount="2000" fill="hold" grpId="0" nodeType="clickEffect">
                                  <p:stCondLst>
                                    <p:cond delay="0"/>
                                  </p:stCondLst>
                                  <p:childTnLst>
                                    <p:animEffect transition="out" filter="fade">
                                      <p:cBhvr>
                                        <p:cTn id="30" dur="500" tmFilter="0, 0; .2, .5; .8, .5; 1, 0"/>
                                        <p:tgtEl>
                                          <p:spTgt spid="35"/>
                                        </p:tgtEl>
                                      </p:cBhvr>
                                    </p:animEffect>
                                    <p:animScale>
                                      <p:cBhvr>
                                        <p:cTn id="31" dur="250" autoRev="1" fill="hold"/>
                                        <p:tgtEl>
                                          <p:spTgt spid="35"/>
                                        </p:tgtEl>
                                      </p:cBhvr>
                                      <p:by x="105000" y="105000"/>
                                    </p:animScale>
                                  </p:childTnLst>
                                  <p:subTnLst>
                                    <p:animClr clrSpc="rgb" dir="cw">
                                      <p:cBhvr override="childStyle">
                                        <p:cTn dur="1" fill="hold" display="0" masterRel="nextClick" afterEffect="1"/>
                                        <p:tgtEl>
                                          <p:spTgt spid="35"/>
                                        </p:tgtEl>
                                        <p:attrNameLst>
                                          <p:attrName>ppt_c</p:attrName>
                                        </p:attrNameLst>
                                      </p:cBhvr>
                                      <p:to>
                                        <a:srgbClr val="B42D2D"/>
                                      </p:to>
                                    </p:animClr>
                                  </p:subTnLst>
                                </p:cTn>
                              </p:par>
                            </p:childTnLst>
                          </p:cTn>
                        </p:par>
                      </p:childTnLst>
                    </p:cTn>
                  </p:par>
                </p:childTnLst>
              </p:cTn>
              <p:nextCondLst>
                <p:cond evt="onClick" delay="0">
                  <p:tgtEl>
                    <p:spTgt spid="35"/>
                  </p:tgtEl>
                </p:cond>
              </p:nextCondLst>
            </p:seq>
            <p:seq concurrent="1" nextAc="seek">
              <p:cTn id="32" restart="whenNotActive" fill="hold" evtFilter="cancelBubble" nodeType="interactiveSeq">
                <p:stCondLst>
                  <p:cond evt="onClick" delay="0">
                    <p:tgtEl>
                      <p:spTgt spid="46"/>
                    </p:tgtEl>
                  </p:cond>
                </p:stCondLst>
                <p:endSync evt="end" delay="0">
                  <p:rtn val="all"/>
                </p:endSync>
                <p:childTnLst>
                  <p:par>
                    <p:cTn id="33" fill="hold">
                      <p:stCondLst>
                        <p:cond delay="0"/>
                      </p:stCondLst>
                      <p:childTnLst>
                        <p:par>
                          <p:cTn id="34" fill="hold">
                            <p:stCondLst>
                              <p:cond delay="0"/>
                            </p:stCondLst>
                            <p:childTnLst>
                              <p:par>
                                <p:cTn id="35" presetID="26" presetClass="emph" presetSubtype="0" repeatCount="2000" fill="hold" grpId="0" nodeType="clickEffect">
                                  <p:stCondLst>
                                    <p:cond delay="0"/>
                                  </p:stCondLst>
                                  <p:childTnLst>
                                    <p:animEffect transition="out" filter="fade">
                                      <p:cBhvr>
                                        <p:cTn id="36" dur="500" tmFilter="0, 0; .2, .5; .8, .5; 1, 0"/>
                                        <p:tgtEl>
                                          <p:spTgt spid="46"/>
                                        </p:tgtEl>
                                      </p:cBhvr>
                                    </p:animEffect>
                                    <p:animScale>
                                      <p:cBhvr>
                                        <p:cTn id="37" dur="250" autoRev="1" fill="hold"/>
                                        <p:tgtEl>
                                          <p:spTgt spid="46"/>
                                        </p:tgtEl>
                                      </p:cBhvr>
                                      <p:by x="105000" y="105000"/>
                                    </p:animScale>
                                  </p:childTnLst>
                                  <p:subTnLst>
                                    <p:animClr clrSpc="rgb" dir="cw">
                                      <p:cBhvr override="childStyle">
                                        <p:cTn dur="1" fill="hold" display="0" masterRel="nextClick" afterEffect="1"/>
                                        <p:tgtEl>
                                          <p:spTgt spid="46"/>
                                        </p:tgtEl>
                                        <p:attrNameLst>
                                          <p:attrName>ppt_c</p:attrName>
                                        </p:attrNameLst>
                                      </p:cBhvr>
                                      <p:to>
                                        <a:srgbClr val="B42D2D"/>
                                      </p:to>
                                    </p:animClr>
                                  </p:subTnLst>
                                </p:cTn>
                              </p:par>
                            </p:childTnLst>
                          </p:cTn>
                        </p:par>
                      </p:childTnLst>
                    </p:cTn>
                  </p:par>
                </p:childTnLst>
              </p:cTn>
              <p:nextCondLst>
                <p:cond evt="onClick" delay="0">
                  <p:tgtEl>
                    <p:spTgt spid="46"/>
                  </p:tgtEl>
                </p:cond>
              </p:nextCondLst>
            </p:seq>
          </p:childTnLst>
        </p:cTn>
      </p:par>
    </p:tnLst>
    <p:bldLst>
      <p:bldP spid="34" grpId="0"/>
      <p:bldP spid="19" grpId="0"/>
      <p:bldP spid="29" grpId="0"/>
      <p:bldP spid="42" grpId="0"/>
      <p:bldP spid="35" grpId="0"/>
      <p:bldP spid="4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a:xfrm>
            <a:off x="973892" y="1225609"/>
            <a:ext cx="10738212" cy="4867072"/>
          </a:xfrm>
        </p:spPr>
        <p:txBody>
          <a:bodyPr/>
          <a:lstStyle/>
          <a:p>
            <a:r>
              <a:rPr lang="en-US" altLang="zh-CN"/>
              <a:t> 55, 78, 65, 18, 87</a:t>
            </a:r>
            <a:r>
              <a:rPr lang="en-US" altLang="zh-CN">
                <a:solidFill>
                  <a:srgbClr val="FF0000"/>
                </a:solidFill>
              </a:rPr>
              <a:t>, 09, 81, 16</a:t>
            </a:r>
            <a:endParaRPr lang="zh-CN" altLang="en-US">
              <a:solidFill>
                <a:srgbClr val="FF0000"/>
              </a:solidFill>
            </a:endParaRPr>
          </a:p>
          <a:p>
            <a:endParaRPr lang="zh-CN" altLang="en-US"/>
          </a:p>
        </p:txBody>
      </p:sp>
      <p:sp>
        <p:nvSpPr>
          <p:cNvPr id="9" name="标题 8"/>
          <p:cNvSpPr>
            <a:spLocks noGrp="1"/>
          </p:cNvSpPr>
          <p:nvPr>
            <p:ph type="title"/>
          </p:nvPr>
        </p:nvSpPr>
        <p:spPr/>
        <p:txBody>
          <a:bodyPr>
            <a:normAutofit fontScale="90000"/>
          </a:bodyPr>
          <a:lstStyle/>
          <a:p>
            <a:r>
              <a:rPr lang="zh-CN" altLang="en-US"/>
              <a:t>利用插入算法创建二叉查找树</a:t>
            </a:r>
          </a:p>
        </p:txBody>
      </p:sp>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896" y="2221356"/>
            <a:ext cx="3353236" cy="2685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565" y="2221041"/>
            <a:ext cx="3373411" cy="3879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5936" y="2221041"/>
            <a:ext cx="3353236" cy="385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976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9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a:t>
            </a:r>
            <a:r>
              <a:rPr lang="zh-CN" altLang="en-US" smtClean="0"/>
              <a:t>叉查找树下的删除</a:t>
            </a:r>
            <a:endParaRPr lang="zh-CN" altLang="en-US"/>
          </a:p>
        </p:txBody>
      </p:sp>
    </p:spTree>
    <p:extLst>
      <p:ext uri="{BB962C8B-B14F-4D97-AF65-F5344CB8AC3E}">
        <p14:creationId xmlns:p14="http://schemas.microsoft.com/office/powerpoint/2010/main" val="3073230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892" y="1147948"/>
            <a:ext cx="10738212" cy="1597606"/>
          </a:xfrm>
        </p:spPr>
        <p:txBody>
          <a:bodyPr/>
          <a:lstStyle/>
          <a:p>
            <a:r>
              <a:rPr lang="zh-CN" altLang="zh-CN" dirty="0"/>
              <a:t>（</a:t>
            </a:r>
            <a:r>
              <a:rPr lang="en-US" altLang="zh-CN" dirty="0"/>
              <a:t>1</a:t>
            </a:r>
            <a:r>
              <a:rPr lang="zh-CN" altLang="zh-CN" dirty="0"/>
              <a:t>）</a:t>
            </a:r>
            <a:r>
              <a:rPr lang="en-US" altLang="zh-CN" dirty="0"/>
              <a:t>remove</a:t>
            </a:r>
            <a:r>
              <a:rPr lang="zh-CN" altLang="zh-CN" dirty="0"/>
              <a:t>方法 </a:t>
            </a:r>
          </a:p>
          <a:p>
            <a:endParaRPr lang="zh-CN" altLang="en-US" dirty="0"/>
          </a:p>
        </p:txBody>
      </p:sp>
      <p:sp>
        <p:nvSpPr>
          <p:cNvPr id="3" name="标题 2"/>
          <p:cNvSpPr>
            <a:spLocks noGrp="1"/>
          </p:cNvSpPr>
          <p:nvPr>
            <p:ph type="title"/>
          </p:nvPr>
        </p:nvSpPr>
        <p:spPr/>
        <p:txBody>
          <a:bodyPr>
            <a:normAutofit fontScale="90000"/>
          </a:bodyPr>
          <a:lstStyle/>
          <a:p>
            <a:r>
              <a:rPr lang="zh-CN" altLang="en-US" smtClean="0"/>
              <a:t>删除算法</a:t>
            </a:r>
            <a:endParaRPr lang="zh-CN" altLang="en-US"/>
          </a:p>
        </p:txBody>
      </p:sp>
      <p:pic>
        <p:nvPicPr>
          <p:cNvPr id="5" name="图片 4"/>
          <p:cNvPicPr>
            <a:picLocks noChangeAspect="1"/>
          </p:cNvPicPr>
          <p:nvPr/>
        </p:nvPicPr>
        <p:blipFill>
          <a:blip r:embed="rId2"/>
          <a:stretch>
            <a:fillRect/>
          </a:stretch>
        </p:blipFill>
        <p:spPr>
          <a:xfrm>
            <a:off x="7752399" y="2745553"/>
            <a:ext cx="3324658" cy="3732936"/>
          </a:xfrm>
          <a:prstGeom prst="rect">
            <a:avLst/>
          </a:prstGeom>
        </p:spPr>
      </p:pic>
      <p:sp>
        <p:nvSpPr>
          <p:cNvPr id="6" name="Rectangle 1"/>
          <p:cNvSpPr>
            <a:spLocks noChangeArrowheads="1"/>
          </p:cNvSpPr>
          <p:nvPr/>
        </p:nvSpPr>
        <p:spPr bwMode="auto">
          <a:xfrm>
            <a:off x="1041149" y="3343956"/>
            <a:ext cx="6346479"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smtClean="0">
                <a:ln>
                  <a:noFill/>
                </a:ln>
                <a:solidFill>
                  <a:srgbClr val="0033B3"/>
                </a:solidFill>
                <a:effectLst/>
                <a:latin typeface="Consolas" panose="020B0609020204030204" pitchFamily="49" charset="0"/>
              </a:rPr>
              <a:t>void </a:t>
            </a:r>
            <a:r>
              <a:rPr kumimoji="0" lang="zh-CN" altLang="zh-CN" sz="2400" b="0" i="0" u="none" strike="noStrike" cap="none" normalizeH="0" baseline="0" smtClean="0">
                <a:ln>
                  <a:noFill/>
                </a:ln>
                <a:solidFill>
                  <a:srgbClr val="00627A"/>
                </a:solidFill>
                <a:effectLst/>
                <a:latin typeface="Consolas" panose="020B0609020204030204" pitchFamily="49" charset="0"/>
              </a:rPr>
              <a:t>remove</a:t>
            </a:r>
            <a:r>
              <a:rPr kumimoji="0" lang="zh-CN" altLang="zh-CN" sz="2400" b="0" i="0" u="none" strike="noStrike" cap="none" normalizeH="0" baseline="0" smtClean="0">
                <a:ln>
                  <a:noFill/>
                </a:ln>
                <a:solidFill>
                  <a:srgbClr val="080808"/>
                </a:solidFill>
                <a:effectLst/>
                <a:latin typeface="Consolas" panose="020B0609020204030204" pitchFamily="49" charset="0"/>
              </a:rPr>
              <a:t>(</a:t>
            </a:r>
            <a:r>
              <a:rPr kumimoji="0" lang="zh-CN" altLang="zh-CN" sz="2400" b="0" i="0" u="none" strike="noStrike" cap="none" normalizeH="0" baseline="0" smtClean="0">
                <a:ln>
                  <a:noFill/>
                </a:ln>
                <a:solidFill>
                  <a:srgbClr val="0033B3"/>
                </a:solidFill>
                <a:effectLst/>
                <a:latin typeface="Consolas" panose="020B0609020204030204" pitchFamily="49" charset="0"/>
              </a:rPr>
              <a:t>int </a:t>
            </a:r>
            <a:r>
              <a:rPr kumimoji="0" lang="zh-CN" altLang="zh-CN" sz="2400" b="0" i="0" u="none" strike="noStrike" cap="none" normalizeH="0" baseline="0" smtClean="0">
                <a:ln>
                  <a:noFill/>
                </a:ln>
                <a:solidFill>
                  <a:srgbClr val="080808"/>
                </a:solidFill>
                <a:effectLst/>
                <a:latin typeface="Consolas" panose="020B0609020204030204" pitchFamily="49" charset="0"/>
              </a:rPr>
              <a:t>x){</a:t>
            </a:r>
            <a:br>
              <a:rPr kumimoji="0" lang="zh-CN" altLang="zh-CN" sz="2400" b="0" i="0" u="none" strike="noStrike" cap="none" normalizeH="0" baseline="0" smtClean="0">
                <a:ln>
                  <a:noFill/>
                </a:ln>
                <a:solidFill>
                  <a:srgbClr val="080808"/>
                </a:solidFill>
                <a:effectLst/>
                <a:latin typeface="Consolas" panose="020B0609020204030204" pitchFamily="49" charset="0"/>
              </a:rPr>
            </a:br>
            <a:r>
              <a:rPr kumimoji="0" lang="zh-CN" altLang="zh-CN" sz="2400" b="0" i="0" u="none" strike="noStrike" cap="none" normalizeH="0" baseline="0" smtClean="0">
                <a:ln>
                  <a:noFill/>
                </a:ln>
                <a:solidFill>
                  <a:srgbClr val="080808"/>
                </a:solidFill>
                <a:effectLst/>
                <a:latin typeface="Consolas" panose="020B0609020204030204" pitchFamily="49" charset="0"/>
              </a:rPr>
              <a:t>    search_and_destroy(</a:t>
            </a:r>
            <a:r>
              <a:rPr kumimoji="0" lang="zh-CN" altLang="zh-CN" sz="2400" b="0" i="0" u="none" strike="noStrike" cap="none" normalizeH="0" baseline="0" smtClean="0">
                <a:ln>
                  <a:noFill/>
                </a:ln>
                <a:solidFill>
                  <a:srgbClr val="660E7A"/>
                </a:solidFill>
                <a:effectLst/>
                <a:latin typeface="Consolas" panose="020B0609020204030204" pitchFamily="49" charset="0"/>
              </a:rPr>
              <a:t>root</a:t>
            </a:r>
            <a:r>
              <a:rPr kumimoji="0" lang="zh-CN" altLang="zh-CN" sz="2400" b="0" i="0" u="none" strike="noStrike" cap="none" normalizeH="0" baseline="0" smtClean="0">
                <a:ln>
                  <a:noFill/>
                </a:ln>
                <a:solidFill>
                  <a:srgbClr val="080808"/>
                </a:solidFill>
                <a:effectLst/>
                <a:latin typeface="Consolas" panose="020B0609020204030204" pitchFamily="49" charset="0"/>
              </a:rPr>
              <a:t>,x);}</a:t>
            </a:r>
            <a:endParaRPr kumimoji="0" lang="zh-CN" altLang="zh-CN" sz="36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1145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a:t>
            </a:r>
            <a:r>
              <a:rPr lang="en-US" altLang="zh-CN" dirty="0" smtClean="0"/>
              <a:t>2</a:t>
            </a:r>
            <a:r>
              <a:rPr lang="zh-CN" altLang="en-US" dirty="0" smtClean="0"/>
              <a:t>）</a:t>
            </a:r>
            <a:r>
              <a:rPr lang="en-US" altLang="zh-CN" dirty="0" err="1" smtClean="0"/>
              <a:t>search_and_destroy</a:t>
            </a:r>
            <a:r>
              <a:rPr lang="zh-CN" altLang="en-US" dirty="0"/>
              <a:t>方法</a:t>
            </a:r>
          </a:p>
        </p:txBody>
      </p:sp>
      <p:sp>
        <p:nvSpPr>
          <p:cNvPr id="3" name="标题 2"/>
          <p:cNvSpPr>
            <a:spLocks noGrp="1"/>
          </p:cNvSpPr>
          <p:nvPr>
            <p:ph type="title"/>
          </p:nvPr>
        </p:nvSpPr>
        <p:spPr/>
        <p:txBody>
          <a:bodyPr>
            <a:normAutofit fontScale="90000"/>
          </a:bodyPr>
          <a:lstStyle/>
          <a:p>
            <a:r>
              <a:rPr lang="zh-CN" altLang="en-US" smtClean="0"/>
              <a:t>删除算法</a:t>
            </a:r>
            <a:endParaRPr lang="zh-CN" altLang="en-US"/>
          </a:p>
        </p:txBody>
      </p:sp>
      <p:sp>
        <p:nvSpPr>
          <p:cNvPr id="5" name="Rectangle 1"/>
          <p:cNvSpPr>
            <a:spLocks noChangeArrowheads="1"/>
          </p:cNvSpPr>
          <p:nvPr/>
        </p:nvSpPr>
        <p:spPr bwMode="auto">
          <a:xfrm>
            <a:off x="1178529" y="2292098"/>
            <a:ext cx="10636243" cy="3170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33B3"/>
                </a:solidFill>
                <a:effectLst/>
                <a:latin typeface="Consolas" panose="020B0609020204030204" pitchFamily="49" charset="0"/>
              </a:rPr>
              <a:t>void </a:t>
            </a:r>
            <a:r>
              <a:rPr kumimoji="0" lang="zh-CN" altLang="zh-CN" sz="2000" b="0" i="0" u="none" strike="noStrike" cap="none" normalizeH="0" baseline="0" dirty="0" smtClean="0">
                <a:ln>
                  <a:noFill/>
                </a:ln>
                <a:solidFill>
                  <a:srgbClr val="008080"/>
                </a:solidFill>
                <a:effectLst/>
                <a:latin typeface="Consolas" panose="020B0609020204030204" pitchFamily="49" charset="0"/>
              </a:rPr>
              <a:t>BiSearchTree </a:t>
            </a:r>
            <a:r>
              <a:rPr kumimoji="0" lang="zh-CN" altLang="zh-CN" sz="2000" b="0" i="0" u="none" strike="noStrike" cap="none" normalizeH="0" baseline="0" dirty="0" smtClean="0">
                <a:ln>
                  <a:noFill/>
                </a:ln>
                <a:solidFill>
                  <a:srgbClr val="080808"/>
                </a:solidFill>
                <a:effectLst/>
                <a:latin typeface="Consolas" panose="020B0609020204030204" pitchFamily="49" charset="0"/>
              </a:rPr>
              <a:t>::</a:t>
            </a:r>
            <a:r>
              <a:rPr kumimoji="0" lang="zh-CN" altLang="zh-CN" sz="2000" b="0" i="0" u="none" strike="noStrike" cap="none" normalizeH="0" baseline="0" dirty="0" smtClean="0">
                <a:ln>
                  <a:noFill/>
                </a:ln>
                <a:solidFill>
                  <a:srgbClr val="00627A"/>
                </a:solidFill>
                <a:effectLst/>
                <a:latin typeface="Consolas" panose="020B0609020204030204" pitchFamily="49" charset="0"/>
              </a:rPr>
              <a:t>search_and_destroy</a:t>
            </a:r>
            <a:r>
              <a:rPr kumimoji="0" lang="zh-CN" altLang="zh-CN" sz="2000" b="0" i="0" u="none" strike="noStrike" cap="none" normalizeH="0" baseline="0" dirty="0" smtClean="0">
                <a:ln>
                  <a:noFill/>
                </a:ln>
                <a:solidFill>
                  <a:srgbClr val="080808"/>
                </a:solidFill>
                <a:effectLst/>
                <a:latin typeface="Consolas" panose="020B0609020204030204" pitchFamily="49" charset="0"/>
              </a:rPr>
              <a:t>(</a:t>
            </a:r>
            <a:r>
              <a:rPr kumimoji="0" lang="zh-CN" altLang="zh-CN" sz="2000" b="0" i="0" u="none" strike="noStrike" cap="none" normalizeH="0" baseline="0" dirty="0" smtClean="0">
                <a:ln>
                  <a:noFill/>
                </a:ln>
                <a:solidFill>
                  <a:srgbClr val="008080"/>
                </a:solidFill>
                <a:effectLst/>
                <a:latin typeface="Consolas" panose="020B0609020204030204" pitchFamily="49" charset="0"/>
              </a:rPr>
              <a:t>BiNode</a:t>
            </a:r>
            <a:r>
              <a:rPr kumimoji="0" lang="zh-CN" altLang="zh-CN" sz="2000" b="0" i="0" u="none" strike="noStrike" cap="none" normalizeH="0" baseline="0" dirty="0" smtClean="0">
                <a:ln>
                  <a:noFill/>
                </a:ln>
                <a:solidFill>
                  <a:srgbClr val="080808"/>
                </a:solidFill>
                <a:effectLst/>
                <a:latin typeface="Consolas" panose="020B0609020204030204" pitchFamily="49" charset="0"/>
              </a:rPr>
              <a:t>&lt;</a:t>
            </a:r>
            <a:r>
              <a:rPr kumimoji="0" lang="zh-CN" altLang="zh-CN" sz="2000" b="0" i="0" u="none" strike="noStrike" cap="none" normalizeH="0" baseline="0" dirty="0" smtClean="0">
                <a:ln>
                  <a:noFill/>
                </a:ln>
                <a:solidFill>
                  <a:srgbClr val="0033B3"/>
                </a:solidFill>
                <a:effectLst/>
                <a:latin typeface="Consolas" panose="020B0609020204030204" pitchFamily="49" charset="0"/>
              </a:rPr>
              <a:t>int</a:t>
            </a:r>
            <a:r>
              <a:rPr kumimoji="0" lang="zh-CN" altLang="zh-CN" sz="2000" b="0" i="0" u="none" strike="noStrike" cap="none" normalizeH="0" baseline="0" dirty="0" smtClean="0">
                <a:ln>
                  <a:noFill/>
                </a:ln>
                <a:solidFill>
                  <a:srgbClr val="080808"/>
                </a:solidFill>
                <a:effectLst/>
                <a:latin typeface="Consolas" panose="020B0609020204030204" pitchFamily="49" charset="0"/>
              </a:rPr>
              <a:t>&gt;* &amp;sub_root, </a:t>
            </a:r>
            <a:r>
              <a:rPr kumimoji="0" lang="zh-CN" altLang="zh-CN" sz="2000" b="0" i="0" u="none" strike="noStrike" cap="none" normalizeH="0" baseline="0" dirty="0" smtClean="0">
                <a:ln>
                  <a:noFill/>
                </a:ln>
                <a:solidFill>
                  <a:srgbClr val="0033B3"/>
                </a:solidFill>
                <a:effectLst/>
                <a:latin typeface="Consolas" panose="020B0609020204030204" pitchFamily="49" charset="0"/>
              </a:rPr>
              <a:t>int </a:t>
            </a:r>
            <a:r>
              <a:rPr kumimoji="0" lang="en-US" altLang="zh-CN" sz="2000" b="0" i="0" u="none" strike="noStrike" cap="none" normalizeH="0" baseline="0" dirty="0" smtClean="0">
                <a:ln>
                  <a:noFill/>
                </a:ln>
                <a:solidFill>
                  <a:srgbClr val="080808"/>
                </a:solidFill>
                <a:effectLst/>
                <a:latin typeface="Consolas" panose="020B0609020204030204" pitchFamily="49" charset="0"/>
              </a:rPr>
              <a:t>x</a:t>
            </a:r>
            <a:r>
              <a:rPr kumimoji="0" lang="zh-CN" altLang="zh-CN" sz="2000" b="0" i="0" u="none" strike="noStrike" cap="none" normalizeH="0" baseline="0" dirty="0" smtClean="0">
                <a:ln>
                  <a:noFill/>
                </a:ln>
                <a:solidFill>
                  <a:srgbClr val="080808"/>
                </a:solidFill>
                <a:effectLst/>
                <a:latin typeface="Consolas" panose="020B0609020204030204" pitchFamily="49" charset="0"/>
              </a:rPr>
              <a:t>) {</a:t>
            </a:r>
            <a:br>
              <a:rPr kumimoji="0" lang="zh-CN" altLang="zh-CN" sz="2000" b="0" i="0" u="none" strike="noStrike" cap="none" normalizeH="0" baseline="0" dirty="0" smtClean="0">
                <a:ln>
                  <a:noFill/>
                </a:ln>
                <a:solidFill>
                  <a:srgbClr val="080808"/>
                </a:solidFill>
                <a:effectLst/>
                <a:latin typeface="Consolas" panose="020B0609020204030204" pitchFamily="49" charset="0"/>
              </a:rPr>
            </a:br>
            <a:r>
              <a:rPr kumimoji="0" lang="zh-CN" altLang="zh-CN" sz="2000" b="0" i="0" u="none" strike="noStrike" cap="none" normalizeH="0" baseline="0" dirty="0" smtClean="0">
                <a:ln>
                  <a:noFill/>
                </a:ln>
                <a:solidFill>
                  <a:srgbClr val="080808"/>
                </a:solidFill>
                <a:effectLst/>
                <a:latin typeface="Consolas" panose="020B0609020204030204" pitchFamily="49" charset="0"/>
              </a:rPr>
              <a:t>    </a:t>
            </a:r>
            <a:r>
              <a:rPr kumimoji="0" lang="zh-CN" altLang="zh-CN" sz="2000" b="0" i="0" u="none" strike="noStrike" cap="none" normalizeH="0" baseline="0" dirty="0" smtClean="0">
                <a:ln>
                  <a:noFill/>
                </a:ln>
                <a:solidFill>
                  <a:srgbClr val="0033B3"/>
                </a:solidFill>
                <a:effectLst/>
                <a:latin typeface="Consolas" panose="020B0609020204030204" pitchFamily="49" charset="0"/>
              </a:rPr>
              <a:t>if </a:t>
            </a:r>
            <a:r>
              <a:rPr kumimoji="0" lang="zh-CN" altLang="zh-CN" sz="2000" b="0" i="0" u="none" strike="noStrike" cap="none" normalizeH="0" baseline="0" dirty="0" smtClean="0">
                <a:ln>
                  <a:noFill/>
                </a:ln>
                <a:solidFill>
                  <a:srgbClr val="080808"/>
                </a:solidFill>
                <a:effectLst/>
                <a:latin typeface="Consolas" panose="020B0609020204030204" pitchFamily="49" charset="0"/>
              </a:rPr>
              <a:t>(sub_root == </a:t>
            </a:r>
            <a:r>
              <a:rPr kumimoji="0" lang="zh-CN" altLang="zh-CN" sz="2000" b="1" i="0" u="none" strike="noStrike" cap="none" normalizeH="0" baseline="0" dirty="0" smtClean="0">
                <a:ln>
                  <a:noFill/>
                </a:ln>
                <a:solidFill>
                  <a:srgbClr val="1F542E"/>
                </a:solidFill>
                <a:effectLst/>
                <a:latin typeface="Consolas" panose="020B0609020204030204" pitchFamily="49" charset="0"/>
              </a:rPr>
              <a:t>NULL </a:t>
            </a:r>
            <a:r>
              <a:rPr kumimoji="0" lang="zh-CN" altLang="zh-CN" sz="2000" b="0" i="0" u="none" strike="noStrike" cap="none" normalizeH="0" baseline="0" dirty="0" smtClean="0">
                <a:ln>
                  <a:noFill/>
                </a:ln>
                <a:solidFill>
                  <a:srgbClr val="080808"/>
                </a:solidFill>
                <a:effectLst/>
                <a:latin typeface="Consolas" panose="020B0609020204030204" pitchFamily="49" charset="0"/>
              </a:rPr>
              <a:t>)</a:t>
            </a:r>
            <a:br>
              <a:rPr kumimoji="0" lang="zh-CN" altLang="zh-CN" sz="2000" b="0" i="0" u="none" strike="noStrike" cap="none" normalizeH="0" baseline="0" dirty="0" smtClean="0">
                <a:ln>
                  <a:noFill/>
                </a:ln>
                <a:solidFill>
                  <a:srgbClr val="080808"/>
                </a:solidFill>
                <a:effectLst/>
                <a:latin typeface="Consolas" panose="020B0609020204030204" pitchFamily="49" charset="0"/>
              </a:rPr>
            </a:br>
            <a:r>
              <a:rPr kumimoji="0" lang="zh-CN" altLang="zh-CN" sz="2000" b="0" i="0" u="none" strike="noStrike" cap="none" normalizeH="0" baseline="0" dirty="0" smtClean="0">
                <a:ln>
                  <a:noFill/>
                </a:ln>
                <a:solidFill>
                  <a:srgbClr val="080808"/>
                </a:solidFill>
                <a:effectLst/>
                <a:latin typeface="Consolas" panose="020B0609020204030204" pitchFamily="49" charset="0"/>
              </a:rPr>
              <a:t>        </a:t>
            </a:r>
            <a:r>
              <a:rPr kumimoji="0" lang="zh-CN" altLang="zh-CN" sz="2000" b="0" i="0" u="none" strike="noStrike" cap="none" normalizeH="0" baseline="0" dirty="0" smtClean="0">
                <a:ln>
                  <a:noFill/>
                </a:ln>
                <a:solidFill>
                  <a:srgbClr val="0033B3"/>
                </a:solidFill>
                <a:effectLst/>
                <a:latin typeface="Consolas" panose="020B0609020204030204" pitchFamily="49" charset="0"/>
              </a:rPr>
              <a:t>return </a:t>
            </a:r>
            <a:r>
              <a:rPr kumimoji="0" lang="zh-CN" altLang="zh-CN" sz="2000" b="0" i="0" u="none" strike="noStrike" cap="none" normalizeH="0" baseline="0" dirty="0" smtClean="0">
                <a:ln>
                  <a:noFill/>
                </a:ln>
                <a:solidFill>
                  <a:srgbClr val="080808"/>
                </a:solidFill>
                <a:effectLst/>
                <a:latin typeface="Consolas" panose="020B0609020204030204" pitchFamily="49" charset="0"/>
              </a:rPr>
              <a:t>;</a:t>
            </a:r>
            <a:br>
              <a:rPr kumimoji="0" lang="zh-CN" altLang="zh-CN" sz="2000" b="0" i="0" u="none" strike="noStrike" cap="none" normalizeH="0" baseline="0" dirty="0" smtClean="0">
                <a:ln>
                  <a:noFill/>
                </a:ln>
                <a:solidFill>
                  <a:srgbClr val="080808"/>
                </a:solidFill>
                <a:effectLst/>
                <a:latin typeface="Consolas" panose="020B0609020204030204" pitchFamily="49" charset="0"/>
              </a:rPr>
            </a:br>
            <a:r>
              <a:rPr kumimoji="0" lang="zh-CN" altLang="zh-CN" sz="2000" b="0" i="0" u="none" strike="noStrike" cap="none" normalizeH="0" baseline="0" dirty="0" smtClean="0">
                <a:ln>
                  <a:noFill/>
                </a:ln>
                <a:solidFill>
                  <a:srgbClr val="080808"/>
                </a:solidFill>
                <a:effectLst/>
                <a:latin typeface="Consolas" panose="020B0609020204030204" pitchFamily="49" charset="0"/>
              </a:rPr>
              <a:t>    </a:t>
            </a:r>
            <a:r>
              <a:rPr kumimoji="0" lang="zh-CN" altLang="zh-CN" sz="2000" b="0" i="0" u="none" strike="noStrike" cap="none" normalizeH="0" baseline="0" dirty="0" smtClean="0">
                <a:ln>
                  <a:noFill/>
                </a:ln>
                <a:solidFill>
                  <a:srgbClr val="0033B3"/>
                </a:solidFill>
                <a:effectLst/>
                <a:latin typeface="Consolas" panose="020B0609020204030204" pitchFamily="49" charset="0"/>
              </a:rPr>
              <a:t>if </a:t>
            </a:r>
            <a:r>
              <a:rPr kumimoji="0" lang="zh-CN" altLang="zh-CN" sz="2000" b="0" i="0" u="none" strike="noStrike" cap="none" normalizeH="0" baseline="0" dirty="0" smtClean="0">
                <a:ln>
                  <a:noFill/>
                </a:ln>
                <a:solidFill>
                  <a:srgbClr val="080808"/>
                </a:solidFill>
                <a:effectLst/>
                <a:latin typeface="Consolas" panose="020B0609020204030204" pitchFamily="49" charset="0"/>
              </a:rPr>
              <a:t>( sub_root-&gt;</a:t>
            </a:r>
            <a:r>
              <a:rPr kumimoji="0" lang="zh-CN" altLang="zh-CN" sz="2000" b="0" i="0" u="none" strike="noStrike" cap="none" normalizeH="0" baseline="0" dirty="0" smtClean="0">
                <a:ln>
                  <a:noFill/>
                </a:ln>
                <a:solidFill>
                  <a:srgbClr val="660E7A"/>
                </a:solidFill>
                <a:effectLst/>
                <a:latin typeface="Consolas" panose="020B0609020204030204" pitchFamily="49" charset="0"/>
              </a:rPr>
              <a:t>data </a:t>
            </a:r>
            <a:r>
              <a:rPr kumimoji="0" lang="zh-CN" altLang="zh-CN" sz="2000" b="0" i="0" u="none" strike="noStrike" cap="none" normalizeH="0" baseline="0" dirty="0" smtClean="0">
                <a:ln>
                  <a:noFill/>
                </a:ln>
                <a:solidFill>
                  <a:srgbClr val="080808"/>
                </a:solidFill>
                <a:effectLst/>
                <a:latin typeface="Consolas" panose="020B0609020204030204" pitchFamily="49" charset="0"/>
              </a:rPr>
              <a:t>== </a:t>
            </a:r>
            <a:r>
              <a:rPr kumimoji="0" lang="en-US" altLang="zh-CN" sz="2000" b="0" i="0" u="none" strike="noStrike" cap="none" normalizeH="0" baseline="0" dirty="0" smtClean="0">
                <a:ln>
                  <a:noFill/>
                </a:ln>
                <a:solidFill>
                  <a:srgbClr val="080808"/>
                </a:solidFill>
                <a:effectLst/>
                <a:latin typeface="Consolas" panose="020B0609020204030204" pitchFamily="49" charset="0"/>
              </a:rPr>
              <a:t>x</a:t>
            </a:r>
            <a:r>
              <a:rPr kumimoji="0" lang="zh-CN" altLang="zh-CN" sz="2000" b="0" i="0" u="none" strike="noStrike" cap="none" normalizeH="0" baseline="0" dirty="0" smtClean="0">
                <a:ln>
                  <a:noFill/>
                </a:ln>
                <a:solidFill>
                  <a:srgbClr val="080808"/>
                </a:solidFill>
                <a:effectLst/>
                <a:latin typeface="Consolas" panose="020B0609020204030204" pitchFamily="49" charset="0"/>
              </a:rPr>
              <a:t>)</a:t>
            </a:r>
            <a:br>
              <a:rPr kumimoji="0" lang="zh-CN" altLang="zh-CN" sz="2000" b="0" i="0" u="none" strike="noStrike" cap="none" normalizeH="0" baseline="0" dirty="0" smtClean="0">
                <a:ln>
                  <a:noFill/>
                </a:ln>
                <a:solidFill>
                  <a:srgbClr val="080808"/>
                </a:solidFill>
                <a:effectLst/>
                <a:latin typeface="Consolas" panose="020B0609020204030204" pitchFamily="49" charset="0"/>
              </a:rPr>
            </a:br>
            <a:r>
              <a:rPr kumimoji="0" lang="zh-CN" altLang="zh-CN" sz="2000" b="0" i="0" u="none" strike="noStrike" cap="none" normalizeH="0" baseline="0" smtClean="0">
                <a:ln>
                  <a:noFill/>
                </a:ln>
                <a:solidFill>
                  <a:srgbClr val="080808"/>
                </a:solidFill>
                <a:effectLst/>
                <a:latin typeface="Consolas" panose="020B0609020204030204" pitchFamily="49" charset="0"/>
              </a:rPr>
              <a:t>        </a:t>
            </a:r>
            <a:r>
              <a:rPr kumimoji="0" lang="zh-CN" altLang="zh-CN" sz="2000" b="0" i="0" u="none" strike="noStrike" cap="none" normalizeH="0" baseline="0" smtClean="0">
                <a:ln>
                  <a:noFill/>
                </a:ln>
                <a:solidFill>
                  <a:srgbClr val="0033B3"/>
                </a:solidFill>
                <a:effectLst/>
                <a:latin typeface="Consolas" panose="020B0609020204030204" pitchFamily="49" charset="0"/>
              </a:rPr>
              <a:t> </a:t>
            </a:r>
            <a:r>
              <a:rPr kumimoji="0" lang="zh-CN" altLang="zh-CN" sz="2000" b="0" i="0" u="none" strike="noStrike" cap="none" normalizeH="0" baseline="0" dirty="0" smtClean="0">
                <a:ln>
                  <a:noFill/>
                </a:ln>
                <a:solidFill>
                  <a:srgbClr val="080808"/>
                </a:solidFill>
                <a:effectLst/>
                <a:latin typeface="Consolas" panose="020B0609020204030204" pitchFamily="49" charset="0"/>
              </a:rPr>
              <a:t>remove_root(sub_root);</a:t>
            </a:r>
            <a:br>
              <a:rPr kumimoji="0" lang="zh-CN" altLang="zh-CN" sz="2000" b="0" i="0" u="none" strike="noStrike" cap="none" normalizeH="0" baseline="0" dirty="0" smtClean="0">
                <a:ln>
                  <a:noFill/>
                </a:ln>
                <a:solidFill>
                  <a:srgbClr val="080808"/>
                </a:solidFill>
                <a:effectLst/>
                <a:latin typeface="Consolas" panose="020B0609020204030204" pitchFamily="49" charset="0"/>
              </a:rPr>
            </a:br>
            <a:r>
              <a:rPr kumimoji="0" lang="zh-CN" altLang="zh-CN" sz="2000" b="0" i="0" u="none" strike="noStrike" cap="none" normalizeH="0" baseline="0" dirty="0" smtClean="0">
                <a:ln>
                  <a:noFill/>
                </a:ln>
                <a:solidFill>
                  <a:srgbClr val="080808"/>
                </a:solidFill>
                <a:effectLst/>
                <a:latin typeface="Consolas" panose="020B0609020204030204" pitchFamily="49" charset="0"/>
              </a:rPr>
              <a:t>    </a:t>
            </a:r>
            <a:r>
              <a:rPr kumimoji="0" lang="zh-CN" altLang="zh-CN" sz="2000" b="0" i="0" u="none" strike="noStrike" cap="none" normalizeH="0" baseline="0" dirty="0" smtClean="0">
                <a:ln>
                  <a:noFill/>
                </a:ln>
                <a:solidFill>
                  <a:srgbClr val="0033B3"/>
                </a:solidFill>
                <a:effectLst/>
                <a:latin typeface="Consolas" panose="020B0609020204030204" pitchFamily="49" charset="0"/>
              </a:rPr>
              <a:t>else if </a:t>
            </a:r>
            <a:r>
              <a:rPr kumimoji="0" lang="zh-CN" altLang="zh-CN" sz="2000" b="0" i="0" u="none" strike="noStrike" cap="none" normalizeH="0" baseline="0" dirty="0" smtClean="0">
                <a:ln>
                  <a:noFill/>
                </a:ln>
                <a:solidFill>
                  <a:srgbClr val="080808"/>
                </a:solidFill>
                <a:effectLst/>
                <a:latin typeface="Consolas" panose="020B0609020204030204" pitchFamily="49" charset="0"/>
              </a:rPr>
              <a:t>(</a:t>
            </a:r>
            <a:r>
              <a:rPr kumimoji="0" lang="en-US" altLang="zh-CN" sz="2000" b="0" i="0" u="none" strike="noStrike" cap="none" normalizeH="0" baseline="0" dirty="0" smtClean="0">
                <a:ln>
                  <a:noFill/>
                </a:ln>
                <a:solidFill>
                  <a:srgbClr val="080808"/>
                </a:solidFill>
                <a:effectLst/>
                <a:latin typeface="Consolas" panose="020B0609020204030204" pitchFamily="49" charset="0"/>
              </a:rPr>
              <a:t>x</a:t>
            </a:r>
            <a:r>
              <a:rPr kumimoji="0" lang="zh-CN" altLang="zh-CN" sz="2000" b="0" i="0" u="none" strike="noStrike" cap="none" normalizeH="0" baseline="0" dirty="0" smtClean="0">
                <a:ln>
                  <a:noFill/>
                </a:ln>
                <a:solidFill>
                  <a:srgbClr val="080808"/>
                </a:solidFill>
                <a:effectLst/>
                <a:latin typeface="Consolas" panose="020B0609020204030204" pitchFamily="49" charset="0"/>
              </a:rPr>
              <a:t> &lt; sub_root-&gt;</a:t>
            </a:r>
            <a:r>
              <a:rPr kumimoji="0" lang="zh-CN" altLang="zh-CN" sz="2000" b="0" i="0" u="none" strike="noStrike" cap="none" normalizeH="0" baseline="0" dirty="0" smtClean="0">
                <a:ln>
                  <a:noFill/>
                </a:ln>
                <a:solidFill>
                  <a:srgbClr val="660E7A"/>
                </a:solidFill>
                <a:effectLst/>
                <a:latin typeface="Consolas" panose="020B0609020204030204" pitchFamily="49" charset="0"/>
              </a:rPr>
              <a:t>data</a:t>
            </a:r>
            <a:r>
              <a:rPr kumimoji="0" lang="zh-CN" altLang="zh-CN" sz="2000" b="0" i="0" u="none" strike="noStrike" cap="none" normalizeH="0" baseline="0" dirty="0" smtClean="0">
                <a:ln>
                  <a:noFill/>
                </a:ln>
                <a:solidFill>
                  <a:srgbClr val="080808"/>
                </a:solidFill>
                <a:effectLst/>
                <a:latin typeface="Consolas" panose="020B0609020204030204" pitchFamily="49" charset="0"/>
              </a:rPr>
              <a:t>)</a:t>
            </a:r>
            <a:br>
              <a:rPr kumimoji="0" lang="zh-CN" altLang="zh-CN" sz="2000" b="0" i="0" u="none" strike="noStrike" cap="none" normalizeH="0" baseline="0" dirty="0" smtClean="0">
                <a:ln>
                  <a:noFill/>
                </a:ln>
                <a:solidFill>
                  <a:srgbClr val="080808"/>
                </a:solidFill>
                <a:effectLst/>
                <a:latin typeface="Consolas" panose="020B0609020204030204" pitchFamily="49" charset="0"/>
              </a:rPr>
            </a:br>
            <a:r>
              <a:rPr kumimoji="0" lang="zh-CN" altLang="zh-CN" sz="2000" b="0" i="0" u="none" strike="noStrike" cap="none" normalizeH="0" baseline="0" smtClean="0">
                <a:ln>
                  <a:noFill/>
                </a:ln>
                <a:solidFill>
                  <a:srgbClr val="080808"/>
                </a:solidFill>
                <a:effectLst/>
                <a:latin typeface="Consolas" panose="020B0609020204030204" pitchFamily="49" charset="0"/>
              </a:rPr>
              <a:t>        search</a:t>
            </a:r>
            <a:r>
              <a:rPr kumimoji="0" lang="zh-CN" altLang="zh-CN" sz="2000" b="0" i="0" u="none" strike="noStrike" cap="none" normalizeH="0" baseline="0" dirty="0" smtClean="0">
                <a:ln>
                  <a:noFill/>
                </a:ln>
                <a:solidFill>
                  <a:srgbClr val="080808"/>
                </a:solidFill>
                <a:effectLst/>
                <a:latin typeface="Consolas" panose="020B0609020204030204" pitchFamily="49" charset="0"/>
              </a:rPr>
              <a:t>_and_destroy(sub_root-&gt;</a:t>
            </a:r>
            <a:r>
              <a:rPr kumimoji="0" lang="zh-CN" altLang="zh-CN" sz="2000" b="0" i="0" u="none" strike="noStrike" cap="none" normalizeH="0" baseline="0" dirty="0" smtClean="0">
                <a:ln>
                  <a:noFill/>
                </a:ln>
                <a:solidFill>
                  <a:srgbClr val="660E7A"/>
                </a:solidFill>
                <a:effectLst/>
                <a:latin typeface="Consolas" panose="020B0609020204030204" pitchFamily="49" charset="0"/>
              </a:rPr>
              <a:t>lchild</a:t>
            </a:r>
            <a:r>
              <a:rPr kumimoji="0" lang="zh-CN" altLang="zh-CN" sz="2000" b="0" i="0" u="none" strike="noStrike" cap="none" normalizeH="0" baseline="0" dirty="0" smtClean="0">
                <a:ln>
                  <a:noFill/>
                </a:ln>
                <a:solidFill>
                  <a:srgbClr val="080808"/>
                </a:solidFill>
                <a:effectLst/>
                <a:latin typeface="Consolas" panose="020B0609020204030204" pitchFamily="49" charset="0"/>
              </a:rPr>
              <a:t>, </a:t>
            </a:r>
            <a:r>
              <a:rPr kumimoji="0" lang="en-US" altLang="zh-CN" sz="2000" b="0" i="0" u="none" strike="noStrike" cap="none" normalizeH="0" baseline="0" dirty="0" smtClean="0">
                <a:ln>
                  <a:noFill/>
                </a:ln>
                <a:solidFill>
                  <a:srgbClr val="080808"/>
                </a:solidFill>
                <a:effectLst/>
                <a:latin typeface="Consolas" panose="020B0609020204030204" pitchFamily="49" charset="0"/>
              </a:rPr>
              <a:t>x</a:t>
            </a:r>
            <a:r>
              <a:rPr kumimoji="0" lang="zh-CN" altLang="zh-CN" sz="2000" b="0" i="0" u="none" strike="noStrike" cap="none" normalizeH="0" baseline="0" dirty="0" smtClean="0">
                <a:ln>
                  <a:noFill/>
                </a:ln>
                <a:solidFill>
                  <a:srgbClr val="080808"/>
                </a:solidFill>
                <a:effectLst/>
                <a:latin typeface="Consolas" panose="020B0609020204030204" pitchFamily="49" charset="0"/>
              </a:rPr>
              <a:t>);</a:t>
            </a:r>
            <a:br>
              <a:rPr kumimoji="0" lang="zh-CN" altLang="zh-CN" sz="2000" b="0" i="0" u="none" strike="noStrike" cap="none" normalizeH="0" baseline="0" dirty="0" smtClean="0">
                <a:ln>
                  <a:noFill/>
                </a:ln>
                <a:solidFill>
                  <a:srgbClr val="080808"/>
                </a:solidFill>
                <a:effectLst/>
                <a:latin typeface="Consolas" panose="020B0609020204030204" pitchFamily="49" charset="0"/>
              </a:rPr>
            </a:br>
            <a:r>
              <a:rPr kumimoji="0" lang="zh-CN" altLang="zh-CN" sz="2000" b="0" i="0" u="none" strike="noStrike" cap="none" normalizeH="0" baseline="0" dirty="0" smtClean="0">
                <a:ln>
                  <a:noFill/>
                </a:ln>
                <a:solidFill>
                  <a:srgbClr val="080808"/>
                </a:solidFill>
                <a:effectLst/>
                <a:latin typeface="Consolas" panose="020B0609020204030204" pitchFamily="49" charset="0"/>
              </a:rPr>
              <a:t>    </a:t>
            </a:r>
            <a:r>
              <a:rPr kumimoji="0" lang="zh-CN" altLang="zh-CN" sz="2000" b="0" i="0" u="none" strike="noStrike" cap="none" normalizeH="0" baseline="0" dirty="0" smtClean="0">
                <a:ln>
                  <a:noFill/>
                </a:ln>
                <a:solidFill>
                  <a:srgbClr val="0033B3"/>
                </a:solidFill>
                <a:effectLst/>
                <a:latin typeface="Consolas" panose="020B0609020204030204" pitchFamily="49" charset="0"/>
              </a:rPr>
              <a:t>else</a:t>
            </a:r>
            <a:br>
              <a:rPr kumimoji="0" lang="zh-CN" altLang="zh-CN" sz="2000" b="0" i="0" u="none" strike="noStrike" cap="none" normalizeH="0" baseline="0" dirty="0" smtClean="0">
                <a:ln>
                  <a:noFill/>
                </a:ln>
                <a:solidFill>
                  <a:srgbClr val="0033B3"/>
                </a:solidFill>
                <a:effectLst/>
                <a:latin typeface="Consolas" panose="020B0609020204030204" pitchFamily="49" charset="0"/>
              </a:rPr>
            </a:br>
            <a:r>
              <a:rPr kumimoji="0" lang="zh-CN" altLang="zh-CN" sz="2000" b="0" i="0" u="none" strike="noStrike" cap="none" normalizeH="0" baseline="0" smtClean="0">
                <a:ln>
                  <a:noFill/>
                </a:ln>
                <a:solidFill>
                  <a:srgbClr val="0033B3"/>
                </a:solidFill>
                <a:effectLst/>
                <a:latin typeface="Consolas" panose="020B0609020204030204" pitchFamily="49" charset="0"/>
              </a:rPr>
              <a:t>        </a:t>
            </a:r>
            <a:r>
              <a:rPr kumimoji="0" lang="zh-CN" altLang="zh-CN" sz="2000" b="0" i="0" u="none" strike="noStrike" cap="none" normalizeH="0" baseline="0" smtClean="0">
                <a:ln>
                  <a:noFill/>
                </a:ln>
                <a:solidFill>
                  <a:srgbClr val="080808"/>
                </a:solidFill>
                <a:effectLst/>
                <a:latin typeface="Consolas" panose="020B0609020204030204" pitchFamily="49" charset="0"/>
              </a:rPr>
              <a:t>search</a:t>
            </a:r>
            <a:r>
              <a:rPr kumimoji="0" lang="zh-CN" altLang="zh-CN" sz="2000" b="0" i="0" u="none" strike="noStrike" cap="none" normalizeH="0" baseline="0" dirty="0" smtClean="0">
                <a:ln>
                  <a:noFill/>
                </a:ln>
                <a:solidFill>
                  <a:srgbClr val="080808"/>
                </a:solidFill>
                <a:effectLst/>
                <a:latin typeface="Consolas" panose="020B0609020204030204" pitchFamily="49" charset="0"/>
              </a:rPr>
              <a:t>_and_destroy(sub_root-&gt;</a:t>
            </a:r>
            <a:r>
              <a:rPr kumimoji="0" lang="zh-CN" altLang="zh-CN" sz="2000" b="0" i="0" u="none" strike="noStrike" cap="none" normalizeH="0" baseline="0" dirty="0" smtClean="0">
                <a:ln>
                  <a:noFill/>
                </a:ln>
                <a:solidFill>
                  <a:srgbClr val="660E7A"/>
                </a:solidFill>
                <a:effectLst/>
                <a:latin typeface="Consolas" panose="020B0609020204030204" pitchFamily="49" charset="0"/>
              </a:rPr>
              <a:t>rchild</a:t>
            </a:r>
            <a:r>
              <a:rPr kumimoji="0" lang="zh-CN" altLang="zh-CN" sz="2000" b="0" i="0" u="none" strike="noStrike" cap="none" normalizeH="0" baseline="0" dirty="0" smtClean="0">
                <a:ln>
                  <a:noFill/>
                </a:ln>
                <a:solidFill>
                  <a:srgbClr val="080808"/>
                </a:solidFill>
                <a:effectLst/>
                <a:latin typeface="Consolas" panose="020B0609020204030204" pitchFamily="49" charset="0"/>
              </a:rPr>
              <a:t>, </a:t>
            </a:r>
            <a:r>
              <a:rPr kumimoji="0" lang="en-US" altLang="zh-CN" sz="2000" b="0" i="0" u="none" strike="noStrike" cap="none" normalizeH="0" baseline="0" dirty="0" smtClean="0">
                <a:ln>
                  <a:noFill/>
                </a:ln>
                <a:solidFill>
                  <a:srgbClr val="080808"/>
                </a:solidFill>
                <a:effectLst/>
                <a:latin typeface="Consolas" panose="020B0609020204030204" pitchFamily="49" charset="0"/>
              </a:rPr>
              <a:t>x</a:t>
            </a:r>
            <a:r>
              <a:rPr kumimoji="0" lang="zh-CN" altLang="zh-CN" sz="2000" b="0" i="0" u="none" strike="noStrike" cap="none" normalizeH="0" baseline="0" dirty="0" smtClean="0">
                <a:ln>
                  <a:noFill/>
                </a:ln>
                <a:solidFill>
                  <a:srgbClr val="080808"/>
                </a:solidFill>
                <a:effectLst/>
                <a:latin typeface="Consolas" panose="020B0609020204030204" pitchFamily="49" charset="0"/>
              </a:rPr>
              <a:t>);</a:t>
            </a:r>
            <a:br>
              <a:rPr kumimoji="0" lang="zh-CN" altLang="zh-CN" sz="2000" b="0" i="0" u="none" strike="noStrike" cap="none" normalizeH="0" baseline="0" dirty="0" smtClean="0">
                <a:ln>
                  <a:noFill/>
                </a:ln>
                <a:solidFill>
                  <a:srgbClr val="080808"/>
                </a:solidFill>
                <a:effectLst/>
                <a:latin typeface="Consolas" panose="020B0609020204030204" pitchFamily="49" charset="0"/>
              </a:rPr>
            </a:br>
            <a:r>
              <a:rPr kumimoji="0" lang="zh-CN" altLang="zh-CN" sz="2000" b="0" i="0" u="none" strike="noStrike" cap="none" normalizeH="0" baseline="0" dirty="0" smtClean="0">
                <a:ln>
                  <a:noFill/>
                </a:ln>
                <a:solidFill>
                  <a:srgbClr val="080808"/>
                </a:solidFill>
                <a:effectLst/>
                <a:latin typeface="Consolas" panose="020B0609020204030204" pitchFamily="49" charset="0"/>
              </a:rPr>
              <a:t>}</a:t>
            </a:r>
            <a:endParaRPr kumimoji="0" lang="zh-CN" altLang="zh-CN" sz="3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9368421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894" y="1147949"/>
            <a:ext cx="6994559" cy="4867072"/>
          </a:xfrm>
        </p:spPr>
        <p:txBody>
          <a:bodyPr>
            <a:normAutofit/>
          </a:bodyPr>
          <a:lstStyle/>
          <a:p>
            <a:r>
              <a:rPr lang="zh-CN" altLang="en-US" smtClean="0"/>
              <a:t>四种情况：</a:t>
            </a:r>
            <a:endParaRPr lang="en-US" altLang="zh-CN" smtClean="0"/>
          </a:p>
          <a:p>
            <a:pPr lvl="1"/>
            <a:r>
              <a:rPr lang="zh-CN" altLang="en-US" smtClean="0"/>
              <a:t>被删结点为叶子</a:t>
            </a:r>
            <a:endParaRPr lang="en-US" altLang="zh-CN" smtClean="0"/>
          </a:p>
          <a:p>
            <a:pPr lvl="1"/>
            <a:r>
              <a:rPr lang="zh-CN" altLang="en-US" smtClean="0"/>
              <a:t>被删结点</a:t>
            </a:r>
            <a:r>
              <a:rPr lang="zh-CN" altLang="en-US" sz="2400" smtClean="0"/>
              <a:t>只有左孩子</a:t>
            </a:r>
            <a:endParaRPr lang="en-US" altLang="zh-CN" sz="2400"/>
          </a:p>
          <a:p>
            <a:pPr lvl="1"/>
            <a:r>
              <a:rPr lang="zh-CN" altLang="en-US" smtClean="0"/>
              <a:t>被删结点只有</a:t>
            </a:r>
            <a:r>
              <a:rPr lang="zh-CN" altLang="en-US"/>
              <a:t>右孩子</a:t>
            </a:r>
            <a:endParaRPr lang="en-US" altLang="zh-CN"/>
          </a:p>
          <a:p>
            <a:pPr lvl="1"/>
            <a:r>
              <a:rPr lang="zh-CN" altLang="en-US" smtClean="0"/>
              <a:t>被删结点有</a:t>
            </a:r>
            <a:r>
              <a:rPr lang="en-US" altLang="zh-CN" smtClean="0"/>
              <a:t>2</a:t>
            </a:r>
            <a:r>
              <a:rPr lang="zh-CN" altLang="en-US" smtClean="0"/>
              <a:t>个孩子</a:t>
            </a:r>
            <a:endParaRPr lang="zh-CN" altLang="en-US"/>
          </a:p>
        </p:txBody>
      </p:sp>
      <p:sp>
        <p:nvSpPr>
          <p:cNvPr id="3" name="标题 2"/>
          <p:cNvSpPr>
            <a:spLocks noGrp="1"/>
          </p:cNvSpPr>
          <p:nvPr>
            <p:ph type="title"/>
          </p:nvPr>
        </p:nvSpPr>
        <p:spPr/>
        <p:txBody>
          <a:bodyPr>
            <a:normAutofit fontScale="90000"/>
          </a:bodyPr>
          <a:lstStyle/>
          <a:p>
            <a:r>
              <a:rPr lang="zh-CN" altLang="en-US" smtClean="0"/>
              <a:t>结点的删除</a:t>
            </a:r>
            <a:endParaRPr lang="zh-CN" altLang="en-US"/>
          </a:p>
        </p:txBody>
      </p:sp>
      <p:sp>
        <p:nvSpPr>
          <p:cNvPr id="4" name="Rectangle 2"/>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304609058"/>
              </p:ext>
            </p:extLst>
          </p:nvPr>
        </p:nvGraphicFramePr>
        <p:xfrm>
          <a:off x="7536347" y="1125279"/>
          <a:ext cx="3312799" cy="4833996"/>
        </p:xfrm>
        <a:graphic>
          <a:graphicData uri="http://schemas.openxmlformats.org/presentationml/2006/ole">
            <mc:AlternateContent xmlns:mc="http://schemas.openxmlformats.org/markup-compatibility/2006">
              <mc:Choice xmlns:v="urn:schemas-microsoft-com:vml" Requires="v">
                <p:oleObj spid="_x0000_s38926" name="Visio" r:id="rId3" imgW="3467056" imgH="5048262" progId="Visio.Drawing.15">
                  <p:embed/>
                </p:oleObj>
              </mc:Choice>
              <mc:Fallback>
                <p:oleObj name="Visio" r:id="rId3" imgW="3467056" imgH="5048262"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6347" y="1125279"/>
                        <a:ext cx="3312799" cy="4833996"/>
                      </a:xfrm>
                      <a:prstGeom prst="rect">
                        <a:avLst/>
                      </a:prstGeom>
                      <a:noFill/>
                    </p:spPr>
                  </p:pic>
                </p:oleObj>
              </mc:Fallback>
            </mc:AlternateContent>
          </a:graphicData>
        </a:graphic>
      </p:graphicFrame>
    </p:spTree>
    <p:extLst>
      <p:ext uri="{BB962C8B-B14F-4D97-AF65-F5344CB8AC3E}">
        <p14:creationId xmlns:p14="http://schemas.microsoft.com/office/powerpoint/2010/main" val="34184547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892" y="1147949"/>
            <a:ext cx="5122108" cy="4867072"/>
          </a:xfrm>
        </p:spPr>
        <p:txBody>
          <a:bodyPr/>
          <a:lstStyle/>
          <a:p>
            <a:r>
              <a:rPr lang="zh-CN" altLang="zh-CN" smtClean="0"/>
              <a:t>只需</a:t>
            </a:r>
            <a:r>
              <a:rPr lang="zh-CN" altLang="zh-CN"/>
              <a:t>将被删结点的父结点的相应指针域设置为空指针即可</a:t>
            </a:r>
            <a:r>
              <a:rPr lang="zh-CN" altLang="zh-CN" smtClean="0"/>
              <a:t>。</a:t>
            </a:r>
            <a:endParaRPr lang="en-US" altLang="zh-CN" smtClean="0"/>
          </a:p>
          <a:p>
            <a:pPr lvl="1"/>
            <a:r>
              <a:rPr lang="zh-CN" altLang="zh-CN" smtClean="0"/>
              <a:t>删除</a:t>
            </a:r>
            <a:r>
              <a:rPr lang="en-US" altLang="zh-CN"/>
              <a:t>20</a:t>
            </a:r>
            <a:r>
              <a:rPr lang="zh-CN" altLang="zh-CN" smtClean="0"/>
              <a:t>，将</a:t>
            </a:r>
            <a:r>
              <a:rPr lang="en-US" altLang="zh-CN"/>
              <a:t>30</a:t>
            </a:r>
            <a:r>
              <a:rPr lang="zh-CN" altLang="zh-CN"/>
              <a:t>的左孩子设为空</a:t>
            </a:r>
            <a:r>
              <a:rPr lang="zh-CN" altLang="zh-CN" smtClean="0"/>
              <a:t>指针</a:t>
            </a:r>
            <a:endParaRPr lang="en-US" altLang="zh-CN"/>
          </a:p>
          <a:p>
            <a:pPr lvl="1"/>
            <a:r>
              <a:rPr lang="zh-CN" altLang="zh-CN" smtClean="0"/>
              <a:t>删除</a:t>
            </a:r>
            <a:r>
              <a:rPr lang="en-US" altLang="zh-CN"/>
              <a:t>88</a:t>
            </a:r>
            <a:r>
              <a:rPr lang="zh-CN" altLang="zh-CN" smtClean="0"/>
              <a:t>，将</a:t>
            </a:r>
            <a:r>
              <a:rPr lang="en-US" altLang="zh-CN"/>
              <a:t>85</a:t>
            </a:r>
            <a:r>
              <a:rPr lang="zh-CN" altLang="zh-CN"/>
              <a:t>的右孩子设为空</a:t>
            </a:r>
            <a:r>
              <a:rPr lang="zh-CN" altLang="zh-CN" smtClean="0"/>
              <a:t>指针</a:t>
            </a:r>
            <a:endParaRPr lang="zh-CN" altLang="en-US"/>
          </a:p>
        </p:txBody>
      </p:sp>
      <p:sp>
        <p:nvSpPr>
          <p:cNvPr id="3" name="标题 2"/>
          <p:cNvSpPr>
            <a:spLocks noGrp="1"/>
          </p:cNvSpPr>
          <p:nvPr>
            <p:ph type="title"/>
          </p:nvPr>
        </p:nvSpPr>
        <p:spPr/>
        <p:txBody>
          <a:bodyPr>
            <a:normAutofit fontScale="90000"/>
          </a:bodyPr>
          <a:lstStyle/>
          <a:p>
            <a:r>
              <a:rPr lang="en-US" altLang="zh-CN" smtClean="0"/>
              <a:t>1</a:t>
            </a:r>
            <a:r>
              <a:rPr lang="zh-CN" altLang="en-US" smtClean="0"/>
              <a:t>、删除叶子</a:t>
            </a:r>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926060263"/>
              </p:ext>
            </p:extLst>
          </p:nvPr>
        </p:nvGraphicFramePr>
        <p:xfrm>
          <a:off x="7608366" y="1125279"/>
          <a:ext cx="3311956" cy="4834406"/>
        </p:xfrm>
        <a:graphic>
          <a:graphicData uri="http://schemas.openxmlformats.org/presentationml/2006/ole">
            <mc:AlternateContent xmlns:mc="http://schemas.openxmlformats.org/markup-compatibility/2006">
              <mc:Choice xmlns:v="urn:schemas-microsoft-com:vml" Requires="v">
                <p:oleObj spid="_x0000_s39950" name="Visio" r:id="rId3" imgW="3467056" imgH="5048262" progId="Visio.Drawing.15">
                  <p:embed/>
                </p:oleObj>
              </mc:Choice>
              <mc:Fallback>
                <p:oleObj name="Visio" r:id="rId3" imgW="3467056" imgH="5048262"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8366" y="1125279"/>
                        <a:ext cx="3311956" cy="483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文本框 4"/>
          <p:cNvSpPr txBox="1"/>
          <p:nvPr/>
        </p:nvSpPr>
        <p:spPr>
          <a:xfrm>
            <a:off x="7617697" y="2463093"/>
            <a:ext cx="648156" cy="1507756"/>
          </a:xfrm>
          <a:prstGeom prst="rect">
            <a:avLst/>
          </a:prstGeom>
          <a:solidFill>
            <a:schemeClr val="bg1"/>
          </a:solidFill>
        </p:spPr>
        <p:txBody>
          <a:bodyPr wrap="square" rtlCol="0">
            <a:spAutoFit/>
          </a:bodyPr>
          <a:lstStyle/>
          <a:p>
            <a:pPr defTabSz="1172121"/>
            <a:endParaRPr lang="en-US" altLang="zh-CN" sz="2300" smtClean="0">
              <a:solidFill>
                <a:srgbClr val="1F5281"/>
              </a:solidFill>
            </a:endParaRPr>
          </a:p>
          <a:p>
            <a:pPr defTabSz="1172121"/>
            <a:endParaRPr lang="en-US" altLang="zh-CN" sz="2300">
              <a:solidFill>
                <a:srgbClr val="1F5281"/>
              </a:solidFill>
            </a:endParaRPr>
          </a:p>
          <a:p>
            <a:pPr defTabSz="1172121"/>
            <a:endParaRPr lang="en-US" altLang="zh-CN" sz="2300" smtClean="0">
              <a:solidFill>
                <a:srgbClr val="1F5281"/>
              </a:solidFill>
            </a:endParaRPr>
          </a:p>
          <a:p>
            <a:pPr defTabSz="1172121"/>
            <a:endParaRPr lang="zh-CN" altLang="en-US" sz="2300">
              <a:solidFill>
                <a:srgbClr val="1F5281"/>
              </a:solidFill>
            </a:endParaRPr>
          </a:p>
        </p:txBody>
      </p:sp>
      <p:sp>
        <p:nvSpPr>
          <p:cNvPr id="6" name="文本框 5"/>
          <p:cNvSpPr txBox="1"/>
          <p:nvPr/>
        </p:nvSpPr>
        <p:spPr>
          <a:xfrm>
            <a:off x="10200990" y="4671512"/>
            <a:ext cx="936226" cy="1507756"/>
          </a:xfrm>
          <a:prstGeom prst="rect">
            <a:avLst/>
          </a:prstGeom>
          <a:solidFill>
            <a:schemeClr val="bg1"/>
          </a:solidFill>
        </p:spPr>
        <p:txBody>
          <a:bodyPr wrap="square" rtlCol="0">
            <a:spAutoFit/>
          </a:bodyPr>
          <a:lstStyle/>
          <a:p>
            <a:pPr defTabSz="1172121"/>
            <a:endParaRPr lang="en-US" altLang="zh-CN" sz="2300" smtClean="0">
              <a:solidFill>
                <a:srgbClr val="1F5281"/>
              </a:solidFill>
            </a:endParaRPr>
          </a:p>
          <a:p>
            <a:pPr defTabSz="1172121"/>
            <a:endParaRPr lang="en-US" altLang="zh-CN" sz="2300">
              <a:solidFill>
                <a:srgbClr val="1F5281"/>
              </a:solidFill>
            </a:endParaRPr>
          </a:p>
          <a:p>
            <a:pPr defTabSz="1172121"/>
            <a:endParaRPr lang="en-US" altLang="zh-CN" sz="2300" smtClean="0">
              <a:solidFill>
                <a:srgbClr val="1F5281"/>
              </a:solidFill>
            </a:endParaRPr>
          </a:p>
          <a:p>
            <a:pPr defTabSz="1172121"/>
            <a:endParaRPr lang="zh-CN" altLang="en-US" sz="2300">
              <a:solidFill>
                <a:srgbClr val="1F5281"/>
              </a:solidFill>
            </a:endParaRPr>
          </a:p>
        </p:txBody>
      </p:sp>
    </p:spTree>
    <p:extLst>
      <p:ext uri="{BB962C8B-B14F-4D97-AF65-F5344CB8AC3E}">
        <p14:creationId xmlns:p14="http://schemas.microsoft.com/office/powerpoint/2010/main" val="887308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892" y="1147949"/>
            <a:ext cx="6058334" cy="4867072"/>
          </a:xfrm>
        </p:spPr>
        <p:txBody>
          <a:bodyPr/>
          <a:lstStyle/>
          <a:p>
            <a:r>
              <a:rPr lang="zh-CN" altLang="en-US" smtClean="0"/>
              <a:t>将</a:t>
            </a:r>
            <a:r>
              <a:rPr lang="zh-CN" altLang="en-US"/>
              <a:t>被删结点的父亲的相应指针域指向被删结点</a:t>
            </a:r>
            <a:r>
              <a:rPr lang="zh-CN" altLang="en-US" smtClean="0"/>
              <a:t>的左孩子；</a:t>
            </a:r>
            <a:endParaRPr lang="en-US" altLang="zh-CN" smtClean="0"/>
          </a:p>
          <a:p>
            <a:pPr lvl="1"/>
            <a:r>
              <a:rPr lang="zh-CN" altLang="en-US" smtClean="0"/>
              <a:t>删除</a:t>
            </a:r>
            <a:r>
              <a:rPr lang="en-US" altLang="zh-CN"/>
              <a:t>40</a:t>
            </a:r>
            <a:r>
              <a:rPr lang="zh-CN" altLang="en-US"/>
              <a:t>，将</a:t>
            </a:r>
            <a:r>
              <a:rPr lang="en-US" altLang="zh-CN"/>
              <a:t>30</a:t>
            </a:r>
            <a:r>
              <a:rPr lang="zh-CN" altLang="en-US"/>
              <a:t>的右孩子指向</a:t>
            </a:r>
            <a:r>
              <a:rPr lang="en-US" altLang="zh-CN"/>
              <a:t>35</a:t>
            </a:r>
            <a:r>
              <a:rPr lang="zh-CN" altLang="en-US"/>
              <a:t>。</a:t>
            </a:r>
            <a:endParaRPr lang="en-US" altLang="zh-CN"/>
          </a:p>
          <a:p>
            <a:endParaRPr lang="en-US" altLang="zh-CN" smtClean="0"/>
          </a:p>
        </p:txBody>
      </p:sp>
      <p:sp>
        <p:nvSpPr>
          <p:cNvPr id="3" name="标题 2"/>
          <p:cNvSpPr>
            <a:spLocks noGrp="1"/>
          </p:cNvSpPr>
          <p:nvPr>
            <p:ph type="title"/>
          </p:nvPr>
        </p:nvSpPr>
        <p:spPr/>
        <p:txBody>
          <a:bodyPr>
            <a:normAutofit fontScale="90000"/>
          </a:bodyPr>
          <a:lstStyle/>
          <a:p>
            <a:r>
              <a:rPr lang="en-US" altLang="zh-CN" smtClean="0"/>
              <a:t>2</a:t>
            </a:r>
            <a:r>
              <a:rPr lang="zh-CN" altLang="en-US" smtClean="0"/>
              <a:t>、删除只有左孩子的度</a:t>
            </a:r>
            <a:r>
              <a:rPr lang="zh-CN" altLang="en-US"/>
              <a:t>为</a:t>
            </a:r>
            <a:r>
              <a:rPr lang="en-US" altLang="zh-CN"/>
              <a:t>1</a:t>
            </a:r>
            <a:r>
              <a:rPr lang="zh-CN" altLang="en-US"/>
              <a:t>的</a:t>
            </a:r>
            <a:r>
              <a:rPr lang="zh-CN" altLang="en-US" smtClean="0"/>
              <a:t>结点</a:t>
            </a:r>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1475770489"/>
              </p:ext>
            </p:extLst>
          </p:nvPr>
        </p:nvGraphicFramePr>
        <p:xfrm>
          <a:off x="8075448" y="1180615"/>
          <a:ext cx="3311956" cy="4834406"/>
        </p:xfrm>
        <a:graphic>
          <a:graphicData uri="http://schemas.openxmlformats.org/presentationml/2006/ole">
            <mc:AlternateContent xmlns:mc="http://schemas.openxmlformats.org/markup-compatibility/2006">
              <mc:Choice xmlns:v="urn:schemas-microsoft-com:vml" Requires="v">
                <p:oleObj spid="_x0000_s40974" name="Visio" r:id="rId3" imgW="3467056" imgH="5048262" progId="Visio.Drawing.15">
                  <p:embed/>
                </p:oleObj>
              </mc:Choice>
              <mc:Fallback>
                <p:oleObj name="Visio" r:id="rId3" imgW="3467056" imgH="5048262"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5448" y="1180615"/>
                        <a:ext cx="3311956" cy="483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 name="直接箭头连接符 4"/>
          <p:cNvCxnSpPr/>
          <p:nvPr/>
        </p:nvCxnSpPr>
        <p:spPr>
          <a:xfrm>
            <a:off x="8904677" y="2565104"/>
            <a:ext cx="0" cy="17277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8976695" y="2554362"/>
            <a:ext cx="754730" cy="1738535"/>
          </a:xfrm>
          <a:prstGeom prst="rect">
            <a:avLst/>
          </a:prstGeom>
          <a:solidFill>
            <a:schemeClr val="bg1"/>
          </a:solidFill>
        </p:spPr>
        <p:txBody>
          <a:bodyPr wrap="square" rtlCol="0">
            <a:spAutoFit/>
          </a:bodyPr>
          <a:lstStyle/>
          <a:p>
            <a:pPr defTabSz="1172121">
              <a:spcBef>
                <a:spcPts val="600"/>
              </a:spcBef>
            </a:pPr>
            <a:endParaRPr lang="en-US" altLang="zh-CN" sz="2300" smtClean="0">
              <a:solidFill>
                <a:srgbClr val="1F5281"/>
              </a:solidFill>
            </a:endParaRPr>
          </a:p>
          <a:p>
            <a:pPr defTabSz="1172121">
              <a:spcBef>
                <a:spcPts val="600"/>
              </a:spcBef>
            </a:pPr>
            <a:endParaRPr lang="en-US" altLang="zh-CN" sz="2300">
              <a:solidFill>
                <a:srgbClr val="1F5281"/>
              </a:solidFill>
            </a:endParaRPr>
          </a:p>
          <a:p>
            <a:pPr defTabSz="1172121">
              <a:spcBef>
                <a:spcPts val="600"/>
              </a:spcBef>
            </a:pPr>
            <a:endParaRPr lang="en-US" altLang="zh-CN" sz="2300" smtClean="0">
              <a:solidFill>
                <a:srgbClr val="1F5281"/>
              </a:solidFill>
            </a:endParaRPr>
          </a:p>
          <a:p>
            <a:pPr defTabSz="1172121">
              <a:spcBef>
                <a:spcPts val="600"/>
              </a:spcBef>
            </a:pPr>
            <a:endParaRPr lang="en-US" altLang="zh-CN" sz="2300">
              <a:solidFill>
                <a:srgbClr val="1F5281"/>
              </a:solidFill>
            </a:endParaRPr>
          </a:p>
        </p:txBody>
      </p:sp>
    </p:spTree>
    <p:extLst>
      <p:ext uri="{BB962C8B-B14F-4D97-AF65-F5344CB8AC3E}">
        <p14:creationId xmlns:p14="http://schemas.microsoft.com/office/powerpoint/2010/main" val="3385827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892" y="1147949"/>
            <a:ext cx="6058334" cy="4867072"/>
          </a:xfrm>
        </p:spPr>
        <p:txBody>
          <a:bodyPr/>
          <a:lstStyle/>
          <a:p>
            <a:r>
              <a:rPr lang="zh-CN" altLang="en-US" smtClean="0"/>
              <a:t>将</a:t>
            </a:r>
            <a:r>
              <a:rPr lang="zh-CN" altLang="en-US"/>
              <a:t>被删结点的父亲的相应指针域指向被删结点</a:t>
            </a:r>
            <a:r>
              <a:rPr lang="zh-CN" altLang="en-US" smtClean="0"/>
              <a:t>的右孩子；</a:t>
            </a:r>
            <a:endParaRPr lang="en-US" altLang="zh-CN" smtClean="0"/>
          </a:p>
          <a:p>
            <a:pPr lvl="1"/>
            <a:r>
              <a:rPr lang="zh-CN" altLang="en-US" smtClean="0"/>
              <a:t>删除</a:t>
            </a:r>
            <a:r>
              <a:rPr lang="en-US" altLang="zh-CN"/>
              <a:t>85</a:t>
            </a:r>
            <a:r>
              <a:rPr lang="zh-CN" altLang="en-US"/>
              <a:t>，将</a:t>
            </a:r>
            <a:r>
              <a:rPr lang="en-US" altLang="zh-CN"/>
              <a:t>90</a:t>
            </a:r>
            <a:r>
              <a:rPr lang="zh-CN" altLang="en-US"/>
              <a:t>的左孩子指向</a:t>
            </a:r>
            <a:r>
              <a:rPr lang="en-US" altLang="zh-CN"/>
              <a:t>88</a:t>
            </a:r>
            <a:r>
              <a:rPr lang="zh-CN" altLang="en-US" smtClean="0"/>
              <a:t>。</a:t>
            </a:r>
            <a:endParaRPr lang="zh-CN" altLang="en-US"/>
          </a:p>
        </p:txBody>
      </p:sp>
      <p:sp>
        <p:nvSpPr>
          <p:cNvPr id="3" name="标题 2"/>
          <p:cNvSpPr>
            <a:spLocks noGrp="1"/>
          </p:cNvSpPr>
          <p:nvPr>
            <p:ph type="title"/>
          </p:nvPr>
        </p:nvSpPr>
        <p:spPr/>
        <p:txBody>
          <a:bodyPr>
            <a:normAutofit fontScale="90000"/>
          </a:bodyPr>
          <a:lstStyle/>
          <a:p>
            <a:r>
              <a:rPr lang="en-US" altLang="zh-CN" smtClean="0"/>
              <a:t>3</a:t>
            </a:r>
            <a:r>
              <a:rPr lang="zh-CN" altLang="en-US" smtClean="0"/>
              <a:t>、删除只有右孩子的度</a:t>
            </a:r>
            <a:r>
              <a:rPr lang="zh-CN" altLang="en-US"/>
              <a:t>为</a:t>
            </a:r>
            <a:r>
              <a:rPr lang="en-US" altLang="zh-CN"/>
              <a:t>1</a:t>
            </a:r>
            <a:r>
              <a:rPr lang="zh-CN" altLang="en-US"/>
              <a:t>的</a:t>
            </a:r>
            <a:r>
              <a:rPr lang="zh-CN" altLang="en-US" smtClean="0"/>
              <a:t>结点</a:t>
            </a:r>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1282692091"/>
              </p:ext>
            </p:extLst>
          </p:nvPr>
        </p:nvGraphicFramePr>
        <p:xfrm>
          <a:off x="8184630" y="1125279"/>
          <a:ext cx="3311956" cy="4834406"/>
        </p:xfrm>
        <a:graphic>
          <a:graphicData uri="http://schemas.openxmlformats.org/presentationml/2006/ole">
            <mc:AlternateContent xmlns:mc="http://schemas.openxmlformats.org/markup-compatibility/2006">
              <mc:Choice xmlns:v="urn:schemas-microsoft-com:vml" Requires="v">
                <p:oleObj spid="_x0000_s41998" name="Visio" r:id="rId3" imgW="3467056" imgH="5048262" progId="Visio.Drawing.15">
                  <p:embed/>
                </p:oleObj>
              </mc:Choice>
              <mc:Fallback>
                <p:oleObj name="Visio" r:id="rId3" imgW="3467056" imgH="5048262"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4630" y="1125279"/>
                        <a:ext cx="3311956" cy="483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6" name="直接箭头连接符 5"/>
          <p:cNvCxnSpPr/>
          <p:nvPr/>
        </p:nvCxnSpPr>
        <p:spPr>
          <a:xfrm flipH="1">
            <a:off x="11209233" y="3581484"/>
            <a:ext cx="22485" cy="17912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0200990" y="3634778"/>
            <a:ext cx="936226" cy="1738535"/>
          </a:xfrm>
          <a:prstGeom prst="rect">
            <a:avLst/>
          </a:prstGeom>
          <a:solidFill>
            <a:schemeClr val="bg1"/>
          </a:solidFill>
        </p:spPr>
        <p:txBody>
          <a:bodyPr wrap="square" rtlCol="0">
            <a:spAutoFit/>
          </a:bodyPr>
          <a:lstStyle/>
          <a:p>
            <a:pPr defTabSz="1172121">
              <a:spcBef>
                <a:spcPts val="600"/>
              </a:spcBef>
            </a:pPr>
            <a:endParaRPr lang="en-US" altLang="zh-CN" sz="2300" smtClean="0">
              <a:solidFill>
                <a:srgbClr val="1F5281"/>
              </a:solidFill>
            </a:endParaRPr>
          </a:p>
          <a:p>
            <a:pPr defTabSz="1172121">
              <a:spcBef>
                <a:spcPts val="600"/>
              </a:spcBef>
            </a:pPr>
            <a:endParaRPr lang="en-US" altLang="zh-CN" sz="2300">
              <a:solidFill>
                <a:srgbClr val="1F5281"/>
              </a:solidFill>
            </a:endParaRPr>
          </a:p>
          <a:p>
            <a:pPr defTabSz="1172121">
              <a:spcBef>
                <a:spcPts val="600"/>
              </a:spcBef>
            </a:pPr>
            <a:endParaRPr lang="en-US" altLang="zh-CN" sz="2300" smtClean="0">
              <a:solidFill>
                <a:srgbClr val="1F5281"/>
              </a:solidFill>
            </a:endParaRPr>
          </a:p>
          <a:p>
            <a:pPr defTabSz="1172121">
              <a:spcBef>
                <a:spcPts val="600"/>
              </a:spcBef>
            </a:pPr>
            <a:endParaRPr lang="en-US" altLang="zh-CN" sz="2300">
              <a:solidFill>
                <a:srgbClr val="1F5281"/>
              </a:solidFill>
            </a:endParaRPr>
          </a:p>
        </p:txBody>
      </p:sp>
    </p:spTree>
    <p:extLst>
      <p:ext uri="{BB962C8B-B14F-4D97-AF65-F5344CB8AC3E}">
        <p14:creationId xmlns:p14="http://schemas.microsoft.com/office/powerpoint/2010/main" val="2304583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893" y="1147949"/>
            <a:ext cx="6778507" cy="4867072"/>
          </a:xfrm>
        </p:spPr>
        <p:txBody>
          <a:bodyPr/>
          <a:lstStyle/>
          <a:p>
            <a:r>
              <a:rPr lang="zh-CN" altLang="zh-CN"/>
              <a:t>删除</a:t>
            </a:r>
            <a:r>
              <a:rPr lang="en-US" altLang="zh-CN" smtClean="0"/>
              <a:t>30</a:t>
            </a:r>
            <a:r>
              <a:rPr lang="zh-CN" altLang="en-US" smtClean="0"/>
              <a:t>，</a:t>
            </a:r>
            <a:r>
              <a:rPr lang="en-US" altLang="zh-CN" smtClean="0"/>
              <a:t>50</a:t>
            </a:r>
            <a:r>
              <a:rPr lang="zh-CN" altLang="en-US" smtClean="0"/>
              <a:t>？</a:t>
            </a:r>
            <a:endParaRPr lang="en-US" altLang="zh-CN" smtClean="0"/>
          </a:p>
          <a:p>
            <a:r>
              <a:rPr lang="zh-CN" altLang="en-US" smtClean="0"/>
              <a:t>替换法</a:t>
            </a:r>
            <a:endParaRPr lang="en-US" altLang="zh-CN" smtClean="0"/>
          </a:p>
          <a:p>
            <a:r>
              <a:rPr lang="zh-CN" altLang="zh-CN"/>
              <a:t>用被删结点的左子树上的最大值替换被删</a:t>
            </a:r>
            <a:r>
              <a:rPr lang="zh-CN" altLang="zh-CN" smtClean="0"/>
              <a:t>结点</a:t>
            </a:r>
            <a:endParaRPr lang="en-US" altLang="zh-CN" smtClean="0"/>
          </a:p>
          <a:p>
            <a:r>
              <a:rPr lang="zh-CN" altLang="en-US" smtClean="0"/>
              <a:t>或者</a:t>
            </a:r>
            <a:r>
              <a:rPr lang="zh-CN" altLang="zh-CN" smtClean="0"/>
              <a:t>用</a:t>
            </a:r>
            <a:r>
              <a:rPr lang="zh-CN" altLang="zh-CN"/>
              <a:t>被删结点的右子树上的最小值替换被删结点</a:t>
            </a:r>
            <a:endParaRPr lang="zh-CN" altLang="en-US"/>
          </a:p>
        </p:txBody>
      </p:sp>
      <p:sp>
        <p:nvSpPr>
          <p:cNvPr id="3" name="标题 2"/>
          <p:cNvSpPr>
            <a:spLocks noGrp="1"/>
          </p:cNvSpPr>
          <p:nvPr>
            <p:ph type="title"/>
          </p:nvPr>
        </p:nvSpPr>
        <p:spPr/>
        <p:txBody>
          <a:bodyPr>
            <a:normAutofit fontScale="90000"/>
          </a:bodyPr>
          <a:lstStyle/>
          <a:p>
            <a:r>
              <a:rPr lang="en-US" altLang="zh-CN" smtClean="0"/>
              <a:t>4</a:t>
            </a:r>
            <a:r>
              <a:rPr lang="zh-CN" altLang="en-US" smtClean="0"/>
              <a:t>、删除</a:t>
            </a:r>
            <a:r>
              <a:rPr lang="zh-CN" altLang="en-US"/>
              <a:t>度为</a:t>
            </a:r>
            <a:r>
              <a:rPr lang="en-US" altLang="zh-CN"/>
              <a:t>2</a:t>
            </a:r>
            <a:r>
              <a:rPr lang="zh-CN" altLang="en-US"/>
              <a:t>的</a:t>
            </a:r>
            <a:r>
              <a:rPr lang="zh-CN" altLang="en-US" smtClean="0"/>
              <a:t>结点</a:t>
            </a:r>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584792401"/>
              </p:ext>
            </p:extLst>
          </p:nvPr>
        </p:nvGraphicFramePr>
        <p:xfrm>
          <a:off x="8184630" y="1125279"/>
          <a:ext cx="3311956" cy="4834406"/>
        </p:xfrm>
        <a:graphic>
          <a:graphicData uri="http://schemas.openxmlformats.org/presentationml/2006/ole">
            <mc:AlternateContent xmlns:mc="http://schemas.openxmlformats.org/markup-compatibility/2006">
              <mc:Choice xmlns:v="urn:schemas-microsoft-com:vml" Requires="v">
                <p:oleObj spid="_x0000_s43022" name="Visio" r:id="rId3" imgW="3467056" imgH="5048262" progId="Visio.Drawing.15">
                  <p:embed/>
                </p:oleObj>
              </mc:Choice>
              <mc:Fallback>
                <p:oleObj name="Visio" r:id="rId3" imgW="3467056" imgH="5048262"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4630" y="1125279"/>
                        <a:ext cx="3311956" cy="483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10151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smtClean="0"/>
              <a:t>删除</a:t>
            </a:r>
            <a:r>
              <a:rPr lang="en-US" altLang="zh-CN" smtClean="0"/>
              <a:t>30</a:t>
            </a:r>
            <a:endParaRPr lang="zh-CN" altLang="en-US"/>
          </a:p>
        </p:txBody>
      </p:sp>
      <p:sp>
        <p:nvSpPr>
          <p:cNvPr id="3" name="标题 2"/>
          <p:cNvSpPr>
            <a:spLocks noGrp="1"/>
          </p:cNvSpPr>
          <p:nvPr>
            <p:ph type="title"/>
          </p:nvPr>
        </p:nvSpPr>
        <p:spPr/>
        <p:txBody>
          <a:bodyPr>
            <a:normAutofit fontScale="90000"/>
          </a:bodyPr>
          <a:lstStyle/>
          <a:p>
            <a:r>
              <a:rPr lang="zh-CN" altLang="en-US"/>
              <a:t>删除度为</a:t>
            </a:r>
            <a:r>
              <a:rPr lang="en-US" altLang="zh-CN"/>
              <a:t>2</a:t>
            </a:r>
            <a:r>
              <a:rPr lang="zh-CN" altLang="en-US"/>
              <a:t>的结点</a:t>
            </a:r>
          </a:p>
        </p:txBody>
      </p:sp>
      <p:graphicFrame>
        <p:nvGraphicFramePr>
          <p:cNvPr id="4" name="对象 3"/>
          <p:cNvGraphicFramePr>
            <a:graphicFrameLocks noChangeAspect="1"/>
          </p:cNvGraphicFramePr>
          <p:nvPr>
            <p:extLst>
              <p:ext uri="{D42A27DB-BD31-4B8C-83A1-F6EECF244321}">
                <p14:modId xmlns:p14="http://schemas.microsoft.com/office/powerpoint/2010/main" val="508396363"/>
              </p:ext>
            </p:extLst>
          </p:nvPr>
        </p:nvGraphicFramePr>
        <p:xfrm>
          <a:off x="1342853" y="1750857"/>
          <a:ext cx="3311956" cy="4834406"/>
        </p:xfrm>
        <a:graphic>
          <a:graphicData uri="http://schemas.openxmlformats.org/presentationml/2006/ole">
            <mc:AlternateContent xmlns:mc="http://schemas.openxmlformats.org/markup-compatibility/2006">
              <mc:Choice xmlns:v="urn:schemas-microsoft-com:vml" Requires="v">
                <p:oleObj spid="_x0000_s44046" name="Visio" r:id="rId3" imgW="3467056" imgH="5048262" progId="Visio.Drawing.15">
                  <p:embed/>
                </p:oleObj>
              </mc:Choice>
              <mc:Fallback>
                <p:oleObj name="Visio" r:id="rId3" imgW="3467056" imgH="5048262"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2853" y="1750857"/>
                        <a:ext cx="3311956" cy="483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017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5740" y="1701208"/>
            <a:ext cx="3372289" cy="5028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8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3968" y="1628592"/>
            <a:ext cx="3448499" cy="5028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2951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a:t>
            </a:r>
            <a:r>
              <a:rPr lang="zh-CN" altLang="en-US" smtClean="0"/>
              <a:t>叉查找树及查找</a:t>
            </a:r>
            <a:endParaRPr lang="zh-CN" altLang="en-US"/>
          </a:p>
        </p:txBody>
      </p:sp>
    </p:spTree>
    <p:extLst>
      <p:ext uri="{BB962C8B-B14F-4D97-AF65-F5344CB8AC3E}">
        <p14:creationId xmlns:p14="http://schemas.microsoft.com/office/powerpoint/2010/main" val="508739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2574" y="1094635"/>
            <a:ext cx="3448499" cy="5028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文本框 15"/>
          <p:cNvSpPr txBox="1"/>
          <p:nvPr/>
        </p:nvSpPr>
        <p:spPr>
          <a:xfrm>
            <a:off x="10320621" y="1628344"/>
            <a:ext cx="1336490" cy="1584682"/>
          </a:xfrm>
          <a:prstGeom prst="rect">
            <a:avLst/>
          </a:prstGeom>
          <a:solidFill>
            <a:schemeClr val="bg1"/>
          </a:solidFill>
        </p:spPr>
        <p:txBody>
          <a:bodyPr wrap="square" rtlCol="0">
            <a:spAutoFit/>
          </a:bodyPr>
          <a:lstStyle/>
          <a:p>
            <a:pPr defTabSz="1172121"/>
            <a:endParaRPr lang="en-US" altLang="zh-CN" sz="2300" smtClean="0">
              <a:solidFill>
                <a:srgbClr val="1F5281"/>
              </a:solidFill>
            </a:endParaRPr>
          </a:p>
          <a:p>
            <a:pPr defTabSz="1172121"/>
            <a:endParaRPr lang="en-US" altLang="zh-CN" sz="2300">
              <a:solidFill>
                <a:srgbClr val="1F5281"/>
              </a:solidFill>
            </a:endParaRPr>
          </a:p>
          <a:p>
            <a:pPr defTabSz="1172121"/>
            <a:endParaRPr lang="en-US" altLang="zh-CN" sz="2300" smtClean="0">
              <a:solidFill>
                <a:srgbClr val="1F5281"/>
              </a:solidFill>
            </a:endParaRPr>
          </a:p>
          <a:p>
            <a:pPr defTabSz="1172121">
              <a:spcBef>
                <a:spcPts val="600"/>
              </a:spcBef>
            </a:pPr>
            <a:endParaRPr lang="en-US" altLang="zh-CN" sz="2300">
              <a:solidFill>
                <a:srgbClr val="1F5281"/>
              </a:solidFill>
            </a:endParaRPr>
          </a:p>
        </p:txBody>
      </p:sp>
      <p:sp>
        <p:nvSpPr>
          <p:cNvPr id="2" name="文本占位符 1"/>
          <p:cNvSpPr>
            <a:spLocks noGrp="1"/>
          </p:cNvSpPr>
          <p:nvPr>
            <p:ph type="body" sz="quarter" idx="10"/>
          </p:nvPr>
        </p:nvSpPr>
        <p:spPr>
          <a:xfrm>
            <a:off x="911425" y="1355172"/>
            <a:ext cx="1799758" cy="4867072"/>
          </a:xfrm>
        </p:spPr>
        <p:txBody>
          <a:bodyPr/>
          <a:lstStyle/>
          <a:p>
            <a:r>
              <a:rPr lang="zh-CN" altLang="en-US" smtClean="0"/>
              <a:t>删除</a:t>
            </a:r>
            <a:r>
              <a:rPr lang="en-US" altLang="zh-CN" smtClean="0"/>
              <a:t>50</a:t>
            </a:r>
            <a:r>
              <a:rPr lang="zh-CN" altLang="en-US" smtClean="0"/>
              <a:t>？</a:t>
            </a:r>
            <a:endParaRPr lang="zh-CN" altLang="en-US"/>
          </a:p>
        </p:txBody>
      </p:sp>
      <p:sp>
        <p:nvSpPr>
          <p:cNvPr id="3" name="标题 2"/>
          <p:cNvSpPr>
            <a:spLocks noGrp="1"/>
          </p:cNvSpPr>
          <p:nvPr>
            <p:ph type="title"/>
          </p:nvPr>
        </p:nvSpPr>
        <p:spPr/>
        <p:txBody>
          <a:bodyPr>
            <a:normAutofit fontScale="90000"/>
          </a:bodyPr>
          <a:lstStyle/>
          <a:p>
            <a:r>
              <a:rPr lang="zh-CN" altLang="en-US"/>
              <a:t>删除度为</a:t>
            </a:r>
            <a:r>
              <a:rPr lang="en-US" altLang="zh-CN"/>
              <a:t>2</a:t>
            </a:r>
            <a:r>
              <a:rPr lang="zh-CN" altLang="en-US"/>
              <a:t>的结点</a:t>
            </a:r>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478" y="1053286"/>
            <a:ext cx="3448499" cy="5028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图片 6"/>
          <p:cNvPicPr>
            <a:picLocks noChangeAspect="1"/>
          </p:cNvPicPr>
          <p:nvPr/>
        </p:nvPicPr>
        <p:blipFill>
          <a:blip r:embed="rId3"/>
          <a:stretch>
            <a:fillRect/>
          </a:stretch>
        </p:blipFill>
        <p:spPr>
          <a:xfrm>
            <a:off x="5178438" y="1044329"/>
            <a:ext cx="647784" cy="647550"/>
          </a:xfrm>
          <a:prstGeom prst="rect">
            <a:avLst/>
          </a:prstGeom>
        </p:spPr>
      </p:pic>
      <p:cxnSp>
        <p:nvCxnSpPr>
          <p:cNvPr id="9" name="直接箭头连接符 8"/>
          <p:cNvCxnSpPr/>
          <p:nvPr/>
        </p:nvCxnSpPr>
        <p:spPr>
          <a:xfrm>
            <a:off x="4871704" y="2503856"/>
            <a:ext cx="0" cy="17890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943722" y="2482369"/>
            <a:ext cx="864208" cy="1738535"/>
          </a:xfrm>
          <a:prstGeom prst="rect">
            <a:avLst/>
          </a:prstGeom>
          <a:solidFill>
            <a:schemeClr val="bg1"/>
          </a:solidFill>
        </p:spPr>
        <p:txBody>
          <a:bodyPr wrap="square" rtlCol="0">
            <a:spAutoFit/>
          </a:bodyPr>
          <a:lstStyle/>
          <a:p>
            <a:pPr defTabSz="1172121">
              <a:spcBef>
                <a:spcPts val="600"/>
              </a:spcBef>
            </a:pPr>
            <a:endParaRPr lang="en-US" altLang="zh-CN" sz="2300" smtClean="0">
              <a:solidFill>
                <a:srgbClr val="1F5281"/>
              </a:solidFill>
            </a:endParaRPr>
          </a:p>
          <a:p>
            <a:pPr defTabSz="1172121">
              <a:spcBef>
                <a:spcPts val="600"/>
              </a:spcBef>
            </a:pPr>
            <a:endParaRPr lang="en-US" altLang="zh-CN" sz="2300">
              <a:solidFill>
                <a:srgbClr val="1F5281"/>
              </a:solidFill>
            </a:endParaRPr>
          </a:p>
          <a:p>
            <a:pPr defTabSz="1172121">
              <a:spcBef>
                <a:spcPts val="600"/>
              </a:spcBef>
            </a:pPr>
            <a:endParaRPr lang="en-US" altLang="zh-CN" sz="2300" smtClean="0">
              <a:solidFill>
                <a:srgbClr val="1F5281"/>
              </a:solidFill>
            </a:endParaRPr>
          </a:p>
          <a:p>
            <a:pPr defTabSz="1172121">
              <a:spcBef>
                <a:spcPts val="600"/>
              </a:spcBef>
            </a:pPr>
            <a:endParaRPr lang="en-US" altLang="zh-CN" sz="2300">
              <a:solidFill>
                <a:srgbClr val="1F5281"/>
              </a:solidFill>
            </a:endParaRPr>
          </a:p>
        </p:txBody>
      </p:sp>
      <p:cxnSp>
        <p:nvCxnSpPr>
          <p:cNvPr id="15" name="直接箭头连接符 14"/>
          <p:cNvCxnSpPr/>
          <p:nvPr/>
        </p:nvCxnSpPr>
        <p:spPr>
          <a:xfrm>
            <a:off x="10262307" y="1613103"/>
            <a:ext cx="1230512" cy="15999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4"/>
          <a:stretch>
            <a:fillRect/>
          </a:stretch>
        </p:blipFill>
        <p:spPr>
          <a:xfrm>
            <a:off x="9752644" y="1094636"/>
            <a:ext cx="647784" cy="647550"/>
          </a:xfrm>
          <a:prstGeom prst="rect">
            <a:avLst/>
          </a:prstGeom>
        </p:spPr>
      </p:pic>
    </p:spTree>
    <p:extLst>
      <p:ext uri="{BB962C8B-B14F-4D97-AF65-F5344CB8AC3E}">
        <p14:creationId xmlns:p14="http://schemas.microsoft.com/office/powerpoint/2010/main" val="2981434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lang="en-US" altLang="zh-CN" dirty="0" err="1" smtClean="0"/>
              <a:t>remove_root</a:t>
            </a:r>
            <a:r>
              <a:rPr lang="zh-CN" altLang="en-US" dirty="0" smtClean="0"/>
              <a:t>算法删除</a:t>
            </a:r>
            <a:r>
              <a:rPr lang="en-US" altLang="zh-CN" dirty="0" err="1" smtClean="0"/>
              <a:t>sub_root</a:t>
            </a:r>
            <a:r>
              <a:rPr lang="zh-CN" altLang="en-US" dirty="0" smtClean="0"/>
              <a:t>所指结点，</a:t>
            </a:r>
            <a:r>
              <a:rPr lang="zh-CN" altLang="en-US" dirty="0" smtClean="0">
                <a:solidFill>
                  <a:srgbClr val="00B050"/>
                </a:solidFill>
              </a:rPr>
              <a:t>返回</a:t>
            </a:r>
            <a:r>
              <a:rPr lang="zh-CN" altLang="en-US" dirty="0" smtClean="0"/>
              <a:t>在原</a:t>
            </a:r>
            <a:r>
              <a:rPr lang="en-US" altLang="zh-CN" dirty="0" err="1" smtClean="0"/>
              <a:t>sub_root</a:t>
            </a:r>
            <a:r>
              <a:rPr lang="zh-CN" altLang="en-US" dirty="0" smtClean="0"/>
              <a:t>为根的子树中删除</a:t>
            </a:r>
            <a:r>
              <a:rPr lang="en-US" altLang="zh-CN" dirty="0" err="1" smtClean="0"/>
              <a:t>sub_root</a:t>
            </a:r>
            <a:r>
              <a:rPr lang="zh-CN" altLang="en-US" dirty="0" smtClean="0"/>
              <a:t>结点后生成的</a:t>
            </a:r>
            <a:r>
              <a:rPr lang="zh-CN" altLang="en-US" dirty="0" smtClean="0">
                <a:solidFill>
                  <a:srgbClr val="FF0000"/>
                </a:solidFill>
              </a:rPr>
              <a:t>二叉查找树</a:t>
            </a:r>
            <a:r>
              <a:rPr lang="zh-CN" altLang="en-US" dirty="0">
                <a:solidFill>
                  <a:srgbClr val="FF0000"/>
                </a:solidFill>
              </a:rPr>
              <a:t>的根结点</a:t>
            </a:r>
            <a:r>
              <a:rPr lang="zh-CN" altLang="en-US" dirty="0"/>
              <a:t>；</a:t>
            </a:r>
          </a:p>
          <a:p>
            <a:r>
              <a:rPr lang="zh-CN" altLang="en-US" dirty="0"/>
              <a:t>第一种情况：如果</a:t>
            </a:r>
            <a:r>
              <a:rPr lang="en-US" altLang="zh-CN" dirty="0" err="1"/>
              <a:t>sub_root</a:t>
            </a:r>
            <a:r>
              <a:rPr lang="zh-CN" altLang="en-US" dirty="0"/>
              <a:t>为叶子，</a:t>
            </a:r>
            <a:r>
              <a:rPr lang="zh-CN" altLang="en-US"/>
              <a:t>返回</a:t>
            </a:r>
            <a:r>
              <a:rPr lang="en-US" altLang="zh-CN" smtClean="0">
                <a:solidFill>
                  <a:srgbClr val="FF0000"/>
                </a:solidFill>
              </a:rPr>
              <a:t>NULL</a:t>
            </a:r>
            <a:r>
              <a:rPr lang="en-US" altLang="zh-CN" smtClean="0"/>
              <a:t>;</a:t>
            </a:r>
            <a:endParaRPr lang="en-US" altLang="zh-CN" dirty="0"/>
          </a:p>
          <a:p>
            <a:r>
              <a:rPr lang="zh-CN" altLang="en-US" dirty="0"/>
              <a:t>第二种情况：</a:t>
            </a:r>
            <a:r>
              <a:rPr lang="en-US" altLang="zh-CN" dirty="0" err="1"/>
              <a:t>sub_root</a:t>
            </a:r>
            <a:r>
              <a:rPr lang="zh-CN" altLang="en-US" dirty="0"/>
              <a:t>只有左孩子，返回</a:t>
            </a:r>
            <a:r>
              <a:rPr lang="en-US" altLang="zh-CN" dirty="0" err="1">
                <a:solidFill>
                  <a:srgbClr val="FF0000"/>
                </a:solidFill>
              </a:rPr>
              <a:t>sub_root</a:t>
            </a:r>
            <a:r>
              <a:rPr lang="zh-CN" altLang="en-US" dirty="0">
                <a:solidFill>
                  <a:srgbClr val="FF0000"/>
                </a:solidFill>
              </a:rPr>
              <a:t>的左孩子；</a:t>
            </a:r>
          </a:p>
          <a:p>
            <a:r>
              <a:rPr lang="zh-CN" altLang="en-US" dirty="0"/>
              <a:t>第三种情况：</a:t>
            </a:r>
            <a:r>
              <a:rPr lang="en-US" altLang="zh-CN" dirty="0" err="1"/>
              <a:t>sub_root</a:t>
            </a:r>
            <a:r>
              <a:rPr lang="zh-CN" altLang="en-US" dirty="0"/>
              <a:t>只有右孩子，返回</a:t>
            </a:r>
            <a:r>
              <a:rPr lang="en-US" altLang="zh-CN" dirty="0" err="1">
                <a:solidFill>
                  <a:srgbClr val="FF0000"/>
                </a:solidFill>
              </a:rPr>
              <a:t>sub_root</a:t>
            </a:r>
            <a:r>
              <a:rPr lang="zh-CN" altLang="en-US" dirty="0">
                <a:solidFill>
                  <a:srgbClr val="FF0000"/>
                </a:solidFill>
              </a:rPr>
              <a:t>的右孩子</a:t>
            </a:r>
            <a:r>
              <a:rPr lang="zh-CN" altLang="en-US" dirty="0"/>
              <a:t>；</a:t>
            </a:r>
          </a:p>
          <a:p>
            <a:r>
              <a:rPr lang="zh-CN" altLang="en-US" dirty="0" smtClean="0"/>
              <a:t>这三</a:t>
            </a:r>
            <a:r>
              <a:rPr lang="zh-CN" altLang="en-US" dirty="0"/>
              <a:t>种情况，</a:t>
            </a:r>
            <a:r>
              <a:rPr lang="en-US" altLang="zh-CN" dirty="0" err="1"/>
              <a:t>remove_root</a:t>
            </a:r>
            <a:r>
              <a:rPr lang="zh-CN" altLang="en-US" dirty="0"/>
              <a:t>函数返回后</a:t>
            </a:r>
            <a:r>
              <a:rPr lang="zh-CN" altLang="en-US" dirty="0" smtClean="0"/>
              <a:t>，</a:t>
            </a:r>
            <a:r>
              <a:rPr lang="en-US" altLang="zh-CN" dirty="0" err="1" smtClean="0"/>
              <a:t>sub_root</a:t>
            </a:r>
            <a:r>
              <a:rPr lang="zh-CN" altLang="en-US" dirty="0"/>
              <a:t>的</a:t>
            </a:r>
            <a:r>
              <a:rPr lang="zh-CN" altLang="en-US" dirty="0" smtClean="0"/>
              <a:t>父亲（如果有的话）原来</a:t>
            </a:r>
            <a:r>
              <a:rPr lang="zh-CN" altLang="en-US" dirty="0"/>
              <a:t>指向</a:t>
            </a:r>
            <a:r>
              <a:rPr lang="en-US" altLang="zh-CN" dirty="0" err="1"/>
              <a:t>sub_root</a:t>
            </a:r>
            <a:r>
              <a:rPr lang="zh-CN" altLang="en-US" dirty="0"/>
              <a:t>的指针将</a:t>
            </a:r>
            <a:r>
              <a:rPr lang="zh-CN" altLang="en-US" dirty="0" smtClean="0"/>
              <a:t>指向该</a:t>
            </a:r>
            <a:r>
              <a:rPr lang="zh-CN" altLang="en-US" dirty="0" smtClean="0">
                <a:solidFill>
                  <a:srgbClr val="FF0000"/>
                </a:solidFill>
              </a:rPr>
              <a:t>返回</a:t>
            </a:r>
            <a:r>
              <a:rPr lang="zh-CN" altLang="en-US" dirty="0">
                <a:solidFill>
                  <a:srgbClr val="FF0000"/>
                </a:solidFill>
              </a:rPr>
              <a:t>值</a:t>
            </a:r>
            <a:r>
              <a:rPr lang="zh-CN" altLang="en-US" dirty="0" smtClean="0"/>
              <a:t>，</a:t>
            </a:r>
            <a:r>
              <a:rPr lang="en-US" altLang="zh-CN" dirty="0" err="1" smtClean="0"/>
              <a:t>sub_root</a:t>
            </a:r>
            <a:r>
              <a:rPr lang="zh-CN" altLang="en-US" dirty="0"/>
              <a:t>从二叉树</a:t>
            </a:r>
            <a:r>
              <a:rPr lang="zh-CN" altLang="en-US" dirty="0" smtClean="0"/>
              <a:t>中分离，</a:t>
            </a:r>
            <a:r>
              <a:rPr lang="en-US" altLang="zh-CN" dirty="0" err="1"/>
              <a:t>sub_root</a:t>
            </a:r>
            <a:r>
              <a:rPr lang="zh-CN" altLang="en-US" dirty="0"/>
              <a:t>的父亲与</a:t>
            </a:r>
            <a:r>
              <a:rPr lang="en-US" altLang="zh-CN" dirty="0" err="1"/>
              <a:t>sub_root</a:t>
            </a:r>
            <a:r>
              <a:rPr lang="zh-CN" altLang="en-US" dirty="0"/>
              <a:t>的子树相连。</a:t>
            </a:r>
          </a:p>
          <a:p>
            <a:endParaRPr lang="zh-CN" altLang="en-US" dirty="0"/>
          </a:p>
        </p:txBody>
      </p:sp>
      <p:sp>
        <p:nvSpPr>
          <p:cNvPr id="3" name="标题 2"/>
          <p:cNvSpPr>
            <a:spLocks noGrp="1"/>
          </p:cNvSpPr>
          <p:nvPr>
            <p:ph type="title"/>
          </p:nvPr>
        </p:nvSpPr>
        <p:spPr/>
        <p:txBody>
          <a:bodyPr>
            <a:normAutofit fontScale="90000"/>
          </a:bodyPr>
          <a:lstStyle/>
          <a:p>
            <a:r>
              <a:rPr lang="zh-CN" altLang="en-US"/>
              <a:t>删除</a:t>
            </a:r>
            <a:r>
              <a:rPr lang="zh-CN" altLang="en-US" smtClean="0"/>
              <a:t>指定结点的算法</a:t>
            </a:r>
            <a:endParaRPr lang="zh-CN" altLang="en-US"/>
          </a:p>
        </p:txBody>
      </p:sp>
    </p:spTree>
    <p:extLst>
      <p:ext uri="{BB962C8B-B14F-4D97-AF65-F5344CB8AC3E}">
        <p14:creationId xmlns:p14="http://schemas.microsoft.com/office/powerpoint/2010/main" val="1013733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smtClean="0"/>
              <a:t>删除指定结点的算法</a:t>
            </a:r>
            <a:endParaRPr lang="zh-CN" altLang="en-US"/>
          </a:p>
        </p:txBody>
      </p:sp>
      <p:sp>
        <p:nvSpPr>
          <p:cNvPr id="2" name="Rectangle 1"/>
          <p:cNvSpPr>
            <a:spLocks noChangeArrowheads="1"/>
          </p:cNvSpPr>
          <p:nvPr/>
        </p:nvSpPr>
        <p:spPr bwMode="auto">
          <a:xfrm>
            <a:off x="860079" y="1475074"/>
            <a:ext cx="10130828" cy="30469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smtClean="0">
                <a:ln>
                  <a:noFill/>
                </a:ln>
                <a:solidFill>
                  <a:srgbClr val="0033B3"/>
                </a:solidFill>
                <a:effectLst/>
                <a:latin typeface="Consolas" panose="020B0609020204030204" pitchFamily="49" charset="0"/>
              </a:rPr>
              <a:t>void </a:t>
            </a:r>
            <a:r>
              <a:rPr kumimoji="0" lang="zh-CN" altLang="zh-CN" sz="2400" b="0" i="0" u="none" strike="noStrike" cap="none" normalizeH="0" baseline="0" dirty="0" smtClean="0">
                <a:ln>
                  <a:noFill/>
                </a:ln>
                <a:solidFill>
                  <a:srgbClr val="008080"/>
                </a:solidFill>
                <a:effectLst/>
                <a:latin typeface="Consolas" panose="020B0609020204030204" pitchFamily="49" charset="0"/>
              </a:rPr>
              <a:t>BiSearchTree </a:t>
            </a:r>
            <a:r>
              <a:rPr kumimoji="0" lang="zh-CN" altLang="zh-CN" sz="2400" b="0" i="0" u="none" strike="noStrike" cap="none" normalizeH="0" baseline="0" dirty="0" smtClean="0">
                <a:ln>
                  <a:noFill/>
                </a:ln>
                <a:solidFill>
                  <a:srgbClr val="080808"/>
                </a:solidFill>
                <a:effectLst/>
                <a:latin typeface="Consolas" panose="020B0609020204030204" pitchFamily="49" charset="0"/>
              </a:rPr>
              <a:t>::</a:t>
            </a:r>
            <a:r>
              <a:rPr kumimoji="0" lang="zh-CN" altLang="zh-CN" sz="2400" b="0" i="0" u="none" strike="noStrike" cap="none" normalizeH="0" baseline="0" dirty="0" smtClean="0">
                <a:ln>
                  <a:noFill/>
                </a:ln>
                <a:solidFill>
                  <a:srgbClr val="00627A"/>
                </a:solidFill>
                <a:effectLst/>
                <a:latin typeface="Consolas" panose="020B0609020204030204" pitchFamily="49" charset="0"/>
              </a:rPr>
              <a:t>remove_root</a:t>
            </a:r>
            <a:r>
              <a:rPr kumimoji="0" lang="zh-CN" altLang="zh-CN" sz="2400" b="0" i="0" u="none" strike="noStrike" cap="none" normalizeH="0" baseline="0" dirty="0" smtClean="0">
                <a:ln>
                  <a:noFill/>
                </a:ln>
                <a:solidFill>
                  <a:srgbClr val="080808"/>
                </a:solidFill>
                <a:effectLst/>
                <a:latin typeface="Consolas" panose="020B0609020204030204" pitchFamily="49" charset="0"/>
              </a:rPr>
              <a:t>(</a:t>
            </a:r>
            <a:r>
              <a:rPr kumimoji="0" lang="zh-CN" altLang="zh-CN" sz="2400" b="0" i="0" u="none" strike="noStrike" cap="none" normalizeH="0" baseline="0" dirty="0" smtClean="0">
                <a:ln>
                  <a:noFill/>
                </a:ln>
                <a:solidFill>
                  <a:srgbClr val="008080"/>
                </a:solidFill>
                <a:effectLst/>
                <a:latin typeface="Consolas" panose="020B0609020204030204" pitchFamily="49" charset="0"/>
              </a:rPr>
              <a:t>BiNode</a:t>
            </a:r>
            <a:r>
              <a:rPr kumimoji="0" lang="zh-CN" altLang="zh-CN" sz="2400" b="0" i="0" u="none" strike="noStrike" cap="none" normalizeH="0" baseline="0" dirty="0" smtClean="0">
                <a:ln>
                  <a:noFill/>
                </a:ln>
                <a:solidFill>
                  <a:srgbClr val="080808"/>
                </a:solidFill>
                <a:effectLst/>
                <a:latin typeface="Consolas" panose="020B0609020204030204" pitchFamily="49" charset="0"/>
              </a:rPr>
              <a:t>&lt;</a:t>
            </a:r>
            <a:r>
              <a:rPr kumimoji="0" lang="zh-CN" altLang="zh-CN" sz="2400" b="0" i="0" u="none" strike="noStrike" cap="none" normalizeH="0" baseline="0" dirty="0" smtClean="0">
                <a:ln>
                  <a:noFill/>
                </a:ln>
                <a:solidFill>
                  <a:srgbClr val="0033B3"/>
                </a:solidFill>
                <a:effectLst/>
                <a:latin typeface="Consolas" panose="020B0609020204030204" pitchFamily="49" charset="0"/>
              </a:rPr>
              <a:t>int</a:t>
            </a:r>
            <a:r>
              <a:rPr kumimoji="0" lang="zh-CN" altLang="zh-CN" sz="2400" b="0" i="0" u="none" strike="noStrike" cap="none" normalizeH="0" baseline="0" dirty="0" smtClean="0">
                <a:ln>
                  <a:noFill/>
                </a:ln>
                <a:solidFill>
                  <a:srgbClr val="080808"/>
                </a:solidFill>
                <a:effectLst/>
                <a:latin typeface="Consolas" panose="020B0609020204030204" pitchFamily="49" charset="0"/>
              </a:rPr>
              <a:t>&gt; * &amp;sub_root){</a:t>
            </a:r>
            <a:br>
              <a:rPr kumimoji="0" lang="zh-CN" altLang="zh-CN" sz="2400" b="0" i="0" u="none" strike="noStrike" cap="none" normalizeH="0" baseline="0" dirty="0" smtClean="0">
                <a:ln>
                  <a:noFill/>
                </a:ln>
                <a:solidFill>
                  <a:srgbClr val="080808"/>
                </a:solidFill>
                <a:effectLst/>
                <a:latin typeface="Consolas" panose="020B0609020204030204" pitchFamily="49" charset="0"/>
              </a:rPr>
            </a:br>
            <a:r>
              <a:rPr kumimoji="0" lang="zh-CN" altLang="zh-CN" sz="2400" b="0" i="0" u="none" strike="noStrike" cap="none" normalizeH="0" baseline="0" dirty="0" smtClean="0">
                <a:ln>
                  <a:noFill/>
                </a:ln>
                <a:solidFill>
                  <a:srgbClr val="080808"/>
                </a:solidFill>
                <a:effectLst/>
                <a:latin typeface="Consolas" panose="020B0609020204030204" pitchFamily="49" charset="0"/>
              </a:rPr>
              <a:t>    </a:t>
            </a:r>
            <a:r>
              <a:rPr kumimoji="0" lang="zh-CN" altLang="zh-CN" sz="2400" b="0" i="0" u="none" strike="noStrike" cap="none" normalizeH="0" baseline="0" dirty="0" smtClean="0">
                <a:ln>
                  <a:noFill/>
                </a:ln>
                <a:solidFill>
                  <a:srgbClr val="0033B3"/>
                </a:solidFill>
                <a:effectLst/>
                <a:latin typeface="Consolas" panose="020B0609020204030204" pitchFamily="49" charset="0"/>
              </a:rPr>
              <a:t>if </a:t>
            </a:r>
            <a:r>
              <a:rPr kumimoji="0" lang="zh-CN" altLang="zh-CN" sz="2400" b="0" i="0" u="none" strike="noStrike" cap="none" normalizeH="0" baseline="0" dirty="0" smtClean="0">
                <a:ln>
                  <a:noFill/>
                </a:ln>
                <a:solidFill>
                  <a:srgbClr val="080808"/>
                </a:solidFill>
                <a:effectLst/>
                <a:latin typeface="Consolas" panose="020B0609020204030204" pitchFamily="49" charset="0"/>
              </a:rPr>
              <a:t>(sub_root == </a:t>
            </a:r>
            <a:r>
              <a:rPr kumimoji="0" lang="zh-CN" altLang="zh-CN" sz="2400" b="1" i="0" u="none" strike="noStrike" cap="none" normalizeH="0" baseline="0" dirty="0" smtClean="0">
                <a:ln>
                  <a:noFill/>
                </a:ln>
                <a:solidFill>
                  <a:srgbClr val="1F542E"/>
                </a:solidFill>
                <a:effectLst/>
                <a:latin typeface="Consolas" panose="020B0609020204030204" pitchFamily="49" charset="0"/>
              </a:rPr>
              <a:t>NULL</a:t>
            </a:r>
            <a:r>
              <a:rPr kumimoji="0" lang="zh-CN" altLang="zh-CN" sz="2400" b="0" i="0" u="none" strike="noStrike" cap="none" normalizeH="0" baseline="0" dirty="0" smtClean="0">
                <a:ln>
                  <a:noFill/>
                </a:ln>
                <a:solidFill>
                  <a:srgbClr val="080808"/>
                </a:solidFill>
                <a:effectLst/>
                <a:latin typeface="Consolas" panose="020B0609020204030204" pitchFamily="49" charset="0"/>
              </a:rPr>
              <a:t>)</a:t>
            </a:r>
            <a:br>
              <a:rPr kumimoji="0" lang="zh-CN" altLang="zh-CN" sz="2400" b="0" i="0" u="none" strike="noStrike" cap="none" normalizeH="0" baseline="0" dirty="0" smtClean="0">
                <a:ln>
                  <a:noFill/>
                </a:ln>
                <a:solidFill>
                  <a:srgbClr val="080808"/>
                </a:solidFill>
                <a:effectLst/>
                <a:latin typeface="Consolas" panose="020B0609020204030204" pitchFamily="49" charset="0"/>
              </a:rPr>
            </a:br>
            <a:r>
              <a:rPr kumimoji="0" lang="zh-CN" altLang="zh-CN" sz="2400" b="0" i="0" u="none" strike="noStrike" cap="none" normalizeH="0" baseline="0" dirty="0" smtClean="0">
                <a:ln>
                  <a:noFill/>
                </a:ln>
                <a:solidFill>
                  <a:srgbClr val="080808"/>
                </a:solidFill>
                <a:effectLst/>
                <a:latin typeface="Consolas" panose="020B0609020204030204" pitchFamily="49" charset="0"/>
              </a:rPr>
              <a:t>        </a:t>
            </a:r>
            <a:r>
              <a:rPr kumimoji="0" lang="zh-CN" altLang="zh-CN" sz="2400" b="0" i="0" u="none" strike="noStrike" cap="none" normalizeH="0" baseline="0" dirty="0" smtClean="0">
                <a:ln>
                  <a:noFill/>
                </a:ln>
                <a:solidFill>
                  <a:srgbClr val="0033B3"/>
                </a:solidFill>
                <a:effectLst/>
                <a:latin typeface="Consolas" panose="020B0609020204030204" pitchFamily="49" charset="0"/>
              </a:rPr>
              <a:t>return </a:t>
            </a:r>
            <a:r>
              <a:rPr kumimoji="0" lang="zh-CN" altLang="zh-CN" sz="2400" b="0" i="0" u="none" strike="noStrike" cap="none" normalizeH="0" baseline="0" dirty="0" smtClean="0">
                <a:ln>
                  <a:noFill/>
                </a:ln>
                <a:solidFill>
                  <a:srgbClr val="080808"/>
                </a:solidFill>
                <a:effectLst/>
                <a:latin typeface="Consolas" panose="020B0609020204030204" pitchFamily="49" charset="0"/>
              </a:rPr>
              <a:t>;</a:t>
            </a:r>
            <a:br>
              <a:rPr kumimoji="0" lang="zh-CN" altLang="zh-CN" sz="2400" b="0" i="0" u="none" strike="noStrike" cap="none" normalizeH="0" baseline="0" dirty="0" smtClean="0">
                <a:ln>
                  <a:noFill/>
                </a:ln>
                <a:solidFill>
                  <a:srgbClr val="080808"/>
                </a:solidFill>
                <a:effectLst/>
                <a:latin typeface="Consolas" panose="020B0609020204030204" pitchFamily="49" charset="0"/>
              </a:rPr>
            </a:br>
            <a:r>
              <a:rPr kumimoji="0" lang="zh-CN" altLang="zh-CN" sz="2400" b="0" i="0" u="none" strike="noStrike" cap="none" normalizeH="0" baseline="0" dirty="0" smtClean="0">
                <a:ln>
                  <a:noFill/>
                </a:ln>
                <a:solidFill>
                  <a:srgbClr val="080808"/>
                </a:solidFill>
                <a:effectLst/>
                <a:latin typeface="Consolas" panose="020B0609020204030204" pitchFamily="49" charset="0"/>
              </a:rPr>
              <a:t>    </a:t>
            </a:r>
            <a:r>
              <a:rPr kumimoji="0" lang="zh-CN" altLang="zh-CN" sz="2400" b="0" i="0" u="none" strike="noStrike" cap="none" normalizeH="0" baseline="0" dirty="0" smtClean="0">
                <a:ln>
                  <a:noFill/>
                </a:ln>
                <a:solidFill>
                  <a:srgbClr val="008080"/>
                </a:solidFill>
                <a:effectLst/>
                <a:latin typeface="Consolas" panose="020B0609020204030204" pitchFamily="49" charset="0"/>
              </a:rPr>
              <a:t>BiNode</a:t>
            </a:r>
            <a:r>
              <a:rPr kumimoji="0" lang="zh-CN" altLang="zh-CN" sz="2400" b="0" i="0" u="none" strike="noStrike" cap="none" normalizeH="0" baseline="0" dirty="0" smtClean="0">
                <a:ln>
                  <a:noFill/>
                </a:ln>
                <a:solidFill>
                  <a:srgbClr val="080808"/>
                </a:solidFill>
                <a:effectLst/>
                <a:latin typeface="Consolas" panose="020B0609020204030204" pitchFamily="49" charset="0"/>
              </a:rPr>
              <a:t>&lt;</a:t>
            </a:r>
            <a:r>
              <a:rPr kumimoji="0" lang="zh-CN" altLang="zh-CN" sz="2400" b="0" i="0" u="none" strike="noStrike" cap="none" normalizeH="0" baseline="0" dirty="0" smtClean="0">
                <a:ln>
                  <a:noFill/>
                </a:ln>
                <a:solidFill>
                  <a:srgbClr val="0033B3"/>
                </a:solidFill>
                <a:effectLst/>
                <a:latin typeface="Consolas" panose="020B0609020204030204" pitchFamily="49" charset="0"/>
              </a:rPr>
              <a:t>int</a:t>
            </a:r>
            <a:r>
              <a:rPr kumimoji="0" lang="zh-CN" altLang="zh-CN" sz="2400" b="0" i="0" u="none" strike="noStrike" cap="none" normalizeH="0" baseline="0" dirty="0" smtClean="0">
                <a:ln>
                  <a:noFill/>
                </a:ln>
                <a:solidFill>
                  <a:srgbClr val="080808"/>
                </a:solidFill>
                <a:effectLst/>
                <a:latin typeface="Consolas" panose="020B0609020204030204" pitchFamily="49" charset="0"/>
              </a:rPr>
              <a:t>&gt; *</a:t>
            </a:r>
            <a:r>
              <a:rPr kumimoji="0" lang="zh-CN" altLang="zh-CN" sz="2400" b="0" i="0" u="none" strike="noStrike" cap="none" normalizeH="0" baseline="0" dirty="0" smtClean="0">
                <a:ln>
                  <a:noFill/>
                </a:ln>
                <a:solidFill>
                  <a:srgbClr val="000000"/>
                </a:solidFill>
                <a:effectLst/>
                <a:latin typeface="Consolas" panose="020B0609020204030204" pitchFamily="49" charset="0"/>
              </a:rPr>
              <a:t>to_delete </a:t>
            </a:r>
            <a:r>
              <a:rPr kumimoji="0" lang="zh-CN" altLang="zh-CN" sz="2400" b="0" i="0" u="none" strike="noStrike" cap="none" normalizeH="0" baseline="0" dirty="0" smtClean="0">
                <a:ln>
                  <a:noFill/>
                </a:ln>
                <a:solidFill>
                  <a:srgbClr val="080808"/>
                </a:solidFill>
                <a:effectLst/>
                <a:latin typeface="Consolas" panose="020B0609020204030204" pitchFamily="49" charset="0"/>
              </a:rPr>
              <a:t>= sub_root;</a:t>
            </a:r>
            <a:br>
              <a:rPr kumimoji="0" lang="zh-CN" altLang="zh-CN" sz="2400" b="0" i="0" u="none" strike="noStrike" cap="none" normalizeH="0" baseline="0" dirty="0" smtClean="0">
                <a:ln>
                  <a:noFill/>
                </a:ln>
                <a:solidFill>
                  <a:srgbClr val="080808"/>
                </a:solidFill>
                <a:effectLst/>
                <a:latin typeface="Consolas" panose="020B0609020204030204" pitchFamily="49" charset="0"/>
              </a:rPr>
            </a:br>
            <a:r>
              <a:rPr kumimoji="0" lang="zh-CN" altLang="zh-CN" sz="2400" b="0" i="0" u="none" strike="noStrike" cap="none" normalizeH="0" baseline="0" dirty="0" smtClean="0">
                <a:ln>
                  <a:noFill/>
                </a:ln>
                <a:solidFill>
                  <a:srgbClr val="080808"/>
                </a:solidFill>
                <a:effectLst/>
                <a:latin typeface="Consolas" panose="020B0609020204030204" pitchFamily="49" charset="0"/>
              </a:rPr>
              <a:t>    </a:t>
            </a:r>
            <a:r>
              <a:rPr kumimoji="0" lang="zh-CN" altLang="zh-CN" sz="2400" b="0" i="0" u="none" strike="noStrike" cap="none" normalizeH="0" baseline="0" dirty="0" smtClean="0">
                <a:ln>
                  <a:noFill/>
                </a:ln>
                <a:solidFill>
                  <a:srgbClr val="0033B3"/>
                </a:solidFill>
                <a:effectLst/>
                <a:latin typeface="Consolas" panose="020B0609020204030204" pitchFamily="49" charset="0"/>
              </a:rPr>
              <a:t>if </a:t>
            </a:r>
            <a:r>
              <a:rPr kumimoji="0" lang="zh-CN" altLang="zh-CN" sz="2400" b="0" i="0" u="none" strike="noStrike" cap="none" normalizeH="0" baseline="0" dirty="0" smtClean="0">
                <a:ln>
                  <a:noFill/>
                </a:ln>
                <a:solidFill>
                  <a:srgbClr val="080808"/>
                </a:solidFill>
                <a:effectLst/>
                <a:latin typeface="Consolas" panose="020B0609020204030204" pitchFamily="49" charset="0"/>
              </a:rPr>
              <a:t>(sub_root-&gt;</a:t>
            </a:r>
            <a:r>
              <a:rPr kumimoji="0" lang="zh-CN" altLang="zh-CN" sz="2400" b="0" i="0" u="none" strike="noStrike" cap="none" normalizeH="0" baseline="0" dirty="0" smtClean="0">
                <a:ln>
                  <a:noFill/>
                </a:ln>
                <a:solidFill>
                  <a:srgbClr val="660E7A"/>
                </a:solidFill>
                <a:effectLst/>
                <a:latin typeface="Consolas" panose="020B0609020204030204" pitchFamily="49" charset="0"/>
              </a:rPr>
              <a:t>rchild </a:t>
            </a:r>
            <a:r>
              <a:rPr kumimoji="0" lang="zh-CN" altLang="zh-CN" sz="2400" b="0" i="0" u="none" strike="noStrike" cap="none" normalizeH="0" baseline="0" dirty="0" smtClean="0">
                <a:ln>
                  <a:noFill/>
                </a:ln>
                <a:solidFill>
                  <a:srgbClr val="080808"/>
                </a:solidFill>
                <a:effectLst/>
                <a:latin typeface="Consolas" panose="020B0609020204030204" pitchFamily="49" charset="0"/>
              </a:rPr>
              <a:t>== </a:t>
            </a:r>
            <a:r>
              <a:rPr kumimoji="0" lang="zh-CN" altLang="zh-CN" sz="2400" b="1" i="0" u="none" strike="noStrike" cap="none" normalizeH="0" baseline="0" dirty="0" smtClean="0">
                <a:ln>
                  <a:noFill/>
                </a:ln>
                <a:solidFill>
                  <a:srgbClr val="1F542E"/>
                </a:solidFill>
                <a:effectLst/>
                <a:latin typeface="Consolas" panose="020B0609020204030204" pitchFamily="49" charset="0"/>
              </a:rPr>
              <a:t>NULL</a:t>
            </a:r>
            <a:r>
              <a:rPr kumimoji="0" lang="zh-CN" altLang="zh-CN" sz="2400" b="0" i="0" u="none" strike="noStrike" cap="none" normalizeH="0" baseline="0" dirty="0" smtClean="0">
                <a:ln>
                  <a:noFill/>
                </a:ln>
                <a:solidFill>
                  <a:srgbClr val="080808"/>
                </a:solidFill>
                <a:effectLst/>
                <a:latin typeface="Consolas" panose="020B0609020204030204" pitchFamily="49" charset="0"/>
              </a:rPr>
              <a:t>) </a:t>
            </a:r>
            <a:r>
              <a:rPr kumimoji="0" lang="zh-CN" altLang="zh-CN" sz="2400" b="0" i="1" u="none" strike="noStrike" cap="none" normalizeH="0" baseline="0" dirty="0" smtClean="0">
                <a:ln>
                  <a:noFill/>
                </a:ln>
                <a:solidFill>
                  <a:srgbClr val="8C8C8C"/>
                </a:solidFill>
                <a:effectLst/>
                <a:latin typeface="Consolas" panose="020B0609020204030204" pitchFamily="49" charset="0"/>
              </a:rPr>
              <a:t>//</a:t>
            </a:r>
            <a:r>
              <a:rPr kumimoji="0" lang="zh-CN" altLang="zh-CN" sz="2400" b="0" i="1" u="none" strike="noStrike" cap="none" normalizeH="0" baseline="0" dirty="0" smtClean="0">
                <a:ln>
                  <a:noFill/>
                </a:ln>
                <a:solidFill>
                  <a:srgbClr val="8C8C8C"/>
                </a:solidFill>
                <a:effectLst/>
                <a:latin typeface="宋体" panose="02010600030101010101" pitchFamily="2" charset="-122"/>
                <a:ea typeface="宋体" panose="02010600030101010101" pitchFamily="2" charset="-122"/>
              </a:rPr>
              <a:t>被删结点没有右子树</a:t>
            </a:r>
            <a:br>
              <a:rPr kumimoji="0" lang="zh-CN" altLang="zh-CN" sz="2400" b="0" i="1" u="none" strike="noStrike" cap="none" normalizeH="0" baseline="0" dirty="0" smtClean="0">
                <a:ln>
                  <a:noFill/>
                </a:ln>
                <a:solidFill>
                  <a:srgbClr val="8C8C8C"/>
                </a:solidFill>
                <a:effectLst/>
                <a:latin typeface="宋体" panose="02010600030101010101" pitchFamily="2" charset="-122"/>
                <a:ea typeface="宋体" panose="02010600030101010101" pitchFamily="2" charset="-122"/>
              </a:rPr>
            </a:br>
            <a:r>
              <a:rPr kumimoji="0" lang="zh-CN" altLang="zh-CN" sz="2400" b="0" i="1" u="none" strike="noStrike" cap="none" normalizeH="0" baseline="0" dirty="0" smtClean="0">
                <a:ln>
                  <a:noFill/>
                </a:ln>
                <a:solidFill>
                  <a:srgbClr val="8C8C8C"/>
                </a:solidFill>
                <a:effectLst/>
                <a:latin typeface="宋体" panose="02010600030101010101" pitchFamily="2" charset="-122"/>
                <a:ea typeface="宋体" panose="02010600030101010101" pitchFamily="2" charset="-122"/>
              </a:rPr>
              <a:t>        </a:t>
            </a:r>
            <a:r>
              <a:rPr kumimoji="0" lang="zh-CN" altLang="zh-CN" sz="2400" b="0" i="0" u="none" strike="noStrike" cap="none" normalizeH="0" baseline="0" dirty="0" smtClean="0">
                <a:ln>
                  <a:noFill/>
                </a:ln>
                <a:solidFill>
                  <a:srgbClr val="080808"/>
                </a:solidFill>
                <a:effectLst/>
                <a:latin typeface="Consolas" panose="020B0609020204030204" pitchFamily="49" charset="0"/>
              </a:rPr>
              <a:t>sub_root = sub_root-&gt;</a:t>
            </a:r>
            <a:r>
              <a:rPr kumimoji="0" lang="zh-CN" altLang="zh-CN" sz="2400" b="0" i="0" u="none" strike="noStrike" cap="none" normalizeH="0" baseline="0" dirty="0" smtClean="0">
                <a:ln>
                  <a:noFill/>
                </a:ln>
                <a:solidFill>
                  <a:srgbClr val="660E7A"/>
                </a:solidFill>
                <a:effectLst/>
                <a:latin typeface="Consolas" panose="020B0609020204030204" pitchFamily="49" charset="0"/>
              </a:rPr>
              <a:t>lchild</a:t>
            </a:r>
            <a:r>
              <a:rPr kumimoji="0" lang="zh-CN" altLang="zh-CN" sz="2400" b="0" i="0" u="none" strike="noStrike" cap="none" normalizeH="0" baseline="0" dirty="0" smtClean="0">
                <a:ln>
                  <a:noFill/>
                </a:ln>
                <a:solidFill>
                  <a:srgbClr val="080808"/>
                </a:solidFill>
                <a:effectLst/>
                <a:latin typeface="Consolas" panose="020B0609020204030204" pitchFamily="49" charset="0"/>
              </a:rPr>
              <a:t>; </a:t>
            </a:r>
            <a:r>
              <a:rPr kumimoji="0" lang="zh-CN" altLang="zh-CN" sz="2400" b="0" i="1" u="none" strike="noStrike" cap="none" normalizeH="0" baseline="0" dirty="0" smtClean="0">
                <a:ln>
                  <a:noFill/>
                </a:ln>
                <a:solidFill>
                  <a:srgbClr val="8C8C8C"/>
                </a:solidFill>
                <a:effectLst/>
                <a:latin typeface="Consolas" panose="020B0609020204030204" pitchFamily="49" charset="0"/>
              </a:rPr>
              <a:t>//</a:t>
            </a:r>
            <a:r>
              <a:rPr kumimoji="0" lang="zh-CN" altLang="zh-CN" sz="2400" b="0" i="1" u="none" strike="noStrike" cap="none" normalizeH="0" baseline="0" dirty="0" smtClean="0">
                <a:ln>
                  <a:noFill/>
                </a:ln>
                <a:solidFill>
                  <a:srgbClr val="8C8C8C"/>
                </a:solidFill>
                <a:effectLst/>
                <a:latin typeface="宋体" panose="02010600030101010101" pitchFamily="2" charset="-122"/>
                <a:ea typeface="宋体" panose="02010600030101010101" pitchFamily="2" charset="-122"/>
              </a:rPr>
              <a:t>为叶子或只有左子树</a:t>
            </a:r>
            <a:br>
              <a:rPr kumimoji="0" lang="zh-CN" altLang="zh-CN" sz="2400" b="0" i="1" u="none" strike="noStrike" cap="none" normalizeH="0" baseline="0" dirty="0" smtClean="0">
                <a:ln>
                  <a:noFill/>
                </a:ln>
                <a:solidFill>
                  <a:srgbClr val="8C8C8C"/>
                </a:solidFill>
                <a:effectLst/>
                <a:latin typeface="宋体" panose="02010600030101010101" pitchFamily="2" charset="-122"/>
                <a:ea typeface="宋体" panose="02010600030101010101" pitchFamily="2" charset="-122"/>
              </a:rPr>
            </a:br>
            <a:r>
              <a:rPr kumimoji="0" lang="zh-CN" altLang="zh-CN" sz="2400" b="0" i="1" u="none" strike="noStrike" cap="none" normalizeH="0" baseline="0" dirty="0" smtClean="0">
                <a:ln>
                  <a:noFill/>
                </a:ln>
                <a:solidFill>
                  <a:srgbClr val="8C8C8C"/>
                </a:solidFill>
                <a:effectLst/>
                <a:latin typeface="宋体" panose="02010600030101010101" pitchFamily="2" charset="-122"/>
                <a:ea typeface="宋体" panose="02010600030101010101" pitchFamily="2" charset="-122"/>
              </a:rPr>
              <a:t>    </a:t>
            </a:r>
            <a:r>
              <a:rPr kumimoji="0" lang="zh-CN" altLang="zh-CN" sz="2400" b="0" i="0" u="none" strike="noStrike" cap="none" normalizeH="0" baseline="0" dirty="0" smtClean="0">
                <a:ln>
                  <a:noFill/>
                </a:ln>
                <a:solidFill>
                  <a:srgbClr val="0033B3"/>
                </a:solidFill>
                <a:effectLst/>
                <a:latin typeface="Consolas" panose="020B0609020204030204" pitchFamily="49" charset="0"/>
              </a:rPr>
              <a:t>else if </a:t>
            </a:r>
            <a:r>
              <a:rPr kumimoji="0" lang="zh-CN" altLang="zh-CN" sz="2400" b="0" i="0" u="none" strike="noStrike" cap="none" normalizeH="0" baseline="0" dirty="0" smtClean="0">
                <a:ln>
                  <a:noFill/>
                </a:ln>
                <a:solidFill>
                  <a:srgbClr val="080808"/>
                </a:solidFill>
                <a:effectLst/>
                <a:latin typeface="Consolas" panose="020B0609020204030204" pitchFamily="49" charset="0"/>
              </a:rPr>
              <a:t>(sub_root-&gt;</a:t>
            </a:r>
            <a:r>
              <a:rPr kumimoji="0" lang="zh-CN" altLang="zh-CN" sz="2400" b="0" i="0" u="none" strike="noStrike" cap="none" normalizeH="0" baseline="0" dirty="0" smtClean="0">
                <a:ln>
                  <a:noFill/>
                </a:ln>
                <a:solidFill>
                  <a:srgbClr val="660E7A"/>
                </a:solidFill>
                <a:effectLst/>
                <a:latin typeface="Consolas" panose="020B0609020204030204" pitchFamily="49" charset="0"/>
              </a:rPr>
              <a:t>lchild </a:t>
            </a:r>
            <a:r>
              <a:rPr kumimoji="0" lang="zh-CN" altLang="zh-CN" sz="2400" b="0" i="0" u="none" strike="noStrike" cap="none" normalizeH="0" baseline="0" dirty="0" smtClean="0">
                <a:ln>
                  <a:noFill/>
                </a:ln>
                <a:solidFill>
                  <a:srgbClr val="080808"/>
                </a:solidFill>
                <a:effectLst/>
                <a:latin typeface="Consolas" panose="020B0609020204030204" pitchFamily="49" charset="0"/>
              </a:rPr>
              <a:t>== </a:t>
            </a:r>
            <a:r>
              <a:rPr kumimoji="0" lang="zh-CN" altLang="zh-CN" sz="2400" b="1" i="0" u="none" strike="noStrike" cap="none" normalizeH="0" baseline="0" dirty="0" smtClean="0">
                <a:ln>
                  <a:noFill/>
                </a:ln>
                <a:solidFill>
                  <a:srgbClr val="1F542E"/>
                </a:solidFill>
                <a:effectLst/>
                <a:latin typeface="Consolas" panose="020B0609020204030204" pitchFamily="49" charset="0"/>
              </a:rPr>
              <a:t>NULL</a:t>
            </a:r>
            <a:r>
              <a:rPr kumimoji="0" lang="zh-CN" altLang="zh-CN" sz="2400" b="0" i="0" u="none" strike="noStrike" cap="none" normalizeH="0" baseline="0" dirty="0" smtClean="0">
                <a:ln>
                  <a:noFill/>
                </a:ln>
                <a:solidFill>
                  <a:srgbClr val="080808"/>
                </a:solidFill>
                <a:effectLst/>
                <a:latin typeface="Consolas" panose="020B0609020204030204" pitchFamily="49" charset="0"/>
              </a:rPr>
              <a:t>)</a:t>
            </a:r>
            <a:br>
              <a:rPr kumimoji="0" lang="zh-CN" altLang="zh-CN" sz="2400" b="0" i="0" u="none" strike="noStrike" cap="none" normalizeH="0" baseline="0" dirty="0" smtClean="0">
                <a:ln>
                  <a:noFill/>
                </a:ln>
                <a:solidFill>
                  <a:srgbClr val="080808"/>
                </a:solidFill>
                <a:effectLst/>
                <a:latin typeface="Consolas" panose="020B0609020204030204" pitchFamily="49" charset="0"/>
              </a:rPr>
            </a:br>
            <a:r>
              <a:rPr kumimoji="0" lang="zh-CN" altLang="zh-CN" sz="2400" b="0" i="0" u="none" strike="noStrike" cap="none" normalizeH="0" baseline="0" dirty="0" smtClean="0">
                <a:ln>
                  <a:noFill/>
                </a:ln>
                <a:solidFill>
                  <a:srgbClr val="080808"/>
                </a:solidFill>
                <a:effectLst/>
                <a:latin typeface="Consolas" panose="020B0609020204030204" pitchFamily="49" charset="0"/>
              </a:rPr>
              <a:t>        sub_root = sub_root-&gt;</a:t>
            </a:r>
            <a:r>
              <a:rPr kumimoji="0" lang="zh-CN" altLang="zh-CN" sz="2400" b="0" i="0" u="none" strike="noStrike" cap="none" normalizeH="0" baseline="0" dirty="0" smtClean="0">
                <a:ln>
                  <a:noFill/>
                </a:ln>
                <a:solidFill>
                  <a:srgbClr val="660E7A"/>
                </a:solidFill>
                <a:effectLst/>
                <a:latin typeface="Consolas" panose="020B0609020204030204" pitchFamily="49" charset="0"/>
              </a:rPr>
              <a:t>rchild</a:t>
            </a:r>
            <a:r>
              <a:rPr kumimoji="0" lang="zh-CN" altLang="zh-CN" sz="2400" b="0" i="0" u="none" strike="noStrike" cap="none" normalizeH="0" baseline="0" dirty="0" smtClean="0">
                <a:ln>
                  <a:noFill/>
                </a:ln>
                <a:solidFill>
                  <a:srgbClr val="080808"/>
                </a:solidFill>
                <a:effectLst/>
                <a:latin typeface="Consolas" panose="020B0609020204030204" pitchFamily="49" charset="0"/>
              </a:rPr>
              <a:t>; </a:t>
            </a:r>
            <a:r>
              <a:rPr kumimoji="0" lang="zh-CN" altLang="zh-CN" sz="2400" b="0" i="1" u="none" strike="noStrike" cap="none" normalizeH="0" baseline="0" dirty="0" smtClean="0">
                <a:ln>
                  <a:noFill/>
                </a:ln>
                <a:solidFill>
                  <a:srgbClr val="8C8C8C"/>
                </a:solidFill>
                <a:effectLst/>
                <a:latin typeface="Consolas" panose="020B0609020204030204" pitchFamily="49" charset="0"/>
              </a:rPr>
              <a:t>//</a:t>
            </a:r>
            <a:r>
              <a:rPr kumimoji="0" lang="zh-CN" altLang="zh-CN" sz="2400" b="0" i="1" u="none" strike="noStrike" cap="none" normalizeH="0" baseline="0" dirty="0" smtClean="0">
                <a:ln>
                  <a:noFill/>
                </a:ln>
                <a:solidFill>
                  <a:srgbClr val="8C8C8C"/>
                </a:solidFill>
                <a:effectLst/>
                <a:latin typeface="宋体" panose="02010600030101010101" pitchFamily="2" charset="-122"/>
                <a:ea typeface="宋体" panose="02010600030101010101" pitchFamily="2" charset="-122"/>
              </a:rPr>
              <a:t>被删结点只有右子树</a:t>
            </a:r>
            <a:endParaRPr kumimoji="0" lang="zh-CN" altLang="zh-CN" sz="3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64069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38731" y="1125279"/>
            <a:ext cx="6058334" cy="5448671"/>
          </a:xfrm>
        </p:spPr>
        <p:txBody>
          <a:bodyPr>
            <a:normAutofit lnSpcReduction="10000"/>
          </a:bodyPr>
          <a:lstStyle/>
          <a:p>
            <a:r>
              <a:rPr lang="zh-CN" altLang="en-US">
                <a:solidFill>
                  <a:srgbClr val="FF0000"/>
                </a:solidFill>
              </a:rPr>
              <a:t>第四种情况</a:t>
            </a:r>
            <a:r>
              <a:rPr lang="zh-CN" altLang="en-US"/>
              <a:t>：</a:t>
            </a:r>
            <a:r>
              <a:rPr lang="en-US" altLang="zh-CN"/>
              <a:t>sub_root</a:t>
            </a:r>
            <a:r>
              <a:rPr lang="zh-CN" altLang="en-US"/>
              <a:t>的左右孩子都</a:t>
            </a:r>
            <a:r>
              <a:rPr lang="zh-CN" altLang="en-US" smtClean="0"/>
              <a:t>存在。</a:t>
            </a:r>
            <a:endParaRPr lang="en-US" altLang="zh-CN" smtClean="0"/>
          </a:p>
          <a:p>
            <a:r>
              <a:rPr lang="en-US" altLang="zh-CN" smtClean="0"/>
              <a:t>to_delete</a:t>
            </a:r>
            <a:r>
              <a:rPr lang="zh-CN" altLang="en-US"/>
              <a:t>指针</a:t>
            </a:r>
            <a:r>
              <a:rPr lang="zh-CN" altLang="en-US" smtClean="0"/>
              <a:t>，将指向最后</a:t>
            </a:r>
            <a:r>
              <a:rPr lang="zh-CN" altLang="en-US"/>
              <a:t>真正删除的那个结点</a:t>
            </a:r>
            <a:r>
              <a:rPr lang="zh-CN" altLang="en-US" smtClean="0"/>
              <a:t>；</a:t>
            </a:r>
            <a:r>
              <a:rPr lang="zh-CN" altLang="en-US" smtClean="0">
                <a:solidFill>
                  <a:srgbClr val="FF0000"/>
                </a:solidFill>
              </a:rPr>
              <a:t>初始指向</a:t>
            </a:r>
            <a:r>
              <a:rPr lang="en-US" altLang="zh-CN" smtClean="0">
                <a:solidFill>
                  <a:srgbClr val="FF0000"/>
                </a:solidFill>
              </a:rPr>
              <a:t>sub_root</a:t>
            </a:r>
            <a:r>
              <a:rPr lang="zh-CN" altLang="en-US">
                <a:solidFill>
                  <a:srgbClr val="FF0000"/>
                </a:solidFill>
              </a:rPr>
              <a:t>的左孩子</a:t>
            </a:r>
            <a:r>
              <a:rPr lang="zh-CN" altLang="en-US"/>
              <a:t>，沿着</a:t>
            </a:r>
            <a:r>
              <a:rPr lang="zh-CN" altLang="en-US">
                <a:solidFill>
                  <a:srgbClr val="FF0000"/>
                </a:solidFill>
              </a:rPr>
              <a:t>右单枝移动到右单枝的</a:t>
            </a:r>
            <a:r>
              <a:rPr lang="zh-CN" altLang="en-US" smtClean="0">
                <a:solidFill>
                  <a:srgbClr val="FF0000"/>
                </a:solidFill>
              </a:rPr>
              <a:t>末端</a:t>
            </a:r>
            <a:r>
              <a:rPr lang="zh-CN" altLang="en-US" smtClean="0"/>
              <a:t>；</a:t>
            </a:r>
            <a:endParaRPr lang="en-US" altLang="zh-CN" smtClean="0"/>
          </a:p>
          <a:p>
            <a:r>
              <a:rPr lang="en-US" altLang="zh-CN" smtClean="0"/>
              <a:t>parent </a:t>
            </a:r>
            <a:r>
              <a:rPr lang="zh-CN" altLang="en-US"/>
              <a:t>指针则始终指向 </a:t>
            </a:r>
            <a:r>
              <a:rPr lang="en-US" altLang="zh-CN"/>
              <a:t>to_delete</a:t>
            </a:r>
            <a:r>
              <a:rPr lang="zh-CN" altLang="en-US"/>
              <a:t>的父</a:t>
            </a:r>
            <a:r>
              <a:rPr lang="zh-CN" altLang="en-US" smtClean="0"/>
              <a:t>结点</a:t>
            </a:r>
            <a:r>
              <a:rPr lang="zh-CN" altLang="en-US"/>
              <a:t>；</a:t>
            </a:r>
            <a:endParaRPr lang="en-US" altLang="zh-CN" smtClean="0"/>
          </a:p>
          <a:p>
            <a:r>
              <a:rPr lang="zh-CN" altLang="zh-CN"/>
              <a:t>如删除</a:t>
            </a:r>
            <a:r>
              <a:rPr lang="en-US" altLang="zh-CN"/>
              <a:t>50</a:t>
            </a:r>
            <a:r>
              <a:rPr lang="zh-CN" altLang="zh-CN"/>
              <a:t>，</a:t>
            </a:r>
            <a:r>
              <a:rPr lang="en-US" altLang="zh-CN"/>
              <a:t>to_delete</a:t>
            </a:r>
            <a:r>
              <a:rPr lang="zh-CN" altLang="en-US"/>
              <a:t>最终</a:t>
            </a:r>
            <a:r>
              <a:rPr lang="zh-CN" altLang="zh-CN"/>
              <a:t>指着</a:t>
            </a:r>
            <a:r>
              <a:rPr lang="en-US" altLang="zh-CN"/>
              <a:t>40</a:t>
            </a:r>
            <a:r>
              <a:rPr lang="zh-CN" altLang="zh-CN"/>
              <a:t>，</a:t>
            </a:r>
            <a:r>
              <a:rPr lang="en-US" altLang="zh-CN"/>
              <a:t>parent</a:t>
            </a:r>
            <a:r>
              <a:rPr lang="zh-CN" altLang="zh-CN"/>
              <a:t>指着</a:t>
            </a:r>
            <a:r>
              <a:rPr lang="en-US" altLang="zh-CN"/>
              <a:t>30</a:t>
            </a:r>
            <a:r>
              <a:rPr lang="zh-CN" altLang="zh-CN"/>
              <a:t>。</a:t>
            </a:r>
            <a:endParaRPr lang="en-US" altLang="zh-CN"/>
          </a:p>
          <a:p>
            <a:r>
              <a:rPr lang="zh-CN" altLang="zh-CN"/>
              <a:t>用</a:t>
            </a:r>
            <a:r>
              <a:rPr lang="en-US" altLang="zh-CN"/>
              <a:t>to_delete</a:t>
            </a:r>
            <a:r>
              <a:rPr lang="zh-CN" altLang="zh-CN"/>
              <a:t>结点的值替换</a:t>
            </a:r>
            <a:r>
              <a:rPr lang="en-US" altLang="zh-CN"/>
              <a:t>sub_root</a:t>
            </a:r>
            <a:r>
              <a:rPr lang="zh-CN" altLang="zh-CN"/>
              <a:t>结点的值，即</a:t>
            </a:r>
            <a:r>
              <a:rPr lang="en-US" altLang="zh-CN"/>
              <a:t>40</a:t>
            </a:r>
            <a:r>
              <a:rPr lang="zh-CN" altLang="zh-CN"/>
              <a:t>替换</a:t>
            </a:r>
            <a:r>
              <a:rPr lang="en-US" altLang="zh-CN" smtClean="0"/>
              <a:t>50</a:t>
            </a:r>
            <a:r>
              <a:rPr lang="zh-CN" altLang="en-US" smtClean="0"/>
              <a:t>。</a:t>
            </a:r>
            <a:endParaRPr lang="en-US" altLang="zh-CN"/>
          </a:p>
          <a:p>
            <a:endParaRPr lang="zh-CN" altLang="en-US"/>
          </a:p>
        </p:txBody>
      </p:sp>
      <p:sp>
        <p:nvSpPr>
          <p:cNvPr id="3" name="标题 2"/>
          <p:cNvSpPr>
            <a:spLocks noGrp="1"/>
          </p:cNvSpPr>
          <p:nvPr>
            <p:ph type="title"/>
          </p:nvPr>
        </p:nvSpPr>
        <p:spPr/>
        <p:txBody>
          <a:bodyPr>
            <a:normAutofit fontScale="90000"/>
          </a:bodyPr>
          <a:lstStyle/>
          <a:p>
            <a:r>
              <a:rPr lang="zh-CN" altLang="en-US"/>
              <a:t>删除指定结点的算法</a:t>
            </a:r>
          </a:p>
        </p:txBody>
      </p:sp>
      <p:sp>
        <p:nvSpPr>
          <p:cNvPr id="4" name="Rectangle 2"/>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767361901"/>
              </p:ext>
            </p:extLst>
          </p:nvPr>
        </p:nvGraphicFramePr>
        <p:xfrm>
          <a:off x="7392312" y="981296"/>
          <a:ext cx="3786085" cy="5344159"/>
        </p:xfrm>
        <a:graphic>
          <a:graphicData uri="http://schemas.openxmlformats.org/presentationml/2006/ole">
            <mc:AlternateContent xmlns:mc="http://schemas.openxmlformats.org/markup-compatibility/2006">
              <mc:Choice xmlns:v="urn:schemas-microsoft-com:vml" Requires="v">
                <p:oleObj spid="_x0000_s45070" name="Visio" r:id="rId3" imgW="3838738" imgH="5400675" progId="Visio.Drawing.15">
                  <p:embed/>
                </p:oleObj>
              </mc:Choice>
              <mc:Fallback>
                <p:oleObj name="Visio" r:id="rId3" imgW="3838738" imgH="5400675"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2312" y="981296"/>
                        <a:ext cx="3786085" cy="5344159"/>
                      </a:xfrm>
                      <a:prstGeom prst="rect">
                        <a:avLst/>
                      </a:prstGeom>
                      <a:noFill/>
                    </p:spPr>
                  </p:pic>
                </p:oleObj>
              </mc:Fallback>
            </mc:AlternateContent>
          </a:graphicData>
        </a:graphic>
      </p:graphicFrame>
    </p:spTree>
    <p:extLst>
      <p:ext uri="{BB962C8B-B14F-4D97-AF65-F5344CB8AC3E}">
        <p14:creationId xmlns:p14="http://schemas.microsoft.com/office/powerpoint/2010/main" val="738512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892" y="1147949"/>
            <a:ext cx="4834038" cy="4867072"/>
          </a:xfrm>
        </p:spPr>
        <p:txBody>
          <a:bodyPr>
            <a:normAutofit/>
          </a:bodyPr>
          <a:lstStyle/>
          <a:p>
            <a:r>
              <a:rPr lang="en-US" altLang="zh-CN" smtClean="0"/>
              <a:t>parent</a:t>
            </a:r>
            <a:r>
              <a:rPr lang="zh-CN" altLang="en-US" smtClean="0"/>
              <a:t>与</a:t>
            </a:r>
            <a:r>
              <a:rPr lang="en-US" altLang="zh-CN" smtClean="0"/>
              <a:t>sub_root</a:t>
            </a:r>
            <a:r>
              <a:rPr lang="zh-CN" altLang="en-US" smtClean="0"/>
              <a:t>不同</a:t>
            </a:r>
            <a:endParaRPr lang="en-US" altLang="zh-CN" smtClean="0"/>
          </a:p>
          <a:p>
            <a:pPr lvl="1"/>
            <a:r>
              <a:rPr lang="en-US" altLang="zh-CN" smtClean="0"/>
              <a:t>parent</a:t>
            </a:r>
            <a:r>
              <a:rPr lang="zh-CN" altLang="zh-CN"/>
              <a:t>的右指针指向</a:t>
            </a:r>
            <a:r>
              <a:rPr lang="en-US" altLang="zh-CN"/>
              <a:t>to_delete</a:t>
            </a:r>
            <a:r>
              <a:rPr lang="zh-CN" altLang="zh-CN"/>
              <a:t>的左孩子，即</a:t>
            </a:r>
            <a:r>
              <a:rPr lang="en-US" altLang="zh-CN"/>
              <a:t>30</a:t>
            </a:r>
            <a:r>
              <a:rPr lang="zh-CN" altLang="zh-CN"/>
              <a:t>的右指针指向</a:t>
            </a:r>
            <a:r>
              <a:rPr lang="en-US" altLang="zh-CN"/>
              <a:t>35</a:t>
            </a:r>
            <a:r>
              <a:rPr lang="zh-CN" altLang="zh-CN"/>
              <a:t>。 </a:t>
            </a:r>
            <a:r>
              <a:rPr lang="en-US" altLang="zh-CN"/>
              <a:t> </a:t>
            </a:r>
            <a:endParaRPr lang="zh-CN" altLang="zh-CN"/>
          </a:p>
          <a:p>
            <a:r>
              <a:rPr lang="zh-CN" altLang="en-US"/>
              <a:t>删除</a:t>
            </a:r>
            <a:r>
              <a:rPr lang="en-US" altLang="zh-CN"/>
              <a:t>to_delete</a:t>
            </a:r>
            <a:r>
              <a:rPr lang="zh-CN" altLang="en-US"/>
              <a:t>，返回</a:t>
            </a:r>
            <a:r>
              <a:rPr lang="en-US" altLang="zh-CN"/>
              <a:t>sub_root</a:t>
            </a:r>
            <a:r>
              <a:rPr lang="zh-CN" altLang="en-US" smtClean="0"/>
              <a:t>。</a:t>
            </a:r>
            <a:endParaRPr lang="zh-CN" altLang="en-US"/>
          </a:p>
        </p:txBody>
      </p:sp>
      <p:sp>
        <p:nvSpPr>
          <p:cNvPr id="3" name="标题 2"/>
          <p:cNvSpPr>
            <a:spLocks noGrp="1"/>
          </p:cNvSpPr>
          <p:nvPr>
            <p:ph type="title"/>
          </p:nvPr>
        </p:nvSpPr>
        <p:spPr/>
        <p:txBody>
          <a:bodyPr>
            <a:normAutofit fontScale="90000"/>
          </a:bodyPr>
          <a:lstStyle/>
          <a:p>
            <a:r>
              <a:rPr lang="zh-CN" altLang="en-US"/>
              <a:t>删除指定结点的算法</a:t>
            </a:r>
          </a:p>
        </p:txBody>
      </p:sp>
      <p:graphicFrame>
        <p:nvGraphicFramePr>
          <p:cNvPr id="4" name="对象 3"/>
          <p:cNvGraphicFramePr>
            <a:graphicFrameLocks noChangeAspect="1"/>
          </p:cNvGraphicFramePr>
          <p:nvPr>
            <p:extLst>
              <p:ext uri="{D42A27DB-BD31-4B8C-83A1-F6EECF244321}">
                <p14:modId xmlns:p14="http://schemas.microsoft.com/office/powerpoint/2010/main" val="2625790644"/>
              </p:ext>
            </p:extLst>
          </p:nvPr>
        </p:nvGraphicFramePr>
        <p:xfrm>
          <a:off x="7392362" y="980848"/>
          <a:ext cx="3786681" cy="5343876"/>
        </p:xfrm>
        <a:graphic>
          <a:graphicData uri="http://schemas.openxmlformats.org/presentationml/2006/ole">
            <mc:AlternateContent xmlns:mc="http://schemas.openxmlformats.org/markup-compatibility/2006">
              <mc:Choice xmlns:v="urn:schemas-microsoft-com:vml" Requires="v">
                <p:oleObj spid="_x0000_s46094" name="Visio" r:id="rId3" imgW="3838738" imgH="5400675" progId="Visio.Drawing.15">
                  <p:embed/>
                </p:oleObj>
              </mc:Choice>
              <mc:Fallback>
                <p:oleObj name="Visio" r:id="rId3" imgW="3838738" imgH="5400675"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2362" y="980848"/>
                        <a:ext cx="3786681" cy="5343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73786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892" y="1147949"/>
            <a:ext cx="6490438" cy="4867072"/>
          </a:xfrm>
        </p:spPr>
        <p:txBody>
          <a:bodyPr/>
          <a:lstStyle/>
          <a:p>
            <a:r>
              <a:rPr lang="en-US" altLang="zh-CN"/>
              <a:t>parent</a:t>
            </a:r>
            <a:r>
              <a:rPr lang="zh-CN" altLang="zh-CN"/>
              <a:t>就是</a:t>
            </a:r>
            <a:r>
              <a:rPr lang="en-US" altLang="zh-CN" smtClean="0"/>
              <a:t>sub_root</a:t>
            </a:r>
            <a:r>
              <a:rPr lang="zh-CN" altLang="en-US" smtClean="0"/>
              <a:t>，</a:t>
            </a:r>
            <a:r>
              <a:rPr lang="en-US" altLang="zh-CN" smtClean="0"/>
              <a:t>sub_root</a:t>
            </a:r>
            <a:r>
              <a:rPr lang="zh-CN" altLang="zh-CN"/>
              <a:t>的左子树的右单枝上只有一个</a:t>
            </a:r>
            <a:r>
              <a:rPr lang="zh-CN" altLang="zh-CN" smtClean="0"/>
              <a:t>结点</a:t>
            </a:r>
            <a:r>
              <a:rPr lang="zh-CN" altLang="en-US" smtClean="0"/>
              <a:t>，</a:t>
            </a:r>
            <a:r>
              <a:rPr lang="en-US" altLang="zh-CN" smtClean="0"/>
              <a:t>to_delete</a:t>
            </a:r>
            <a:r>
              <a:rPr lang="zh-CN" altLang="zh-CN"/>
              <a:t>就是</a:t>
            </a:r>
            <a:r>
              <a:rPr lang="en-US" altLang="zh-CN"/>
              <a:t>sub_root</a:t>
            </a:r>
            <a:r>
              <a:rPr lang="zh-CN" altLang="zh-CN"/>
              <a:t>的左</a:t>
            </a:r>
            <a:r>
              <a:rPr lang="zh-CN" altLang="zh-CN" smtClean="0"/>
              <a:t>孩子</a:t>
            </a:r>
            <a:endParaRPr lang="en-US" altLang="zh-CN"/>
          </a:p>
          <a:p>
            <a:pPr lvl="1"/>
            <a:r>
              <a:rPr lang="zh-CN" altLang="zh-CN" smtClean="0"/>
              <a:t>直接</a:t>
            </a:r>
            <a:r>
              <a:rPr lang="zh-CN" altLang="zh-CN"/>
              <a:t>将</a:t>
            </a:r>
            <a:r>
              <a:rPr lang="en-US" altLang="zh-CN"/>
              <a:t>sub_root</a:t>
            </a:r>
            <a:r>
              <a:rPr lang="zh-CN" altLang="zh-CN"/>
              <a:t>的左孩子指向</a:t>
            </a:r>
            <a:r>
              <a:rPr lang="en-US" altLang="zh-CN"/>
              <a:t>to_delete</a:t>
            </a:r>
            <a:r>
              <a:rPr lang="zh-CN" altLang="zh-CN"/>
              <a:t>的左孩子，即</a:t>
            </a:r>
            <a:r>
              <a:rPr lang="en-US" altLang="zh-CN"/>
              <a:t>50</a:t>
            </a:r>
            <a:r>
              <a:rPr lang="zh-CN" altLang="zh-CN"/>
              <a:t>指向</a:t>
            </a:r>
            <a:r>
              <a:rPr lang="en-US" altLang="zh-CN" smtClean="0"/>
              <a:t>20</a:t>
            </a:r>
          </a:p>
          <a:p>
            <a:r>
              <a:rPr lang="zh-CN" altLang="en-US" smtClean="0"/>
              <a:t>删除</a:t>
            </a:r>
            <a:r>
              <a:rPr lang="en-US" altLang="zh-CN" smtClean="0"/>
              <a:t>to_delete</a:t>
            </a:r>
            <a:r>
              <a:rPr lang="zh-CN" altLang="en-US"/>
              <a:t>，</a:t>
            </a:r>
            <a:r>
              <a:rPr lang="zh-CN" altLang="en-US" smtClean="0"/>
              <a:t>返回</a:t>
            </a:r>
            <a:r>
              <a:rPr lang="en-US" altLang="zh-CN"/>
              <a:t>sub_root</a:t>
            </a:r>
            <a:r>
              <a:rPr lang="zh-CN" altLang="en-US"/>
              <a:t>。</a:t>
            </a:r>
          </a:p>
          <a:p>
            <a:pPr lvl="1"/>
            <a:endParaRPr lang="zh-CN" altLang="zh-CN"/>
          </a:p>
          <a:p>
            <a:endParaRPr lang="zh-CN" altLang="en-US"/>
          </a:p>
        </p:txBody>
      </p:sp>
      <p:sp>
        <p:nvSpPr>
          <p:cNvPr id="3" name="标题 2"/>
          <p:cNvSpPr>
            <a:spLocks noGrp="1"/>
          </p:cNvSpPr>
          <p:nvPr>
            <p:ph type="title"/>
          </p:nvPr>
        </p:nvSpPr>
        <p:spPr/>
        <p:txBody>
          <a:bodyPr>
            <a:normAutofit fontScale="90000"/>
          </a:bodyPr>
          <a:lstStyle/>
          <a:p>
            <a:r>
              <a:rPr lang="zh-CN" altLang="en-US"/>
              <a:t>删除指定结点的算法</a:t>
            </a:r>
          </a:p>
        </p:txBody>
      </p:sp>
      <p:sp>
        <p:nvSpPr>
          <p:cNvPr id="4" name="Rectangle 2"/>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4013687895"/>
              </p:ext>
            </p:extLst>
          </p:nvPr>
        </p:nvGraphicFramePr>
        <p:xfrm>
          <a:off x="7752401" y="1053286"/>
          <a:ext cx="3651576" cy="5029615"/>
        </p:xfrm>
        <a:graphic>
          <a:graphicData uri="http://schemas.openxmlformats.org/presentationml/2006/ole">
            <mc:AlternateContent xmlns:mc="http://schemas.openxmlformats.org/markup-compatibility/2006">
              <mc:Choice xmlns:v="urn:schemas-microsoft-com:vml" Requires="v">
                <p:oleObj spid="_x0000_s47118" name="Visio" r:id="rId3" imgW="3905272" imgH="5400675" progId="Visio.Drawing.15">
                  <p:embed/>
                </p:oleObj>
              </mc:Choice>
              <mc:Fallback>
                <p:oleObj name="Visio" r:id="rId3" imgW="3905272" imgH="5400675"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2401" y="1053286"/>
                        <a:ext cx="3651576" cy="5029615"/>
                      </a:xfrm>
                      <a:prstGeom prst="rect">
                        <a:avLst/>
                      </a:prstGeom>
                      <a:noFill/>
                    </p:spPr>
                  </p:pic>
                </p:oleObj>
              </mc:Fallback>
            </mc:AlternateContent>
          </a:graphicData>
        </a:graphic>
      </p:graphicFrame>
    </p:spTree>
    <p:extLst>
      <p:ext uri="{BB962C8B-B14F-4D97-AF65-F5344CB8AC3E}">
        <p14:creationId xmlns:p14="http://schemas.microsoft.com/office/powerpoint/2010/main" val="31460508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smtClean="0"/>
              <a:t>删除指定结点的算法</a:t>
            </a:r>
            <a:endParaRPr lang="zh-CN" altLang="en-US"/>
          </a:p>
        </p:txBody>
      </p:sp>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0121" y="837312"/>
            <a:ext cx="3791444" cy="53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a:spLocks noChangeArrowheads="1"/>
          </p:cNvSpPr>
          <p:nvPr/>
        </p:nvSpPr>
        <p:spPr bwMode="auto">
          <a:xfrm>
            <a:off x="434566" y="1081796"/>
            <a:ext cx="7586804" cy="53553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smtClean="0">
                <a:ln>
                  <a:noFill/>
                </a:ln>
                <a:solidFill>
                  <a:srgbClr val="0033B3"/>
                </a:solidFill>
                <a:effectLst/>
                <a:latin typeface="Consolas" panose="020B0609020204030204" pitchFamily="49" charset="0"/>
              </a:rPr>
              <a:t>else </a:t>
            </a:r>
            <a:r>
              <a:rPr kumimoji="0" lang="zh-CN" altLang="zh-CN" b="0" i="0" u="none" strike="noStrike" cap="none" normalizeH="0" baseline="0" dirty="0" smtClean="0">
                <a:ln>
                  <a:noFill/>
                </a:ln>
                <a:solidFill>
                  <a:srgbClr val="080808"/>
                </a:solidFill>
                <a:effectLst/>
                <a:latin typeface="Consolas" panose="020B0609020204030204" pitchFamily="49" charset="0"/>
              </a:rPr>
              <a:t>{ </a:t>
            </a:r>
            <a:r>
              <a:rPr kumimoji="0" lang="zh-CN" altLang="zh-CN" b="0" i="1" u="none" strike="noStrike" cap="none" normalizeH="0" baseline="0" dirty="0" smtClean="0">
                <a:ln>
                  <a:noFill/>
                </a:ln>
                <a:solidFill>
                  <a:srgbClr val="8C8C8C"/>
                </a:solidFill>
                <a:effectLst/>
                <a:latin typeface="Consolas" panose="020B0609020204030204" pitchFamily="49" charset="0"/>
              </a:rPr>
              <a:t>// Neither subtree is empty.</a:t>
            </a:r>
            <a:br>
              <a:rPr kumimoji="0" lang="zh-CN" altLang="zh-CN" b="0" i="1" u="none" strike="noStrike" cap="none" normalizeH="0" baseline="0" dirty="0" smtClean="0">
                <a:ln>
                  <a:noFill/>
                </a:ln>
                <a:solidFill>
                  <a:srgbClr val="8C8C8C"/>
                </a:solidFill>
                <a:effectLst/>
                <a:latin typeface="Consolas" panose="020B0609020204030204" pitchFamily="49" charset="0"/>
              </a:rPr>
            </a:br>
            <a:r>
              <a:rPr kumimoji="0" lang="zh-CN" altLang="zh-CN" b="0" i="1" u="none" strike="noStrike" cap="none" normalizeH="0" baseline="0" dirty="0" smtClean="0">
                <a:ln>
                  <a:noFill/>
                </a:ln>
                <a:solidFill>
                  <a:srgbClr val="8C8C8C"/>
                </a:solidFill>
                <a:effectLst/>
                <a:latin typeface="Consolas" panose="020B0609020204030204" pitchFamily="49" charset="0"/>
              </a:rPr>
              <a:t>        </a:t>
            </a:r>
            <a:r>
              <a:rPr kumimoji="0" lang="zh-CN" altLang="zh-CN" b="0" i="0" u="none" strike="noStrike" cap="none" normalizeH="0" baseline="0" dirty="0" smtClean="0">
                <a:ln>
                  <a:noFill/>
                </a:ln>
                <a:solidFill>
                  <a:srgbClr val="000000"/>
                </a:solidFill>
                <a:effectLst/>
                <a:latin typeface="Consolas" panose="020B0609020204030204" pitchFamily="49" charset="0"/>
              </a:rPr>
              <a:t>to_delete </a:t>
            </a:r>
            <a:r>
              <a:rPr kumimoji="0" lang="zh-CN" altLang="zh-CN" b="0" i="0" u="none" strike="noStrike" cap="none" normalizeH="0" baseline="0" dirty="0" smtClean="0">
                <a:ln>
                  <a:noFill/>
                </a:ln>
                <a:solidFill>
                  <a:srgbClr val="080808"/>
                </a:solidFill>
                <a:effectLst/>
                <a:latin typeface="Consolas" panose="020B0609020204030204" pitchFamily="49" charset="0"/>
              </a:rPr>
              <a:t>= sub_root-&gt;</a:t>
            </a:r>
            <a:r>
              <a:rPr kumimoji="0" lang="zh-CN" altLang="zh-CN" b="0" i="0" u="none" strike="noStrike" cap="none" normalizeH="0" baseline="0" dirty="0" smtClean="0">
                <a:ln>
                  <a:noFill/>
                </a:ln>
                <a:solidFill>
                  <a:srgbClr val="660E7A"/>
                </a:solidFill>
                <a:effectLst/>
                <a:latin typeface="Consolas" panose="020B0609020204030204" pitchFamily="49" charset="0"/>
              </a:rPr>
              <a:t>lchild</a:t>
            </a:r>
            <a:r>
              <a:rPr kumimoji="0" lang="zh-CN" altLang="zh-CN" b="0" i="0" u="none" strike="noStrike" cap="none" normalizeH="0" baseline="0" dirty="0" smtClean="0">
                <a:ln>
                  <a:noFill/>
                </a:ln>
                <a:solidFill>
                  <a:srgbClr val="080808"/>
                </a:solidFill>
                <a:effectLst/>
                <a:latin typeface="Consolas" panose="020B0609020204030204" pitchFamily="49" charset="0"/>
              </a:rPr>
              <a:t>;</a:t>
            </a:r>
            <a:br>
              <a:rPr kumimoji="0" lang="zh-CN" altLang="zh-CN" b="0" i="0" u="none" strike="noStrike" cap="none" normalizeH="0" baseline="0" dirty="0" smtClean="0">
                <a:ln>
                  <a:noFill/>
                </a:ln>
                <a:solidFill>
                  <a:srgbClr val="080808"/>
                </a:solidFill>
                <a:effectLst/>
                <a:latin typeface="Consolas" panose="020B0609020204030204" pitchFamily="49" charset="0"/>
              </a:rPr>
            </a:br>
            <a:r>
              <a:rPr kumimoji="0" lang="zh-CN" altLang="zh-CN" b="0" i="0" u="none" strike="noStrike" cap="none" normalizeH="0" baseline="0" dirty="0" smtClean="0">
                <a:ln>
                  <a:noFill/>
                </a:ln>
                <a:solidFill>
                  <a:srgbClr val="080808"/>
                </a:solidFill>
                <a:effectLst/>
                <a:latin typeface="Consolas" panose="020B0609020204030204" pitchFamily="49" charset="0"/>
              </a:rPr>
              <a:t>        </a:t>
            </a:r>
            <a:r>
              <a:rPr kumimoji="0" lang="zh-CN" altLang="zh-CN" b="0" i="1" u="none" strike="noStrike" cap="none" normalizeH="0" baseline="0" dirty="0" smtClean="0">
                <a:ln>
                  <a:noFill/>
                </a:ln>
                <a:solidFill>
                  <a:srgbClr val="8C8C8C"/>
                </a:solidFill>
                <a:effectLst/>
                <a:latin typeface="Consolas" panose="020B0609020204030204" pitchFamily="49" charset="0"/>
              </a:rPr>
              <a:t>// Move lchild to find predecessor(</a:t>
            </a:r>
            <a:r>
              <a:rPr kumimoji="0" lang="zh-CN" altLang="zh-CN" b="0" i="1" u="none" strike="noStrike" cap="none" normalizeH="0" baseline="0" dirty="0" smtClean="0">
                <a:ln>
                  <a:noFill/>
                </a:ln>
                <a:solidFill>
                  <a:srgbClr val="8C8C8C"/>
                </a:solidFill>
                <a:effectLst/>
                <a:latin typeface="宋体" panose="02010600030101010101" pitchFamily="2" charset="-122"/>
                <a:ea typeface="宋体" panose="02010600030101010101" pitchFamily="2" charset="-122"/>
              </a:rPr>
              <a:t>前驱）</a:t>
            </a:r>
            <a:r>
              <a:rPr kumimoji="0" lang="zh-CN" altLang="zh-CN" b="0" i="1" u="none" strike="noStrike" cap="none" normalizeH="0" baseline="0" dirty="0" smtClean="0">
                <a:ln>
                  <a:noFill/>
                </a:ln>
                <a:solidFill>
                  <a:srgbClr val="8C8C8C"/>
                </a:solidFill>
                <a:effectLst/>
                <a:latin typeface="Consolas" panose="020B0609020204030204" pitchFamily="49" charset="0"/>
              </a:rPr>
              <a:t>.</a:t>
            </a:r>
            <a:br>
              <a:rPr kumimoji="0" lang="zh-CN" altLang="zh-CN" b="0" i="1" u="none" strike="noStrike" cap="none" normalizeH="0" baseline="0" dirty="0" smtClean="0">
                <a:ln>
                  <a:noFill/>
                </a:ln>
                <a:solidFill>
                  <a:srgbClr val="8C8C8C"/>
                </a:solidFill>
                <a:effectLst/>
                <a:latin typeface="Consolas" panose="020B0609020204030204" pitchFamily="49" charset="0"/>
              </a:rPr>
            </a:br>
            <a:r>
              <a:rPr kumimoji="0" lang="zh-CN" altLang="zh-CN" b="0" i="1" u="none" strike="noStrike" cap="none" normalizeH="0" baseline="0" dirty="0" smtClean="0">
                <a:ln>
                  <a:noFill/>
                </a:ln>
                <a:solidFill>
                  <a:srgbClr val="8C8C8C"/>
                </a:solidFill>
                <a:effectLst/>
                <a:latin typeface="Consolas" panose="020B0609020204030204" pitchFamily="49" charset="0"/>
              </a:rPr>
              <a:t>        </a:t>
            </a:r>
            <a:r>
              <a:rPr kumimoji="0" lang="zh-CN" altLang="zh-CN" b="0" i="0" u="none" strike="noStrike" cap="none" normalizeH="0" baseline="0" dirty="0" smtClean="0">
                <a:ln>
                  <a:noFill/>
                </a:ln>
                <a:solidFill>
                  <a:srgbClr val="008080"/>
                </a:solidFill>
                <a:effectLst/>
                <a:latin typeface="Consolas" panose="020B0609020204030204" pitchFamily="49" charset="0"/>
              </a:rPr>
              <a:t>BiNode</a:t>
            </a:r>
            <a:r>
              <a:rPr kumimoji="0" lang="zh-CN" altLang="zh-CN" b="0" i="0" u="none" strike="noStrike" cap="none" normalizeH="0" baseline="0" dirty="0" smtClean="0">
                <a:ln>
                  <a:noFill/>
                </a:ln>
                <a:solidFill>
                  <a:srgbClr val="080808"/>
                </a:solidFill>
                <a:effectLst/>
                <a:latin typeface="Consolas" panose="020B0609020204030204" pitchFamily="49" charset="0"/>
              </a:rPr>
              <a:t>&lt;</a:t>
            </a:r>
            <a:r>
              <a:rPr kumimoji="0" lang="zh-CN" altLang="zh-CN" b="0" i="0" u="none" strike="noStrike" cap="none" normalizeH="0" baseline="0" dirty="0" smtClean="0">
                <a:ln>
                  <a:noFill/>
                </a:ln>
                <a:solidFill>
                  <a:srgbClr val="0033B3"/>
                </a:solidFill>
                <a:effectLst/>
                <a:latin typeface="Consolas" panose="020B0609020204030204" pitchFamily="49" charset="0"/>
              </a:rPr>
              <a:t>int</a:t>
            </a:r>
            <a:r>
              <a:rPr kumimoji="0" lang="zh-CN" altLang="zh-CN" b="0" i="0" u="none" strike="noStrike" cap="none" normalizeH="0" baseline="0" dirty="0" smtClean="0">
                <a:ln>
                  <a:noFill/>
                </a:ln>
                <a:solidFill>
                  <a:srgbClr val="080808"/>
                </a:solidFill>
                <a:effectLst/>
                <a:latin typeface="Consolas" panose="020B0609020204030204" pitchFamily="49" charset="0"/>
              </a:rPr>
              <a:t>&gt; *</a:t>
            </a:r>
            <a:r>
              <a:rPr kumimoji="0" lang="zh-CN" altLang="zh-CN" b="0" i="0" u="none" strike="noStrike" cap="none" normalizeH="0" baseline="0" dirty="0" smtClean="0">
                <a:ln>
                  <a:noFill/>
                </a:ln>
                <a:solidFill>
                  <a:srgbClr val="000000"/>
                </a:solidFill>
                <a:effectLst/>
                <a:latin typeface="Consolas" panose="020B0609020204030204" pitchFamily="49" charset="0"/>
              </a:rPr>
              <a:t>parent </a:t>
            </a:r>
            <a:r>
              <a:rPr kumimoji="0" lang="zh-CN" altLang="zh-CN" b="0" i="0" u="none" strike="noStrike" cap="none" normalizeH="0" baseline="0" dirty="0" smtClean="0">
                <a:ln>
                  <a:noFill/>
                </a:ln>
                <a:solidFill>
                  <a:srgbClr val="080808"/>
                </a:solidFill>
                <a:effectLst/>
                <a:latin typeface="Consolas" panose="020B0609020204030204" pitchFamily="49" charset="0"/>
              </a:rPr>
              <a:t>= sub_root;</a:t>
            </a:r>
            <a:br>
              <a:rPr kumimoji="0" lang="zh-CN" altLang="zh-CN" b="0" i="0" u="none" strike="noStrike" cap="none" normalizeH="0" baseline="0" dirty="0" smtClean="0">
                <a:ln>
                  <a:noFill/>
                </a:ln>
                <a:solidFill>
                  <a:srgbClr val="080808"/>
                </a:solidFill>
                <a:effectLst/>
                <a:latin typeface="Consolas" panose="020B0609020204030204" pitchFamily="49" charset="0"/>
              </a:rPr>
            </a:br>
            <a:r>
              <a:rPr kumimoji="0" lang="zh-CN" altLang="zh-CN" b="0" i="0" u="none" strike="noStrike" cap="none" normalizeH="0" baseline="0" dirty="0" smtClean="0">
                <a:ln>
                  <a:noFill/>
                </a:ln>
                <a:solidFill>
                  <a:srgbClr val="080808"/>
                </a:solidFill>
                <a:effectLst/>
                <a:latin typeface="Consolas" panose="020B0609020204030204" pitchFamily="49" charset="0"/>
              </a:rPr>
              <a:t>        </a:t>
            </a:r>
            <a:r>
              <a:rPr kumimoji="0" lang="zh-CN" altLang="zh-CN" b="0" i="1" u="none" strike="noStrike" cap="none" normalizeH="0" baseline="0" dirty="0" smtClean="0">
                <a:ln>
                  <a:noFill/>
                </a:ln>
                <a:solidFill>
                  <a:srgbClr val="8C8C8C"/>
                </a:solidFill>
                <a:effectLst/>
                <a:latin typeface="Consolas" panose="020B0609020204030204" pitchFamily="49" charset="0"/>
              </a:rPr>
              <a:t>// parent of to_delete</a:t>
            </a:r>
            <a:br>
              <a:rPr kumimoji="0" lang="zh-CN" altLang="zh-CN" b="0" i="1" u="none" strike="noStrike" cap="none" normalizeH="0" baseline="0" dirty="0" smtClean="0">
                <a:ln>
                  <a:noFill/>
                </a:ln>
                <a:solidFill>
                  <a:srgbClr val="8C8C8C"/>
                </a:solidFill>
                <a:effectLst/>
                <a:latin typeface="Consolas" panose="020B0609020204030204" pitchFamily="49" charset="0"/>
              </a:rPr>
            </a:br>
            <a:r>
              <a:rPr kumimoji="0" lang="zh-CN" altLang="zh-CN" b="0" i="1" u="none" strike="noStrike" cap="none" normalizeH="0" baseline="0" dirty="0" smtClean="0">
                <a:ln>
                  <a:noFill/>
                </a:ln>
                <a:solidFill>
                  <a:srgbClr val="8C8C8C"/>
                </a:solidFill>
                <a:effectLst/>
                <a:latin typeface="Consolas" panose="020B0609020204030204" pitchFamily="49" charset="0"/>
              </a:rPr>
              <a:t>        </a:t>
            </a:r>
            <a:r>
              <a:rPr kumimoji="0" lang="zh-CN" altLang="zh-CN" b="0" i="0" u="none" strike="noStrike" cap="none" normalizeH="0" baseline="0" dirty="0" smtClean="0">
                <a:ln>
                  <a:noFill/>
                </a:ln>
                <a:solidFill>
                  <a:srgbClr val="0033B3"/>
                </a:solidFill>
                <a:effectLst/>
                <a:latin typeface="Consolas" panose="020B0609020204030204" pitchFamily="49" charset="0"/>
              </a:rPr>
              <a:t>while </a:t>
            </a:r>
            <a:r>
              <a:rPr kumimoji="0" lang="zh-CN" altLang="zh-CN" b="0" i="0" u="none" strike="noStrike" cap="none" normalizeH="0" baseline="0" dirty="0" smtClean="0">
                <a:ln>
                  <a:noFill/>
                </a:ln>
                <a:solidFill>
                  <a:srgbClr val="080808"/>
                </a:solidFill>
                <a:effectLst/>
                <a:latin typeface="Consolas" panose="020B0609020204030204" pitchFamily="49" charset="0"/>
              </a:rPr>
              <a:t>(</a:t>
            </a:r>
            <a:r>
              <a:rPr kumimoji="0" lang="zh-CN" altLang="zh-CN" b="0" i="0" u="none" strike="noStrike" cap="none" normalizeH="0" baseline="0" dirty="0" smtClean="0">
                <a:ln>
                  <a:noFill/>
                </a:ln>
                <a:solidFill>
                  <a:srgbClr val="000000"/>
                </a:solidFill>
                <a:effectLst/>
                <a:latin typeface="Consolas" panose="020B0609020204030204" pitchFamily="49" charset="0"/>
              </a:rPr>
              <a:t>to_delete</a:t>
            </a:r>
            <a:r>
              <a:rPr kumimoji="0" lang="zh-CN" altLang="zh-CN" b="0" i="0" u="none" strike="noStrike" cap="none" normalizeH="0" baseline="0" dirty="0" smtClean="0">
                <a:ln>
                  <a:noFill/>
                </a:ln>
                <a:solidFill>
                  <a:srgbClr val="080808"/>
                </a:solidFill>
                <a:effectLst/>
                <a:latin typeface="Consolas" panose="020B0609020204030204" pitchFamily="49" charset="0"/>
              </a:rPr>
              <a:t>-&gt;</a:t>
            </a:r>
            <a:r>
              <a:rPr kumimoji="0" lang="zh-CN" altLang="zh-CN" b="0" i="0" u="none" strike="noStrike" cap="none" normalizeH="0" baseline="0" dirty="0" smtClean="0">
                <a:ln>
                  <a:noFill/>
                </a:ln>
                <a:solidFill>
                  <a:srgbClr val="660E7A"/>
                </a:solidFill>
                <a:effectLst/>
                <a:latin typeface="Consolas" panose="020B0609020204030204" pitchFamily="49" charset="0"/>
              </a:rPr>
              <a:t>rchild </a:t>
            </a:r>
            <a:r>
              <a:rPr kumimoji="0" lang="zh-CN" altLang="zh-CN" b="0" i="0" u="none" strike="noStrike" cap="none" normalizeH="0" baseline="0" dirty="0" smtClean="0">
                <a:ln>
                  <a:noFill/>
                </a:ln>
                <a:solidFill>
                  <a:srgbClr val="080808"/>
                </a:solidFill>
                <a:effectLst/>
                <a:latin typeface="Consolas" panose="020B0609020204030204" pitchFamily="49" charset="0"/>
              </a:rPr>
              <a:t>!= </a:t>
            </a:r>
            <a:r>
              <a:rPr kumimoji="0" lang="zh-CN" altLang="zh-CN" b="1" i="0" u="none" strike="noStrike" cap="none" normalizeH="0" baseline="0" dirty="0" smtClean="0">
                <a:ln>
                  <a:noFill/>
                </a:ln>
                <a:solidFill>
                  <a:srgbClr val="1F542E"/>
                </a:solidFill>
                <a:effectLst/>
                <a:latin typeface="Consolas" panose="020B0609020204030204" pitchFamily="49" charset="0"/>
              </a:rPr>
              <a:t>NULL</a:t>
            </a:r>
            <a:r>
              <a:rPr kumimoji="0" lang="zh-CN" altLang="zh-CN" b="0" i="0" u="none" strike="noStrike" cap="none" normalizeH="0" baseline="0" dirty="0" smtClean="0">
                <a:ln>
                  <a:noFill/>
                </a:ln>
                <a:solidFill>
                  <a:srgbClr val="080808"/>
                </a:solidFill>
                <a:effectLst/>
                <a:latin typeface="Consolas" panose="020B0609020204030204" pitchFamily="49" charset="0"/>
              </a:rPr>
              <a:t>){</a:t>
            </a:r>
            <a:br>
              <a:rPr kumimoji="0" lang="zh-CN" altLang="zh-CN" b="0" i="0" u="none" strike="noStrike" cap="none" normalizeH="0" baseline="0" dirty="0" smtClean="0">
                <a:ln>
                  <a:noFill/>
                </a:ln>
                <a:solidFill>
                  <a:srgbClr val="080808"/>
                </a:solidFill>
                <a:effectLst/>
                <a:latin typeface="Consolas" panose="020B0609020204030204" pitchFamily="49" charset="0"/>
              </a:rPr>
            </a:br>
            <a:r>
              <a:rPr kumimoji="0" lang="zh-CN" altLang="zh-CN" b="0" i="0" u="none" strike="noStrike" cap="none" normalizeH="0" baseline="0" dirty="0" smtClean="0">
                <a:ln>
                  <a:noFill/>
                </a:ln>
                <a:solidFill>
                  <a:srgbClr val="080808"/>
                </a:solidFill>
                <a:effectLst/>
                <a:latin typeface="Consolas" panose="020B0609020204030204" pitchFamily="49" charset="0"/>
              </a:rPr>
              <a:t>            </a:t>
            </a:r>
            <a:r>
              <a:rPr kumimoji="0" lang="zh-CN" altLang="zh-CN" b="0" i="0" u="none" strike="noStrike" cap="none" normalizeH="0" baseline="0" dirty="0" smtClean="0">
                <a:ln>
                  <a:noFill/>
                </a:ln>
                <a:solidFill>
                  <a:srgbClr val="000000"/>
                </a:solidFill>
                <a:effectLst/>
                <a:latin typeface="Consolas" panose="020B0609020204030204" pitchFamily="49" charset="0"/>
              </a:rPr>
              <a:t>parent </a:t>
            </a:r>
            <a:r>
              <a:rPr kumimoji="0" lang="zh-CN" altLang="zh-CN" b="0" i="0" u="none" strike="noStrike" cap="none" normalizeH="0" baseline="0" dirty="0" smtClean="0">
                <a:ln>
                  <a:noFill/>
                </a:ln>
                <a:solidFill>
                  <a:srgbClr val="080808"/>
                </a:solidFill>
                <a:effectLst/>
                <a:latin typeface="Consolas" panose="020B0609020204030204" pitchFamily="49" charset="0"/>
              </a:rPr>
              <a:t>= </a:t>
            </a:r>
            <a:r>
              <a:rPr kumimoji="0" lang="zh-CN" altLang="zh-CN" b="0" i="0" u="none" strike="noStrike" cap="none" normalizeH="0" baseline="0" dirty="0" smtClean="0">
                <a:ln>
                  <a:noFill/>
                </a:ln>
                <a:solidFill>
                  <a:srgbClr val="000000"/>
                </a:solidFill>
                <a:effectLst/>
                <a:latin typeface="Consolas" panose="020B0609020204030204" pitchFamily="49" charset="0"/>
              </a:rPr>
              <a:t>to_delete</a:t>
            </a:r>
            <a:r>
              <a:rPr kumimoji="0" lang="zh-CN" altLang="zh-CN" b="0" i="0" u="none" strike="noStrike" cap="none" normalizeH="0" baseline="0" dirty="0" smtClean="0">
                <a:ln>
                  <a:noFill/>
                </a:ln>
                <a:solidFill>
                  <a:srgbClr val="080808"/>
                </a:solidFill>
                <a:effectLst/>
                <a:latin typeface="Consolas" panose="020B0609020204030204" pitchFamily="49" charset="0"/>
              </a:rPr>
              <a:t>;</a:t>
            </a:r>
            <a:br>
              <a:rPr kumimoji="0" lang="zh-CN" altLang="zh-CN" b="0" i="0" u="none" strike="noStrike" cap="none" normalizeH="0" baseline="0" dirty="0" smtClean="0">
                <a:ln>
                  <a:noFill/>
                </a:ln>
                <a:solidFill>
                  <a:srgbClr val="080808"/>
                </a:solidFill>
                <a:effectLst/>
                <a:latin typeface="Consolas" panose="020B0609020204030204" pitchFamily="49" charset="0"/>
              </a:rPr>
            </a:br>
            <a:r>
              <a:rPr kumimoji="0" lang="zh-CN" altLang="zh-CN" b="0" i="0" u="none" strike="noStrike" cap="none" normalizeH="0" baseline="0" dirty="0" smtClean="0">
                <a:ln>
                  <a:noFill/>
                </a:ln>
                <a:solidFill>
                  <a:srgbClr val="080808"/>
                </a:solidFill>
                <a:effectLst/>
                <a:latin typeface="Consolas" panose="020B0609020204030204" pitchFamily="49" charset="0"/>
              </a:rPr>
              <a:t>            </a:t>
            </a:r>
            <a:r>
              <a:rPr kumimoji="0" lang="zh-CN" altLang="zh-CN" b="0" i="0" u="none" strike="noStrike" cap="none" normalizeH="0" baseline="0" dirty="0" smtClean="0">
                <a:ln>
                  <a:noFill/>
                </a:ln>
                <a:solidFill>
                  <a:srgbClr val="000000"/>
                </a:solidFill>
                <a:effectLst/>
                <a:latin typeface="Consolas" panose="020B0609020204030204" pitchFamily="49" charset="0"/>
              </a:rPr>
              <a:t>to_delete </a:t>
            </a:r>
            <a:r>
              <a:rPr kumimoji="0" lang="zh-CN" altLang="zh-CN" b="0" i="0" u="none" strike="noStrike" cap="none" normalizeH="0" baseline="0" dirty="0" smtClean="0">
                <a:ln>
                  <a:noFill/>
                </a:ln>
                <a:solidFill>
                  <a:srgbClr val="080808"/>
                </a:solidFill>
                <a:effectLst/>
                <a:latin typeface="Consolas" panose="020B0609020204030204" pitchFamily="49" charset="0"/>
              </a:rPr>
              <a:t>= </a:t>
            </a:r>
            <a:r>
              <a:rPr kumimoji="0" lang="zh-CN" altLang="zh-CN" b="0" i="0" u="none" strike="noStrike" cap="none" normalizeH="0" baseline="0" dirty="0" smtClean="0">
                <a:ln>
                  <a:noFill/>
                </a:ln>
                <a:solidFill>
                  <a:srgbClr val="000000"/>
                </a:solidFill>
                <a:effectLst/>
                <a:latin typeface="Consolas" panose="020B0609020204030204" pitchFamily="49" charset="0"/>
              </a:rPr>
              <a:t>to_delete</a:t>
            </a:r>
            <a:r>
              <a:rPr kumimoji="0" lang="zh-CN" altLang="zh-CN" b="0" i="0" u="none" strike="noStrike" cap="none" normalizeH="0" baseline="0" dirty="0" smtClean="0">
                <a:ln>
                  <a:noFill/>
                </a:ln>
                <a:solidFill>
                  <a:srgbClr val="080808"/>
                </a:solidFill>
                <a:effectLst/>
                <a:latin typeface="Consolas" panose="020B0609020204030204" pitchFamily="49" charset="0"/>
              </a:rPr>
              <a:t>-&gt;</a:t>
            </a:r>
            <a:r>
              <a:rPr kumimoji="0" lang="zh-CN" altLang="zh-CN" b="0" i="0" u="none" strike="noStrike" cap="none" normalizeH="0" baseline="0" dirty="0" smtClean="0">
                <a:ln>
                  <a:noFill/>
                </a:ln>
                <a:solidFill>
                  <a:srgbClr val="660E7A"/>
                </a:solidFill>
                <a:effectLst/>
                <a:latin typeface="Consolas" panose="020B0609020204030204" pitchFamily="49" charset="0"/>
              </a:rPr>
              <a:t>rchild</a:t>
            </a:r>
            <a:r>
              <a:rPr kumimoji="0" lang="zh-CN" altLang="zh-CN" b="0" i="0" u="none" strike="noStrike" cap="none" normalizeH="0" baseline="0" dirty="0" smtClean="0">
                <a:ln>
                  <a:noFill/>
                </a:ln>
                <a:solidFill>
                  <a:srgbClr val="080808"/>
                </a:solidFill>
                <a:effectLst/>
                <a:latin typeface="Consolas" panose="020B0609020204030204" pitchFamily="49" charset="0"/>
              </a:rPr>
              <a:t>;</a:t>
            </a:r>
            <a:br>
              <a:rPr kumimoji="0" lang="zh-CN" altLang="zh-CN" b="0" i="0" u="none" strike="noStrike" cap="none" normalizeH="0" baseline="0" dirty="0" smtClean="0">
                <a:ln>
                  <a:noFill/>
                </a:ln>
                <a:solidFill>
                  <a:srgbClr val="080808"/>
                </a:solidFill>
                <a:effectLst/>
                <a:latin typeface="Consolas" panose="020B0609020204030204" pitchFamily="49" charset="0"/>
              </a:rPr>
            </a:br>
            <a:r>
              <a:rPr kumimoji="0" lang="zh-CN" altLang="zh-CN" b="0" i="0" u="none" strike="noStrike" cap="none" normalizeH="0" baseline="0" dirty="0" smtClean="0">
                <a:ln>
                  <a:noFill/>
                </a:ln>
                <a:solidFill>
                  <a:srgbClr val="080808"/>
                </a:solidFill>
                <a:effectLst/>
                <a:latin typeface="Consolas" panose="020B0609020204030204" pitchFamily="49" charset="0"/>
              </a:rPr>
              <a:t>        }</a:t>
            </a:r>
            <a:br>
              <a:rPr kumimoji="0" lang="zh-CN" altLang="zh-CN" b="0" i="0" u="none" strike="noStrike" cap="none" normalizeH="0" baseline="0" dirty="0" smtClean="0">
                <a:ln>
                  <a:noFill/>
                </a:ln>
                <a:solidFill>
                  <a:srgbClr val="080808"/>
                </a:solidFill>
                <a:effectLst/>
                <a:latin typeface="Consolas" panose="020B0609020204030204" pitchFamily="49" charset="0"/>
              </a:rPr>
            </a:br>
            <a:r>
              <a:rPr kumimoji="0" lang="zh-CN" altLang="zh-CN" b="0" i="0" u="none" strike="noStrike" cap="none" normalizeH="0" baseline="0" dirty="0" smtClean="0">
                <a:ln>
                  <a:noFill/>
                </a:ln>
                <a:solidFill>
                  <a:srgbClr val="080808"/>
                </a:solidFill>
                <a:effectLst/>
                <a:latin typeface="Consolas" panose="020B0609020204030204" pitchFamily="49" charset="0"/>
              </a:rPr>
              <a:t>        sub_root-&gt;</a:t>
            </a:r>
            <a:r>
              <a:rPr kumimoji="0" lang="zh-CN" altLang="zh-CN" b="0" i="0" u="none" strike="noStrike" cap="none" normalizeH="0" baseline="0" dirty="0" smtClean="0">
                <a:ln>
                  <a:noFill/>
                </a:ln>
                <a:solidFill>
                  <a:srgbClr val="660E7A"/>
                </a:solidFill>
                <a:effectLst/>
                <a:latin typeface="Consolas" panose="020B0609020204030204" pitchFamily="49" charset="0"/>
              </a:rPr>
              <a:t>data </a:t>
            </a:r>
            <a:r>
              <a:rPr kumimoji="0" lang="zh-CN" altLang="zh-CN" b="0" i="0" u="none" strike="noStrike" cap="none" normalizeH="0" baseline="0" dirty="0" smtClean="0">
                <a:ln>
                  <a:noFill/>
                </a:ln>
                <a:solidFill>
                  <a:srgbClr val="080808"/>
                </a:solidFill>
                <a:effectLst/>
                <a:latin typeface="Consolas" panose="020B0609020204030204" pitchFamily="49" charset="0"/>
              </a:rPr>
              <a:t>= </a:t>
            </a:r>
            <a:r>
              <a:rPr kumimoji="0" lang="zh-CN" altLang="zh-CN" b="0" i="0" u="none" strike="noStrike" cap="none" normalizeH="0" baseline="0" dirty="0" smtClean="0">
                <a:ln>
                  <a:noFill/>
                </a:ln>
                <a:solidFill>
                  <a:srgbClr val="000000"/>
                </a:solidFill>
                <a:effectLst/>
                <a:latin typeface="Consolas" panose="020B0609020204030204" pitchFamily="49" charset="0"/>
              </a:rPr>
              <a:t>to_delete</a:t>
            </a:r>
            <a:r>
              <a:rPr kumimoji="0" lang="zh-CN" altLang="zh-CN" b="0" i="0" u="none" strike="noStrike" cap="none" normalizeH="0" baseline="0" dirty="0" smtClean="0">
                <a:ln>
                  <a:noFill/>
                </a:ln>
                <a:solidFill>
                  <a:srgbClr val="080808"/>
                </a:solidFill>
                <a:effectLst/>
                <a:latin typeface="Consolas" panose="020B0609020204030204" pitchFamily="49" charset="0"/>
              </a:rPr>
              <a:t>-&gt;</a:t>
            </a:r>
            <a:r>
              <a:rPr kumimoji="0" lang="zh-CN" altLang="zh-CN" b="0" i="0" u="none" strike="noStrike" cap="none" normalizeH="0" baseline="0" dirty="0" smtClean="0">
                <a:ln>
                  <a:noFill/>
                </a:ln>
                <a:solidFill>
                  <a:srgbClr val="660E7A"/>
                </a:solidFill>
                <a:effectLst/>
                <a:latin typeface="Consolas" panose="020B0609020204030204" pitchFamily="49" charset="0"/>
              </a:rPr>
              <a:t>data</a:t>
            </a:r>
            <a:r>
              <a:rPr kumimoji="0" lang="zh-CN" altLang="zh-CN" b="0" i="0" u="none" strike="noStrike" cap="none" normalizeH="0" baseline="0" dirty="0" smtClean="0">
                <a:ln>
                  <a:noFill/>
                </a:ln>
                <a:solidFill>
                  <a:srgbClr val="080808"/>
                </a:solidFill>
                <a:effectLst/>
                <a:latin typeface="Consolas" panose="020B0609020204030204" pitchFamily="49" charset="0"/>
              </a:rPr>
              <a:t>; </a:t>
            </a:r>
            <a:endParaRPr kumimoji="0" lang="en-US" altLang="zh-CN" b="0" i="0" u="none" strike="noStrike" cap="none" normalizeH="0" baseline="0" dirty="0" smtClean="0">
              <a:ln>
                <a:noFill/>
              </a:ln>
              <a:solidFill>
                <a:srgbClr val="080808"/>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a:solidFill>
                  <a:srgbClr val="080808"/>
                </a:solidFill>
                <a:latin typeface="Consolas" panose="020B0609020204030204" pitchFamily="49" charset="0"/>
              </a:rPr>
              <a:t> </a:t>
            </a:r>
            <a:r>
              <a:rPr lang="en-US" altLang="zh-CN" smtClean="0">
                <a:solidFill>
                  <a:srgbClr val="080808"/>
                </a:solidFill>
                <a:latin typeface="Consolas" panose="020B0609020204030204" pitchFamily="49" charset="0"/>
              </a:rPr>
              <a:t>      </a:t>
            </a:r>
            <a:r>
              <a:rPr kumimoji="0" lang="zh-CN" altLang="zh-CN" b="0" i="1" u="none" strike="noStrike" cap="none" normalizeH="0" baseline="0" smtClean="0">
                <a:ln>
                  <a:noFill/>
                </a:ln>
                <a:solidFill>
                  <a:srgbClr val="8C8C8C"/>
                </a:solidFill>
                <a:effectLst/>
                <a:latin typeface="Consolas" panose="020B0609020204030204" pitchFamily="49" charset="0"/>
              </a:rPr>
              <a:t>// Move from to_delete to root.</a:t>
            </a:r>
            <a:br>
              <a:rPr kumimoji="0" lang="zh-CN" altLang="zh-CN" b="0" i="1" u="none" strike="noStrike" cap="none" normalizeH="0" baseline="0" smtClean="0">
                <a:ln>
                  <a:noFill/>
                </a:ln>
                <a:solidFill>
                  <a:srgbClr val="8C8C8C"/>
                </a:solidFill>
                <a:effectLst/>
                <a:latin typeface="Consolas" panose="020B0609020204030204" pitchFamily="49" charset="0"/>
              </a:rPr>
            </a:br>
            <a:r>
              <a:rPr kumimoji="0" lang="zh-CN" altLang="zh-CN" b="0" i="1" u="none" strike="noStrike" cap="none" normalizeH="0" baseline="0" smtClean="0">
                <a:ln>
                  <a:noFill/>
                </a:ln>
                <a:solidFill>
                  <a:srgbClr val="8C8C8C"/>
                </a:solidFill>
                <a:effectLst/>
                <a:latin typeface="Consolas" panose="020B0609020204030204" pitchFamily="49" charset="0"/>
              </a:rPr>
              <a:t>        </a:t>
            </a:r>
            <a:r>
              <a:rPr kumimoji="0" lang="zh-CN" altLang="zh-CN" b="0" i="0" u="none" strike="noStrike" cap="none" normalizeH="0" baseline="0" dirty="0" smtClean="0">
                <a:ln>
                  <a:noFill/>
                </a:ln>
                <a:solidFill>
                  <a:srgbClr val="0033B3"/>
                </a:solidFill>
                <a:effectLst/>
                <a:latin typeface="Consolas" panose="020B0609020204030204" pitchFamily="49" charset="0"/>
              </a:rPr>
              <a:t>if </a:t>
            </a:r>
            <a:r>
              <a:rPr kumimoji="0" lang="zh-CN" altLang="zh-CN" b="0" i="0" u="none" strike="noStrike" cap="none" normalizeH="0" baseline="0" dirty="0" smtClean="0">
                <a:ln>
                  <a:noFill/>
                </a:ln>
                <a:solidFill>
                  <a:srgbClr val="080808"/>
                </a:solidFill>
                <a:effectLst/>
                <a:latin typeface="Consolas" panose="020B0609020204030204" pitchFamily="49" charset="0"/>
              </a:rPr>
              <a:t>(</a:t>
            </a:r>
            <a:r>
              <a:rPr kumimoji="0" lang="zh-CN" altLang="zh-CN" b="0" i="0" u="none" strike="noStrike" cap="none" normalizeH="0" baseline="0" dirty="0" smtClean="0">
                <a:ln>
                  <a:noFill/>
                </a:ln>
                <a:solidFill>
                  <a:srgbClr val="000000"/>
                </a:solidFill>
                <a:effectLst/>
                <a:latin typeface="Consolas" panose="020B0609020204030204" pitchFamily="49" charset="0"/>
              </a:rPr>
              <a:t>parent </a:t>
            </a:r>
            <a:r>
              <a:rPr kumimoji="0" lang="zh-CN" altLang="zh-CN" b="0" i="0" u="none" strike="noStrike" cap="none" normalizeH="0" baseline="0" dirty="0" smtClean="0">
                <a:ln>
                  <a:noFill/>
                </a:ln>
                <a:solidFill>
                  <a:srgbClr val="080808"/>
                </a:solidFill>
                <a:effectLst/>
                <a:latin typeface="Consolas" panose="020B0609020204030204" pitchFamily="49" charset="0"/>
              </a:rPr>
              <a:t>== sub_root)</a:t>
            </a:r>
            <a:br>
              <a:rPr kumimoji="0" lang="zh-CN" altLang="zh-CN" b="0" i="0" u="none" strike="noStrike" cap="none" normalizeH="0" baseline="0" dirty="0" smtClean="0">
                <a:ln>
                  <a:noFill/>
                </a:ln>
                <a:solidFill>
                  <a:srgbClr val="080808"/>
                </a:solidFill>
                <a:effectLst/>
                <a:latin typeface="Consolas" panose="020B0609020204030204" pitchFamily="49" charset="0"/>
              </a:rPr>
            </a:br>
            <a:r>
              <a:rPr kumimoji="0" lang="zh-CN" altLang="zh-CN" b="0" i="0" u="none" strike="noStrike" cap="none" normalizeH="0" baseline="0" dirty="0" smtClean="0">
                <a:ln>
                  <a:noFill/>
                </a:ln>
                <a:solidFill>
                  <a:srgbClr val="080808"/>
                </a:solidFill>
                <a:effectLst/>
                <a:latin typeface="Consolas" panose="020B0609020204030204" pitchFamily="49" charset="0"/>
              </a:rPr>
              <a:t>            sub_root-&gt;</a:t>
            </a:r>
            <a:r>
              <a:rPr kumimoji="0" lang="zh-CN" altLang="zh-CN" b="0" i="0" u="none" strike="noStrike" cap="none" normalizeH="0" baseline="0" dirty="0" smtClean="0">
                <a:ln>
                  <a:noFill/>
                </a:ln>
                <a:solidFill>
                  <a:srgbClr val="660E7A"/>
                </a:solidFill>
                <a:effectLst/>
                <a:latin typeface="Consolas" panose="020B0609020204030204" pitchFamily="49" charset="0"/>
              </a:rPr>
              <a:t>lchild </a:t>
            </a:r>
            <a:r>
              <a:rPr kumimoji="0" lang="zh-CN" altLang="zh-CN" b="0" i="0" u="none" strike="noStrike" cap="none" normalizeH="0" baseline="0" dirty="0" smtClean="0">
                <a:ln>
                  <a:noFill/>
                </a:ln>
                <a:solidFill>
                  <a:srgbClr val="080808"/>
                </a:solidFill>
                <a:effectLst/>
                <a:latin typeface="Consolas" panose="020B0609020204030204" pitchFamily="49" charset="0"/>
              </a:rPr>
              <a:t>= </a:t>
            </a:r>
            <a:r>
              <a:rPr kumimoji="0" lang="zh-CN" altLang="zh-CN" b="0" i="0" u="none" strike="noStrike" cap="none" normalizeH="0" baseline="0" dirty="0" smtClean="0">
                <a:ln>
                  <a:noFill/>
                </a:ln>
                <a:solidFill>
                  <a:srgbClr val="000000"/>
                </a:solidFill>
                <a:effectLst/>
                <a:latin typeface="Consolas" panose="020B0609020204030204" pitchFamily="49" charset="0"/>
              </a:rPr>
              <a:t>to_delete</a:t>
            </a:r>
            <a:r>
              <a:rPr kumimoji="0" lang="zh-CN" altLang="zh-CN" b="0" i="0" u="none" strike="noStrike" cap="none" normalizeH="0" baseline="0" dirty="0" smtClean="0">
                <a:ln>
                  <a:noFill/>
                </a:ln>
                <a:solidFill>
                  <a:srgbClr val="080808"/>
                </a:solidFill>
                <a:effectLst/>
                <a:latin typeface="Consolas" panose="020B0609020204030204" pitchFamily="49" charset="0"/>
              </a:rPr>
              <a:t>-&gt;</a:t>
            </a:r>
            <a:r>
              <a:rPr kumimoji="0" lang="zh-CN" altLang="zh-CN" b="0" i="0" u="none" strike="noStrike" cap="none" normalizeH="0" baseline="0" dirty="0" smtClean="0">
                <a:ln>
                  <a:noFill/>
                </a:ln>
                <a:solidFill>
                  <a:srgbClr val="660E7A"/>
                </a:solidFill>
                <a:effectLst/>
                <a:latin typeface="Consolas" panose="020B0609020204030204" pitchFamily="49" charset="0"/>
              </a:rPr>
              <a:t>lchild</a:t>
            </a:r>
            <a:r>
              <a:rPr kumimoji="0" lang="zh-CN" altLang="zh-CN" b="0" i="0" u="none" strike="noStrike" cap="none" normalizeH="0" baseline="0" dirty="0" smtClean="0">
                <a:ln>
                  <a:noFill/>
                </a:ln>
                <a:solidFill>
                  <a:srgbClr val="080808"/>
                </a:solidFill>
                <a:effectLst/>
                <a:latin typeface="Consolas" panose="020B0609020204030204" pitchFamily="49" charset="0"/>
              </a:rPr>
              <a:t>;</a:t>
            </a:r>
            <a:br>
              <a:rPr kumimoji="0" lang="zh-CN" altLang="zh-CN" b="0" i="0" u="none" strike="noStrike" cap="none" normalizeH="0" baseline="0" dirty="0" smtClean="0">
                <a:ln>
                  <a:noFill/>
                </a:ln>
                <a:solidFill>
                  <a:srgbClr val="080808"/>
                </a:solidFill>
                <a:effectLst/>
                <a:latin typeface="Consolas" panose="020B0609020204030204" pitchFamily="49" charset="0"/>
              </a:rPr>
            </a:br>
            <a:r>
              <a:rPr kumimoji="0" lang="zh-CN" altLang="zh-CN" b="0" i="0" u="none" strike="noStrike" cap="none" normalizeH="0" baseline="0" dirty="0" smtClean="0">
                <a:ln>
                  <a:noFill/>
                </a:ln>
                <a:solidFill>
                  <a:srgbClr val="080808"/>
                </a:solidFill>
                <a:effectLst/>
                <a:latin typeface="Consolas" panose="020B0609020204030204" pitchFamily="49" charset="0"/>
              </a:rPr>
              <a:t>        </a:t>
            </a:r>
            <a:r>
              <a:rPr kumimoji="0" lang="zh-CN" altLang="zh-CN" b="0" i="0" u="none" strike="noStrike" cap="none" normalizeH="0" baseline="0" dirty="0" smtClean="0">
                <a:ln>
                  <a:noFill/>
                </a:ln>
                <a:solidFill>
                  <a:srgbClr val="0033B3"/>
                </a:solidFill>
                <a:effectLst/>
                <a:latin typeface="Consolas" panose="020B0609020204030204" pitchFamily="49" charset="0"/>
              </a:rPr>
              <a:t>else</a:t>
            </a:r>
            <a:br>
              <a:rPr kumimoji="0" lang="zh-CN" altLang="zh-CN" b="0" i="0" u="none" strike="noStrike" cap="none" normalizeH="0" baseline="0" dirty="0" smtClean="0">
                <a:ln>
                  <a:noFill/>
                </a:ln>
                <a:solidFill>
                  <a:srgbClr val="0033B3"/>
                </a:solidFill>
                <a:effectLst/>
                <a:latin typeface="Consolas" panose="020B0609020204030204" pitchFamily="49" charset="0"/>
              </a:rPr>
            </a:br>
            <a:r>
              <a:rPr kumimoji="0" lang="zh-CN" altLang="zh-CN" b="0" i="0" u="none" strike="noStrike" cap="none" normalizeH="0" baseline="0" dirty="0" smtClean="0">
                <a:ln>
                  <a:noFill/>
                </a:ln>
                <a:solidFill>
                  <a:srgbClr val="0033B3"/>
                </a:solidFill>
                <a:effectLst/>
                <a:latin typeface="Consolas" panose="020B0609020204030204" pitchFamily="49" charset="0"/>
              </a:rPr>
              <a:t>            </a:t>
            </a:r>
            <a:r>
              <a:rPr kumimoji="0" lang="zh-CN" altLang="zh-CN" b="0" i="0" u="none" strike="noStrike" cap="none" normalizeH="0" baseline="0" dirty="0" smtClean="0">
                <a:ln>
                  <a:noFill/>
                </a:ln>
                <a:solidFill>
                  <a:srgbClr val="000000"/>
                </a:solidFill>
                <a:effectLst/>
                <a:latin typeface="Consolas" panose="020B0609020204030204" pitchFamily="49" charset="0"/>
              </a:rPr>
              <a:t>parent</a:t>
            </a:r>
            <a:r>
              <a:rPr kumimoji="0" lang="zh-CN" altLang="zh-CN" b="0" i="0" u="none" strike="noStrike" cap="none" normalizeH="0" baseline="0" dirty="0" smtClean="0">
                <a:ln>
                  <a:noFill/>
                </a:ln>
                <a:solidFill>
                  <a:srgbClr val="080808"/>
                </a:solidFill>
                <a:effectLst/>
                <a:latin typeface="Consolas" panose="020B0609020204030204" pitchFamily="49" charset="0"/>
              </a:rPr>
              <a:t>-&gt;</a:t>
            </a:r>
            <a:r>
              <a:rPr kumimoji="0" lang="zh-CN" altLang="zh-CN" b="0" i="0" u="none" strike="noStrike" cap="none" normalizeH="0" baseline="0" dirty="0" smtClean="0">
                <a:ln>
                  <a:noFill/>
                </a:ln>
                <a:solidFill>
                  <a:srgbClr val="660E7A"/>
                </a:solidFill>
                <a:effectLst/>
                <a:latin typeface="Consolas" panose="020B0609020204030204" pitchFamily="49" charset="0"/>
              </a:rPr>
              <a:t>rchild </a:t>
            </a:r>
            <a:r>
              <a:rPr kumimoji="0" lang="zh-CN" altLang="zh-CN" b="0" i="0" u="none" strike="noStrike" cap="none" normalizeH="0" baseline="0" dirty="0" smtClean="0">
                <a:ln>
                  <a:noFill/>
                </a:ln>
                <a:solidFill>
                  <a:srgbClr val="080808"/>
                </a:solidFill>
                <a:effectLst/>
                <a:latin typeface="Consolas" panose="020B0609020204030204" pitchFamily="49" charset="0"/>
              </a:rPr>
              <a:t>= </a:t>
            </a:r>
            <a:r>
              <a:rPr kumimoji="0" lang="zh-CN" altLang="zh-CN" b="0" i="0" u="none" strike="noStrike" cap="none" normalizeH="0" baseline="0" dirty="0" smtClean="0">
                <a:ln>
                  <a:noFill/>
                </a:ln>
                <a:solidFill>
                  <a:srgbClr val="000000"/>
                </a:solidFill>
                <a:effectLst/>
                <a:latin typeface="Consolas" panose="020B0609020204030204" pitchFamily="49" charset="0"/>
              </a:rPr>
              <a:t>to_delete</a:t>
            </a:r>
            <a:r>
              <a:rPr kumimoji="0" lang="zh-CN" altLang="zh-CN" b="0" i="0" u="none" strike="noStrike" cap="none" normalizeH="0" baseline="0" dirty="0" smtClean="0">
                <a:ln>
                  <a:noFill/>
                </a:ln>
                <a:solidFill>
                  <a:srgbClr val="080808"/>
                </a:solidFill>
                <a:effectLst/>
                <a:latin typeface="Consolas" panose="020B0609020204030204" pitchFamily="49" charset="0"/>
              </a:rPr>
              <a:t>-&gt;</a:t>
            </a:r>
            <a:r>
              <a:rPr kumimoji="0" lang="zh-CN" altLang="zh-CN" b="0" i="0" u="none" strike="noStrike" cap="none" normalizeH="0" baseline="0" dirty="0" smtClean="0">
                <a:ln>
                  <a:noFill/>
                </a:ln>
                <a:solidFill>
                  <a:srgbClr val="660E7A"/>
                </a:solidFill>
                <a:effectLst/>
                <a:latin typeface="Consolas" panose="020B0609020204030204" pitchFamily="49" charset="0"/>
              </a:rPr>
              <a:t>lchild</a:t>
            </a:r>
            <a:r>
              <a:rPr kumimoji="0" lang="zh-CN" altLang="zh-CN" b="0" i="0" u="none" strike="noStrike" cap="none" normalizeH="0" baseline="0" dirty="0" smtClean="0">
                <a:ln>
                  <a:noFill/>
                </a:ln>
                <a:solidFill>
                  <a:srgbClr val="080808"/>
                </a:solidFill>
                <a:effectLst/>
                <a:latin typeface="Consolas" panose="020B0609020204030204" pitchFamily="49" charset="0"/>
              </a:rPr>
              <a:t>;</a:t>
            </a:r>
            <a:br>
              <a:rPr kumimoji="0" lang="zh-CN" altLang="zh-CN" b="0" i="0" u="none" strike="noStrike" cap="none" normalizeH="0" baseline="0" dirty="0" smtClean="0">
                <a:ln>
                  <a:noFill/>
                </a:ln>
                <a:solidFill>
                  <a:srgbClr val="080808"/>
                </a:solidFill>
                <a:effectLst/>
                <a:latin typeface="Consolas" panose="020B0609020204030204" pitchFamily="49" charset="0"/>
              </a:rPr>
            </a:br>
            <a:r>
              <a:rPr kumimoji="0" lang="zh-CN" altLang="zh-CN" b="0" i="0" u="none" strike="noStrike" cap="none" normalizeH="0" baseline="0" dirty="0" smtClean="0">
                <a:ln>
                  <a:noFill/>
                </a:ln>
                <a:solidFill>
                  <a:srgbClr val="080808"/>
                </a:solidFill>
                <a:effectLst/>
                <a:latin typeface="Consolas" panose="020B0609020204030204" pitchFamily="49" charset="0"/>
              </a:rPr>
              <a:t>    }</a:t>
            </a:r>
            <a:br>
              <a:rPr kumimoji="0" lang="zh-CN" altLang="zh-CN" b="0" i="0" u="none" strike="noStrike" cap="none" normalizeH="0" baseline="0" dirty="0" smtClean="0">
                <a:ln>
                  <a:noFill/>
                </a:ln>
                <a:solidFill>
                  <a:srgbClr val="080808"/>
                </a:solidFill>
                <a:effectLst/>
                <a:latin typeface="Consolas" panose="020B0609020204030204" pitchFamily="49" charset="0"/>
              </a:rPr>
            </a:br>
            <a:r>
              <a:rPr kumimoji="0" lang="zh-CN" altLang="zh-CN" b="0" i="0" u="none" strike="noStrike" cap="none" normalizeH="0" baseline="0" dirty="0" smtClean="0">
                <a:ln>
                  <a:noFill/>
                </a:ln>
                <a:solidFill>
                  <a:srgbClr val="080808"/>
                </a:solidFill>
                <a:effectLst/>
                <a:latin typeface="Consolas" panose="020B0609020204030204" pitchFamily="49" charset="0"/>
              </a:rPr>
              <a:t>    </a:t>
            </a:r>
            <a:r>
              <a:rPr kumimoji="0" lang="zh-CN" altLang="zh-CN" b="0" i="0" u="none" strike="noStrike" cap="none" normalizeH="0" baseline="0" dirty="0" smtClean="0">
                <a:ln>
                  <a:noFill/>
                </a:ln>
                <a:solidFill>
                  <a:srgbClr val="0033B3"/>
                </a:solidFill>
                <a:effectLst/>
                <a:latin typeface="Consolas" panose="020B0609020204030204" pitchFamily="49" charset="0"/>
              </a:rPr>
              <a:t>delete </a:t>
            </a:r>
            <a:r>
              <a:rPr kumimoji="0" lang="zh-CN" altLang="zh-CN" b="0" i="0" u="none" strike="noStrike" cap="none" normalizeH="0" baseline="0" dirty="0" smtClean="0">
                <a:ln>
                  <a:noFill/>
                </a:ln>
                <a:solidFill>
                  <a:srgbClr val="000000"/>
                </a:solidFill>
                <a:effectLst/>
                <a:latin typeface="Consolas" panose="020B0609020204030204" pitchFamily="49" charset="0"/>
              </a:rPr>
              <a:t>to_delete</a:t>
            </a:r>
            <a:r>
              <a:rPr kumimoji="0" lang="zh-CN" altLang="zh-CN" b="0" i="0" u="none" strike="noStrike" cap="none" normalizeH="0" baseline="0" dirty="0" smtClean="0">
                <a:ln>
                  <a:noFill/>
                </a:ln>
                <a:solidFill>
                  <a:srgbClr val="080808"/>
                </a:solidFill>
                <a:effectLst/>
                <a:latin typeface="Consolas" panose="020B0609020204030204" pitchFamily="49" charset="0"/>
              </a:rPr>
              <a:t>; </a:t>
            </a:r>
            <a:r>
              <a:rPr kumimoji="0" lang="zh-CN" altLang="zh-CN" b="0" i="1" u="none" strike="noStrike" cap="none" normalizeH="0" baseline="0" dirty="0" smtClean="0">
                <a:ln>
                  <a:noFill/>
                </a:ln>
                <a:solidFill>
                  <a:srgbClr val="8C8C8C"/>
                </a:solidFill>
                <a:effectLst/>
                <a:latin typeface="Consolas" panose="020B0609020204030204" pitchFamily="49" charset="0"/>
              </a:rPr>
              <a:t>//Remove to_delete from tree.</a:t>
            </a:r>
            <a:br>
              <a:rPr kumimoji="0" lang="zh-CN" altLang="zh-CN" b="0" i="1" u="none" strike="noStrike" cap="none" normalizeH="0" baseline="0" dirty="0" smtClean="0">
                <a:ln>
                  <a:noFill/>
                </a:ln>
                <a:solidFill>
                  <a:srgbClr val="8C8C8C"/>
                </a:solidFill>
                <a:effectLst/>
                <a:latin typeface="Consolas" panose="020B0609020204030204" pitchFamily="49" charset="0"/>
              </a:rPr>
            </a:br>
            <a:r>
              <a:rPr kumimoji="0" lang="zh-CN" altLang="zh-CN" b="0" i="1" u="none" strike="noStrike" cap="none" normalizeH="0" baseline="0" dirty="0" smtClean="0">
                <a:ln>
                  <a:noFill/>
                </a:ln>
                <a:solidFill>
                  <a:srgbClr val="8C8C8C"/>
                </a:solidFill>
                <a:effectLst/>
                <a:latin typeface="Consolas" panose="020B0609020204030204" pitchFamily="49" charset="0"/>
              </a:rPr>
              <a:t>    </a:t>
            </a:r>
            <a:r>
              <a:rPr kumimoji="0" lang="zh-CN" altLang="zh-CN" b="0" i="0" u="none" strike="noStrike" cap="none" normalizeH="0" baseline="0" dirty="0" smtClean="0">
                <a:ln>
                  <a:noFill/>
                </a:ln>
                <a:solidFill>
                  <a:srgbClr val="0033B3"/>
                </a:solidFill>
                <a:effectLst/>
                <a:latin typeface="Consolas" panose="020B0609020204030204" pitchFamily="49" charset="0"/>
              </a:rPr>
              <a:t>return </a:t>
            </a:r>
            <a:r>
              <a:rPr kumimoji="0" lang="zh-CN" altLang="zh-CN" b="0" i="0" u="none" strike="noStrike" cap="none" normalizeH="0" baseline="0" dirty="0" smtClean="0">
                <a:ln>
                  <a:noFill/>
                </a:ln>
                <a:solidFill>
                  <a:srgbClr val="080808"/>
                </a:solidFill>
                <a:effectLst/>
                <a:latin typeface="Consolas" panose="020B0609020204030204" pitchFamily="49" charset="0"/>
              </a:rPr>
              <a:t>;</a:t>
            </a:r>
            <a:br>
              <a:rPr kumimoji="0" lang="zh-CN" altLang="zh-CN" b="0" i="0" u="none" strike="noStrike" cap="none" normalizeH="0" baseline="0" dirty="0" smtClean="0">
                <a:ln>
                  <a:noFill/>
                </a:ln>
                <a:solidFill>
                  <a:srgbClr val="080808"/>
                </a:solidFill>
                <a:effectLst/>
                <a:latin typeface="Consolas" panose="020B0609020204030204" pitchFamily="49" charset="0"/>
              </a:rPr>
            </a:br>
            <a:r>
              <a:rPr kumimoji="0" lang="zh-CN" altLang="zh-CN" b="0" i="0" u="none" strike="noStrike" cap="none" normalizeH="0" baseline="0" dirty="0" smtClean="0">
                <a:ln>
                  <a:noFill/>
                </a:ln>
                <a:solidFill>
                  <a:srgbClr val="080808"/>
                </a:solidFill>
                <a:effectLst/>
                <a:latin typeface="Consolas" panose="020B0609020204030204" pitchFamily="49" charset="0"/>
              </a:rPr>
              <a:t>}</a:t>
            </a:r>
            <a:endParaRPr kumimoji="0" lang="zh-CN" altLang="zh-CN" sz="2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42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26801" y="1557225"/>
            <a:ext cx="3324658" cy="3732936"/>
          </a:xfrm>
          <a:prstGeom prst="rect">
            <a:avLst/>
          </a:prstGeom>
        </p:spPr>
      </p:pic>
      <p:sp>
        <p:nvSpPr>
          <p:cNvPr id="3" name="TextBox 2"/>
          <p:cNvSpPr txBox="1"/>
          <p:nvPr/>
        </p:nvSpPr>
        <p:spPr>
          <a:xfrm>
            <a:off x="4648200" y="1557225"/>
            <a:ext cx="1467068" cy="369332"/>
          </a:xfrm>
          <a:prstGeom prst="rect">
            <a:avLst/>
          </a:prstGeom>
          <a:noFill/>
        </p:spPr>
        <p:txBody>
          <a:bodyPr wrap="none" rtlCol="0">
            <a:spAutoFit/>
          </a:bodyPr>
          <a:lstStyle/>
          <a:p>
            <a:r>
              <a:rPr lang="zh-CN" altLang="en-US" smtClean="0"/>
              <a:t>删除</a:t>
            </a:r>
            <a:r>
              <a:rPr lang="en-US" altLang="zh-CN" smtClean="0"/>
              <a:t>15</a:t>
            </a:r>
            <a:r>
              <a:rPr lang="zh-CN" altLang="en-US" smtClean="0"/>
              <a:t>，</a:t>
            </a:r>
            <a:r>
              <a:rPr lang="en-US" altLang="zh-CN" smtClean="0"/>
              <a:t>35</a:t>
            </a:r>
            <a:endParaRPr lang="zh-CN" altLang="en-US"/>
          </a:p>
        </p:txBody>
      </p:sp>
    </p:spTree>
    <p:extLst>
      <p:ext uri="{BB962C8B-B14F-4D97-AF65-F5344CB8AC3E}">
        <p14:creationId xmlns:p14="http://schemas.microsoft.com/office/powerpoint/2010/main" val="28512730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zh-CN"/>
              <a:t>删除算法首先要查找到被删结点的位置，因此它首先需要花查找算法一样多的时间，之前已经探讨过，这个性能与二叉树的高度有关；</a:t>
            </a:r>
          </a:p>
          <a:p>
            <a:r>
              <a:rPr lang="zh-CN" altLang="zh-CN" smtClean="0"/>
              <a:t>在</a:t>
            </a:r>
            <a:r>
              <a:rPr lang="zh-CN" altLang="zh-CN"/>
              <a:t>删除具体结点时，最坏情况查找到被删结点的左子树的右单枝末端，也与二叉树的高度相关。</a:t>
            </a:r>
          </a:p>
          <a:p>
            <a:r>
              <a:rPr lang="zh-CN" altLang="zh-CN"/>
              <a:t>二叉树的高度最小约为</a:t>
            </a:r>
            <a:r>
              <a:rPr lang="en-US" altLang="zh-CN"/>
              <a:t>log</a:t>
            </a:r>
            <a:r>
              <a:rPr lang="en-US" altLang="zh-CN" baseline="-25000"/>
              <a:t>2</a:t>
            </a:r>
            <a:r>
              <a:rPr lang="en-US" altLang="zh-CN"/>
              <a:t>n</a:t>
            </a:r>
            <a:r>
              <a:rPr lang="zh-CN" altLang="zh-CN" smtClean="0"/>
              <a:t>，</a:t>
            </a:r>
            <a:r>
              <a:rPr lang="zh-CN" altLang="zh-CN"/>
              <a:t>最大为</a:t>
            </a:r>
            <a:r>
              <a:rPr lang="en-US" altLang="zh-CN"/>
              <a:t>n</a:t>
            </a:r>
            <a:r>
              <a:rPr lang="zh-CN" altLang="zh-CN"/>
              <a:t>，因此，删除算法的性能也是从</a:t>
            </a:r>
            <a:r>
              <a:rPr lang="en-US" altLang="zh-CN" smtClean="0"/>
              <a:t>O(log</a:t>
            </a:r>
            <a:r>
              <a:rPr lang="en-US" altLang="zh-CN" baseline="-25000" smtClean="0"/>
              <a:t>2</a:t>
            </a:r>
            <a:r>
              <a:rPr lang="en-US" altLang="zh-CN" smtClean="0"/>
              <a:t>n</a:t>
            </a:r>
            <a:r>
              <a:rPr lang="en-US" altLang="zh-CN"/>
              <a:t>)</a:t>
            </a:r>
            <a:r>
              <a:rPr lang="zh-CN" altLang="zh-CN"/>
              <a:t>到</a:t>
            </a:r>
            <a:r>
              <a:rPr lang="en-US" altLang="zh-CN"/>
              <a:t>O(n)</a:t>
            </a:r>
            <a:r>
              <a:rPr lang="zh-CN" altLang="zh-CN"/>
              <a:t>。</a:t>
            </a:r>
          </a:p>
          <a:p>
            <a:endParaRPr lang="zh-CN" altLang="en-US"/>
          </a:p>
        </p:txBody>
      </p:sp>
      <p:sp>
        <p:nvSpPr>
          <p:cNvPr id="3" name="标题 2"/>
          <p:cNvSpPr>
            <a:spLocks noGrp="1"/>
          </p:cNvSpPr>
          <p:nvPr>
            <p:ph type="title"/>
          </p:nvPr>
        </p:nvSpPr>
        <p:spPr/>
        <p:txBody>
          <a:bodyPr>
            <a:normAutofit fontScale="90000"/>
          </a:bodyPr>
          <a:lstStyle/>
          <a:p>
            <a:r>
              <a:rPr lang="zh-CN" altLang="en-US"/>
              <a:t>删除算法的性能</a:t>
            </a:r>
          </a:p>
        </p:txBody>
      </p:sp>
    </p:spTree>
    <p:extLst>
      <p:ext uri="{BB962C8B-B14F-4D97-AF65-F5344CB8AC3E}">
        <p14:creationId xmlns:p14="http://schemas.microsoft.com/office/powerpoint/2010/main" val="3564119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a:t>平衡</a:t>
            </a:r>
            <a:r>
              <a:rPr lang="zh-CN" altLang="zh-CN" b="1" smtClean="0"/>
              <a:t>二叉树</a:t>
            </a:r>
            <a:r>
              <a:rPr lang="zh-CN" altLang="en-US" b="1" smtClean="0"/>
              <a:t>（</a:t>
            </a:r>
            <a:r>
              <a:rPr lang="en-US" altLang="zh-CN" b="1" smtClean="0"/>
              <a:t>AVL</a:t>
            </a:r>
            <a:r>
              <a:rPr lang="zh-CN" altLang="en-US" b="1" smtClean="0"/>
              <a:t>树）</a:t>
            </a:r>
            <a:endParaRPr lang="zh-CN" altLang="en-US"/>
          </a:p>
        </p:txBody>
      </p:sp>
    </p:spTree>
    <p:extLst>
      <p:ext uri="{BB962C8B-B14F-4D97-AF65-F5344CB8AC3E}">
        <p14:creationId xmlns:p14="http://schemas.microsoft.com/office/powerpoint/2010/main" val="7605177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二叉查找树（</a:t>
            </a:r>
            <a:r>
              <a:rPr lang="en-US" altLang="zh-CN"/>
              <a:t>Binary Search Tree</a:t>
            </a:r>
            <a:r>
              <a:rPr lang="zh-CN" altLang="en-US"/>
              <a:t>，</a:t>
            </a:r>
            <a:r>
              <a:rPr lang="en-US" altLang="zh-CN"/>
              <a:t>BST</a:t>
            </a:r>
            <a:r>
              <a:rPr lang="zh-CN" altLang="en-US"/>
              <a:t>）又被称为二叉排序树，它或者是空树，或者是满足以下性质的二叉树。</a:t>
            </a:r>
          </a:p>
          <a:p>
            <a:r>
              <a:rPr lang="zh-CN" altLang="en-US"/>
              <a:t>① 若根结点的左子树非空，则左子树中所有结点的值都小于根结点的值。</a:t>
            </a:r>
          </a:p>
          <a:p>
            <a:r>
              <a:rPr lang="zh-CN" altLang="en-US"/>
              <a:t>② 若根结点的右子树非空，则右子树中所有结点的值都大于根结点的值。</a:t>
            </a:r>
          </a:p>
          <a:p>
            <a:r>
              <a:rPr lang="zh-CN" altLang="en-US"/>
              <a:t>③ 根结点的左、右子树均是一棵二叉查找树。</a:t>
            </a:r>
          </a:p>
          <a:p>
            <a:endParaRPr lang="zh-CN" altLang="en-US"/>
          </a:p>
        </p:txBody>
      </p:sp>
      <p:sp>
        <p:nvSpPr>
          <p:cNvPr id="3" name="标题 2"/>
          <p:cNvSpPr>
            <a:spLocks noGrp="1"/>
          </p:cNvSpPr>
          <p:nvPr>
            <p:ph type="title"/>
          </p:nvPr>
        </p:nvSpPr>
        <p:spPr/>
        <p:txBody>
          <a:bodyPr>
            <a:normAutofit fontScale="90000"/>
          </a:bodyPr>
          <a:lstStyle/>
          <a:p>
            <a:r>
              <a:rPr lang="zh-CN" altLang="en-US"/>
              <a:t>二叉查找树的概念和性质</a:t>
            </a:r>
          </a:p>
        </p:txBody>
      </p:sp>
    </p:spTree>
    <p:extLst>
      <p:ext uri="{BB962C8B-B14F-4D97-AF65-F5344CB8AC3E}">
        <p14:creationId xmlns:p14="http://schemas.microsoft.com/office/powerpoint/2010/main" val="1361705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892" y="1147949"/>
            <a:ext cx="10738212" cy="2353044"/>
          </a:xfrm>
        </p:spPr>
        <p:txBody>
          <a:bodyPr>
            <a:normAutofit/>
          </a:bodyPr>
          <a:lstStyle/>
          <a:p>
            <a:r>
              <a:rPr lang="zh-CN" altLang="zh-CN"/>
              <a:t>平衡二叉树（</a:t>
            </a:r>
            <a:r>
              <a:rPr lang="en-US" altLang="zh-CN"/>
              <a:t>Balance Binary Tree</a:t>
            </a:r>
            <a:r>
              <a:rPr lang="zh-CN" altLang="zh-CN"/>
              <a:t>）或</a:t>
            </a:r>
            <a:r>
              <a:rPr lang="en-US" altLang="zh-CN"/>
              <a:t>AVL</a:t>
            </a:r>
            <a:r>
              <a:rPr lang="zh-CN" altLang="zh-CN"/>
              <a:t>树</a:t>
            </a:r>
            <a:r>
              <a:rPr lang="zh-CN" altLang="zh-CN" smtClean="0"/>
              <a:t>（来自发明者</a:t>
            </a:r>
            <a:r>
              <a:rPr lang="en-US" altLang="zh-CN"/>
              <a:t>G.M. Adelson-Velsky</a:t>
            </a:r>
            <a:r>
              <a:rPr lang="zh-CN" altLang="zh-CN"/>
              <a:t>和</a:t>
            </a:r>
            <a:r>
              <a:rPr lang="en-US" altLang="zh-CN"/>
              <a:t>E.M. Landis</a:t>
            </a:r>
            <a:r>
              <a:rPr lang="zh-CN" altLang="zh-CN" smtClean="0"/>
              <a:t>的名</a:t>
            </a:r>
            <a:r>
              <a:rPr lang="zh-CN" altLang="en-US" smtClean="0"/>
              <a:t>字</a:t>
            </a:r>
            <a:r>
              <a:rPr lang="zh-CN" altLang="zh-CN" smtClean="0"/>
              <a:t>）</a:t>
            </a:r>
            <a:endParaRPr lang="en-US" altLang="zh-CN" smtClean="0"/>
          </a:p>
          <a:p>
            <a:r>
              <a:rPr lang="zh-CN" altLang="en-US" smtClean="0"/>
              <a:t>一</a:t>
            </a:r>
            <a:r>
              <a:rPr lang="zh-CN" altLang="en-US"/>
              <a:t>棵 </a:t>
            </a:r>
            <a:r>
              <a:rPr lang="en-US" altLang="zh-CN"/>
              <a:t>AVL </a:t>
            </a:r>
            <a:r>
              <a:rPr lang="zh-CN" altLang="en-US"/>
              <a:t>树或者是空树，或者是具有下列性质的二叉查找树：它的根结点的左右子树的高度差的绝对值不超过</a:t>
            </a:r>
            <a:r>
              <a:rPr lang="en-US" altLang="zh-CN"/>
              <a:t>1</a:t>
            </a:r>
            <a:r>
              <a:rPr lang="zh-CN" altLang="en-US"/>
              <a:t>，并且根的左子树和右子树都是</a:t>
            </a:r>
            <a:r>
              <a:rPr lang="en-US" altLang="zh-CN"/>
              <a:t>AVL</a:t>
            </a:r>
            <a:r>
              <a:rPr lang="zh-CN" altLang="en-US"/>
              <a:t>树。</a:t>
            </a:r>
          </a:p>
        </p:txBody>
      </p:sp>
      <p:sp>
        <p:nvSpPr>
          <p:cNvPr id="3" name="标题 2"/>
          <p:cNvSpPr>
            <a:spLocks noGrp="1"/>
          </p:cNvSpPr>
          <p:nvPr>
            <p:ph type="title"/>
          </p:nvPr>
        </p:nvSpPr>
        <p:spPr/>
        <p:txBody>
          <a:bodyPr>
            <a:normAutofit fontScale="90000"/>
          </a:bodyPr>
          <a:lstStyle/>
          <a:p>
            <a:r>
              <a:rPr lang="en-US" altLang="zh-CN" smtClean="0"/>
              <a:t>AVL</a:t>
            </a:r>
            <a:r>
              <a:rPr lang="zh-CN" altLang="en-US" smtClean="0"/>
              <a:t>树定义</a:t>
            </a:r>
            <a:endParaRPr lang="zh-CN" altLang="en-US"/>
          </a:p>
        </p:txBody>
      </p:sp>
      <p:sp>
        <p:nvSpPr>
          <p:cNvPr id="4" name="Rectangle 2"/>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295027475"/>
              </p:ext>
            </p:extLst>
          </p:nvPr>
        </p:nvGraphicFramePr>
        <p:xfrm>
          <a:off x="3215306" y="3483713"/>
          <a:ext cx="2592625" cy="3058192"/>
        </p:xfrm>
        <a:graphic>
          <a:graphicData uri="http://schemas.openxmlformats.org/presentationml/2006/ole">
            <mc:AlternateContent xmlns:mc="http://schemas.openxmlformats.org/markup-compatibility/2006">
              <mc:Choice xmlns:v="urn:schemas-microsoft-com:vml" Requires="v">
                <p:oleObj spid="_x0000_s48154" name="Visio" r:id="rId3" imgW="2524092" imgH="2971947" progId="Visio.Drawing.15">
                  <p:embed/>
                </p:oleObj>
              </mc:Choice>
              <mc:Fallback>
                <p:oleObj name="Visio" r:id="rId3" imgW="2524092" imgH="2971947"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5306" y="3483713"/>
                        <a:ext cx="2592625" cy="3058192"/>
                      </a:xfrm>
                      <a:prstGeom prst="rect">
                        <a:avLst/>
                      </a:prstGeom>
                      <a:noFill/>
                    </p:spPr>
                  </p:pic>
                </p:oleObj>
              </mc:Fallback>
            </mc:AlternateContent>
          </a:graphicData>
        </a:graphic>
      </p:graphicFrame>
      <p:sp>
        <p:nvSpPr>
          <p:cNvPr id="6" name="Rectangle 5"/>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465460649"/>
              </p:ext>
            </p:extLst>
          </p:nvPr>
        </p:nvGraphicFramePr>
        <p:xfrm>
          <a:off x="9192747" y="3141036"/>
          <a:ext cx="2088504" cy="3343793"/>
        </p:xfrm>
        <a:graphic>
          <a:graphicData uri="http://schemas.openxmlformats.org/presentationml/2006/ole">
            <mc:AlternateContent xmlns:mc="http://schemas.openxmlformats.org/markup-compatibility/2006">
              <mc:Choice xmlns:v="urn:schemas-microsoft-com:vml" Requires="v">
                <p:oleObj spid="_x0000_s48155" name="Visio" r:id="rId5" imgW="2609785" imgH="4143338" progId="Visio.Drawing.15">
                  <p:embed/>
                </p:oleObj>
              </mc:Choice>
              <mc:Fallback>
                <p:oleObj name="Visio" r:id="rId5" imgW="2609785" imgH="4143338" progId="Visio.Drawing.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2747" y="3141036"/>
                        <a:ext cx="2088504" cy="3343793"/>
                      </a:xfrm>
                      <a:prstGeom prst="rect">
                        <a:avLst/>
                      </a:prstGeom>
                      <a:noFill/>
                    </p:spPr>
                  </p:pic>
                </p:oleObj>
              </mc:Fallback>
            </mc:AlternateContent>
          </a:graphicData>
        </a:graphic>
      </p:graphicFrame>
      <p:sp>
        <p:nvSpPr>
          <p:cNvPr id="8" name="矩形 7"/>
          <p:cNvSpPr/>
          <p:nvPr/>
        </p:nvSpPr>
        <p:spPr>
          <a:xfrm>
            <a:off x="1774958" y="5718498"/>
            <a:ext cx="2106667" cy="446276"/>
          </a:xfrm>
          <a:prstGeom prst="rect">
            <a:avLst/>
          </a:prstGeom>
        </p:spPr>
        <p:txBody>
          <a:bodyPr wrap="none">
            <a:spAutoFit/>
          </a:bodyPr>
          <a:lstStyle/>
          <a:p>
            <a:pPr defTabSz="1172121"/>
            <a:r>
              <a:rPr lang="en-US" altLang="zh-CN" sz="2300">
                <a:solidFill>
                  <a:srgbClr val="1F5281"/>
                </a:solidFill>
              </a:rPr>
              <a:t>(a)</a:t>
            </a:r>
            <a:r>
              <a:rPr lang="zh-CN" altLang="zh-CN" sz="2300">
                <a:solidFill>
                  <a:srgbClr val="1F5281"/>
                </a:solidFill>
              </a:rPr>
              <a:t>平衡二叉树</a:t>
            </a:r>
            <a:endParaRPr lang="zh-CN" altLang="en-US" sz="2300">
              <a:solidFill>
                <a:srgbClr val="1F5281"/>
              </a:solidFill>
            </a:endParaRPr>
          </a:p>
        </p:txBody>
      </p:sp>
      <p:sp>
        <p:nvSpPr>
          <p:cNvPr id="9" name="矩形 8"/>
          <p:cNvSpPr/>
          <p:nvPr/>
        </p:nvSpPr>
        <p:spPr>
          <a:xfrm>
            <a:off x="7464330" y="5718498"/>
            <a:ext cx="2512226" cy="446276"/>
          </a:xfrm>
          <a:prstGeom prst="rect">
            <a:avLst/>
          </a:prstGeom>
        </p:spPr>
        <p:txBody>
          <a:bodyPr wrap="none">
            <a:spAutoFit/>
          </a:bodyPr>
          <a:lstStyle/>
          <a:p>
            <a:pPr defTabSz="1172121"/>
            <a:r>
              <a:rPr lang="en-US" altLang="zh-CN" sz="2300">
                <a:solidFill>
                  <a:srgbClr val="1F5281"/>
                </a:solidFill>
              </a:rPr>
              <a:t>(b) </a:t>
            </a:r>
            <a:r>
              <a:rPr lang="zh-CN" altLang="zh-CN" sz="2300">
                <a:solidFill>
                  <a:srgbClr val="1F5281"/>
                </a:solidFill>
              </a:rPr>
              <a:t>不平衡二叉树</a:t>
            </a:r>
            <a:endParaRPr lang="zh-CN" altLang="en-US" sz="2300">
              <a:solidFill>
                <a:srgbClr val="1F5281"/>
              </a:solidFill>
            </a:endParaRPr>
          </a:p>
        </p:txBody>
      </p:sp>
    </p:spTree>
    <p:extLst>
      <p:ext uri="{BB962C8B-B14F-4D97-AF65-F5344CB8AC3E}">
        <p14:creationId xmlns:p14="http://schemas.microsoft.com/office/powerpoint/2010/main" val="638554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zh-CN"/>
              <a:t>结点的平衡因子（</a:t>
            </a:r>
            <a:r>
              <a:rPr lang="en-US" altLang="zh-CN"/>
              <a:t>Balance Factor</a:t>
            </a:r>
            <a:r>
              <a:rPr lang="zh-CN" altLang="zh-CN"/>
              <a:t>，</a:t>
            </a:r>
            <a:r>
              <a:rPr lang="en-US" altLang="zh-CN"/>
              <a:t>BF</a:t>
            </a:r>
            <a:r>
              <a:rPr lang="zh-CN" altLang="zh-CN"/>
              <a:t>）为该结点的左子树和右子树的高度之</a:t>
            </a:r>
            <a:r>
              <a:rPr lang="zh-CN" altLang="zh-CN" smtClean="0"/>
              <a:t>差</a:t>
            </a:r>
            <a:r>
              <a:rPr lang="zh-CN" altLang="en-US" smtClean="0"/>
              <a:t>。</a:t>
            </a:r>
            <a:endParaRPr lang="en-US" altLang="zh-CN" smtClean="0"/>
          </a:p>
          <a:p>
            <a:r>
              <a:rPr lang="en-US" altLang="zh-CN" smtClean="0"/>
              <a:t>AVL</a:t>
            </a:r>
            <a:r>
              <a:rPr lang="zh-CN" altLang="zh-CN"/>
              <a:t>树所有结点的平衡因子可能的取值为</a:t>
            </a:r>
            <a:r>
              <a:rPr lang="en-US" altLang="zh-CN"/>
              <a:t>-1</a:t>
            </a:r>
            <a:r>
              <a:rPr lang="zh-CN" altLang="zh-CN"/>
              <a:t>、</a:t>
            </a:r>
            <a:r>
              <a:rPr lang="en-US" altLang="zh-CN"/>
              <a:t>0</a:t>
            </a:r>
            <a:r>
              <a:rPr lang="zh-CN" altLang="zh-CN"/>
              <a:t>、</a:t>
            </a:r>
            <a:r>
              <a:rPr lang="en-US" altLang="zh-CN"/>
              <a:t>1</a:t>
            </a:r>
            <a:r>
              <a:rPr lang="zh-CN" altLang="zh-CN"/>
              <a:t>，即绝对值不超过</a:t>
            </a:r>
            <a:r>
              <a:rPr lang="en-US" altLang="zh-CN"/>
              <a:t>1</a:t>
            </a:r>
            <a:r>
              <a:rPr lang="zh-CN" altLang="zh-CN" smtClean="0"/>
              <a:t>。</a:t>
            </a:r>
            <a:endParaRPr lang="en-US" altLang="zh-CN" smtClean="0"/>
          </a:p>
          <a:p>
            <a:r>
              <a:rPr lang="zh-CN" altLang="zh-CN" smtClean="0"/>
              <a:t>如果</a:t>
            </a:r>
            <a:r>
              <a:rPr lang="zh-CN" altLang="zh-CN"/>
              <a:t>一个结点的平衡因子的绝对值大于</a:t>
            </a:r>
            <a:r>
              <a:rPr lang="en-US" altLang="zh-CN"/>
              <a:t>1</a:t>
            </a:r>
            <a:r>
              <a:rPr lang="zh-CN" altLang="zh-CN"/>
              <a:t>，则这棵二</a:t>
            </a:r>
            <a:r>
              <a:rPr lang="zh-CN" altLang="zh-CN" smtClean="0"/>
              <a:t>叉</a:t>
            </a:r>
            <a:r>
              <a:rPr lang="zh-CN" altLang="en-US" smtClean="0"/>
              <a:t>查找树</a:t>
            </a:r>
            <a:r>
              <a:rPr lang="zh-CN" altLang="zh-CN" smtClean="0"/>
              <a:t>就</a:t>
            </a:r>
            <a:r>
              <a:rPr lang="zh-CN" altLang="zh-CN"/>
              <a:t>失去了平衡，</a:t>
            </a:r>
            <a:r>
              <a:rPr lang="zh-CN" altLang="zh-CN" smtClean="0"/>
              <a:t>不是</a:t>
            </a:r>
            <a:r>
              <a:rPr lang="en-US" altLang="zh-CN"/>
              <a:t>AVL</a:t>
            </a:r>
            <a:r>
              <a:rPr lang="zh-CN" altLang="zh-CN"/>
              <a:t>树。</a:t>
            </a:r>
            <a:endParaRPr lang="zh-CN" altLang="en-US"/>
          </a:p>
        </p:txBody>
      </p:sp>
      <p:sp>
        <p:nvSpPr>
          <p:cNvPr id="3" name="标题 2"/>
          <p:cNvSpPr>
            <a:spLocks noGrp="1"/>
          </p:cNvSpPr>
          <p:nvPr>
            <p:ph type="title"/>
          </p:nvPr>
        </p:nvSpPr>
        <p:spPr/>
        <p:txBody>
          <a:bodyPr>
            <a:normAutofit fontScale="90000"/>
          </a:bodyPr>
          <a:lstStyle/>
          <a:p>
            <a:r>
              <a:rPr lang="zh-CN" altLang="zh-CN"/>
              <a:t>结点的平衡因子</a:t>
            </a:r>
            <a:endParaRPr lang="zh-CN" altLang="en-US"/>
          </a:p>
        </p:txBody>
      </p:sp>
    </p:spTree>
    <p:extLst>
      <p:ext uri="{BB962C8B-B14F-4D97-AF65-F5344CB8AC3E}">
        <p14:creationId xmlns:p14="http://schemas.microsoft.com/office/powerpoint/2010/main" val="3974185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zh-CN"/>
              <a:t>在构造二叉查找树的过程中，</a:t>
            </a:r>
            <a:r>
              <a:rPr lang="zh-CN" altLang="zh-CN" smtClean="0"/>
              <a:t>每</a:t>
            </a:r>
            <a:r>
              <a:rPr lang="zh-CN" altLang="zh-CN" smtClean="0">
                <a:solidFill>
                  <a:srgbClr val="FF0000"/>
                </a:solidFill>
              </a:rPr>
              <a:t>插入</a:t>
            </a:r>
            <a:r>
              <a:rPr lang="zh-CN" altLang="zh-CN"/>
              <a:t>一个结点时</a:t>
            </a:r>
            <a:r>
              <a:rPr lang="zh-CN" altLang="zh-CN" smtClean="0"/>
              <a:t>，检查</a:t>
            </a:r>
            <a:r>
              <a:rPr lang="zh-CN" altLang="zh-CN"/>
              <a:t>是否因为插入而破坏了平衡</a:t>
            </a:r>
            <a:r>
              <a:rPr lang="zh-CN" altLang="zh-CN" smtClean="0"/>
              <a:t>性</a:t>
            </a:r>
            <a:endParaRPr lang="en-US" altLang="zh-CN" smtClean="0"/>
          </a:p>
          <a:p>
            <a:r>
              <a:rPr lang="zh-CN" altLang="zh-CN" smtClean="0"/>
              <a:t>若是</a:t>
            </a:r>
            <a:r>
              <a:rPr lang="zh-CN" altLang="zh-CN"/>
              <a:t>，则找出</a:t>
            </a:r>
            <a:r>
              <a:rPr lang="zh-CN" altLang="zh-CN">
                <a:solidFill>
                  <a:srgbClr val="FF0000"/>
                </a:solidFill>
              </a:rPr>
              <a:t>最小不平衡子树</a:t>
            </a:r>
            <a:r>
              <a:rPr lang="zh-CN" altLang="zh-CN"/>
              <a:t>，在保持二叉查找树的特性的前提</a:t>
            </a:r>
            <a:r>
              <a:rPr lang="zh-CN" altLang="zh-CN" smtClean="0"/>
              <a:t>下</a:t>
            </a:r>
            <a:endParaRPr lang="en-US" altLang="zh-CN" smtClean="0"/>
          </a:p>
          <a:p>
            <a:r>
              <a:rPr lang="zh-CN" altLang="zh-CN" smtClean="0">
                <a:solidFill>
                  <a:srgbClr val="FF0000"/>
                </a:solidFill>
              </a:rPr>
              <a:t>调整</a:t>
            </a:r>
            <a:r>
              <a:rPr lang="zh-CN" altLang="zh-CN">
                <a:solidFill>
                  <a:srgbClr val="FF0000"/>
                </a:solidFill>
              </a:rPr>
              <a:t>最小不平衡子树中各结点之间的链接关系，进行相应的旋转</a:t>
            </a:r>
            <a:r>
              <a:rPr lang="zh-CN" altLang="zh-CN"/>
              <a:t>，使之成为新的平衡子树。</a:t>
            </a:r>
          </a:p>
          <a:p>
            <a:endParaRPr lang="zh-CN" altLang="en-US"/>
          </a:p>
        </p:txBody>
      </p:sp>
      <p:sp>
        <p:nvSpPr>
          <p:cNvPr id="3" name="标题 2"/>
          <p:cNvSpPr>
            <a:spLocks noGrp="1"/>
          </p:cNvSpPr>
          <p:nvPr>
            <p:ph type="title"/>
          </p:nvPr>
        </p:nvSpPr>
        <p:spPr/>
        <p:txBody>
          <a:bodyPr>
            <a:normAutofit fontScale="90000"/>
          </a:bodyPr>
          <a:lstStyle/>
          <a:p>
            <a:r>
              <a:rPr lang="zh-CN" altLang="zh-CN"/>
              <a:t>平衡二叉树的构造</a:t>
            </a:r>
            <a:endParaRPr lang="zh-CN" altLang="en-US"/>
          </a:p>
        </p:txBody>
      </p:sp>
    </p:spTree>
    <p:extLst>
      <p:ext uri="{BB962C8B-B14F-4D97-AF65-F5344CB8AC3E}">
        <p14:creationId xmlns:p14="http://schemas.microsoft.com/office/powerpoint/2010/main" val="2893835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431357" y="261381"/>
            <a:ext cx="4177008" cy="431948"/>
          </a:xfrm>
        </p:spPr>
        <p:txBody>
          <a:bodyPr>
            <a:noAutofit/>
          </a:bodyPr>
          <a:lstStyle/>
          <a:p>
            <a:pPr marL="0" indent="0">
              <a:buNone/>
            </a:pPr>
            <a:r>
              <a:rPr lang="en-US" altLang="zh-CN" sz="2800"/>
              <a:t>(2,4,5,8,6,9)</a:t>
            </a:r>
            <a:endParaRPr lang="zh-CN" altLang="zh-CN" sz="2800"/>
          </a:p>
          <a:p>
            <a:pPr marL="0" indent="0">
              <a:buNone/>
            </a:pPr>
            <a:endParaRPr lang="zh-CN" altLang="en-US" sz="2800"/>
          </a:p>
        </p:txBody>
      </p:sp>
      <p:sp>
        <p:nvSpPr>
          <p:cNvPr id="3" name="标题 2"/>
          <p:cNvSpPr>
            <a:spLocks noGrp="1"/>
          </p:cNvSpPr>
          <p:nvPr>
            <p:ph type="title"/>
          </p:nvPr>
        </p:nvSpPr>
        <p:spPr/>
        <p:txBody>
          <a:bodyPr>
            <a:normAutofit fontScale="90000"/>
          </a:bodyPr>
          <a:lstStyle/>
          <a:p>
            <a:r>
              <a:rPr lang="zh-CN" altLang="en-US"/>
              <a:t>示例</a:t>
            </a:r>
          </a:p>
        </p:txBody>
      </p:sp>
      <p:sp>
        <p:nvSpPr>
          <p:cNvPr id="4" name="Rectangle 2"/>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723244901"/>
              </p:ext>
            </p:extLst>
          </p:nvPr>
        </p:nvGraphicFramePr>
        <p:xfrm>
          <a:off x="262592" y="1197270"/>
          <a:ext cx="1224295" cy="1735082"/>
        </p:xfrm>
        <a:graphic>
          <a:graphicData uri="http://schemas.openxmlformats.org/presentationml/2006/ole">
            <mc:AlternateContent xmlns:mc="http://schemas.openxmlformats.org/markup-compatibility/2006">
              <mc:Choice xmlns:v="urn:schemas-microsoft-com:vml" Requires="v">
                <p:oleObj spid="_x0000_s49238" name="Visio" r:id="rId3" imgW="1371774" imgH="1914378" progId="Visio.Drawing.15">
                  <p:embed/>
                </p:oleObj>
              </mc:Choice>
              <mc:Fallback>
                <p:oleObj name="Visio" r:id="rId3" imgW="1371774" imgH="1914378" progId="Visio.Drawing.15">
                  <p:embed/>
                  <p:pic>
                    <p:nvPicPr>
                      <p:cNvPr id="0" name=""/>
                      <p:cNvPicPr>
                        <a:picLocks noChangeAspect="1" noChangeArrowheads="1"/>
                      </p:cNvPicPr>
                      <p:nvPr/>
                    </p:nvPicPr>
                    <p:blipFill>
                      <a:blip r:embed="rId4"/>
                      <a:srcRect/>
                      <a:stretch>
                        <a:fillRect/>
                      </a:stretch>
                    </p:blipFill>
                    <p:spPr bwMode="auto">
                      <a:xfrm>
                        <a:off x="262592" y="1197270"/>
                        <a:ext cx="1224295" cy="1735082"/>
                      </a:xfrm>
                      <a:prstGeom prst="rect">
                        <a:avLst/>
                      </a:prstGeom>
                      <a:noFill/>
                    </p:spPr>
                  </p:pic>
                </p:oleObj>
              </mc:Fallback>
            </mc:AlternateContent>
          </a:graphicData>
        </a:graphic>
      </p:graphicFrame>
      <p:sp>
        <p:nvSpPr>
          <p:cNvPr id="6" name="Rectangle 4"/>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961196837"/>
              </p:ext>
            </p:extLst>
          </p:nvPr>
        </p:nvGraphicFramePr>
        <p:xfrm>
          <a:off x="1630922" y="1125277"/>
          <a:ext cx="1800434" cy="2604565"/>
        </p:xfrm>
        <a:graphic>
          <a:graphicData uri="http://schemas.openxmlformats.org/presentationml/2006/ole">
            <mc:AlternateContent xmlns:mc="http://schemas.openxmlformats.org/markup-compatibility/2006">
              <mc:Choice xmlns:v="urn:schemas-microsoft-com:vml" Requires="v">
                <p:oleObj spid="_x0000_s49239" name="Visio" r:id="rId5" imgW="2181323" imgH="3181338" progId="Visio.Drawing.15">
                  <p:embed/>
                </p:oleObj>
              </mc:Choice>
              <mc:Fallback>
                <p:oleObj name="Visio" r:id="rId5" imgW="2181323" imgH="3181338" progId="Visio.Drawing.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0922" y="1125277"/>
                        <a:ext cx="1800434" cy="2604565"/>
                      </a:xfrm>
                      <a:prstGeom prst="rect">
                        <a:avLst/>
                      </a:prstGeom>
                      <a:noFill/>
                    </p:spPr>
                  </p:pic>
                </p:oleObj>
              </mc:Fallback>
            </mc:AlternateContent>
          </a:graphicData>
        </a:graphic>
      </p:graphicFrame>
      <p:sp>
        <p:nvSpPr>
          <p:cNvPr id="8" name="Rectangle 6"/>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2953048521"/>
              </p:ext>
            </p:extLst>
          </p:nvPr>
        </p:nvGraphicFramePr>
        <p:xfrm>
          <a:off x="3935479" y="1197270"/>
          <a:ext cx="1728417" cy="1583809"/>
        </p:xfrm>
        <a:graphic>
          <a:graphicData uri="http://schemas.openxmlformats.org/presentationml/2006/ole">
            <mc:AlternateContent xmlns:mc="http://schemas.openxmlformats.org/markup-compatibility/2006">
              <mc:Choice xmlns:v="urn:schemas-microsoft-com:vml" Requires="v">
                <p:oleObj spid="_x0000_s49240" name="Visio" r:id="rId7" imgW="2047908" imgH="1895463" progId="Visio.Drawing.15">
                  <p:embed/>
                </p:oleObj>
              </mc:Choice>
              <mc:Fallback>
                <p:oleObj name="Visio" r:id="rId7" imgW="2047908" imgH="1895463" progId="Visio.Drawing.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5479" y="1197270"/>
                        <a:ext cx="1728417" cy="1583809"/>
                      </a:xfrm>
                      <a:prstGeom prst="rect">
                        <a:avLst/>
                      </a:prstGeom>
                      <a:noFill/>
                    </p:spPr>
                  </p:pic>
                </p:oleObj>
              </mc:Fallback>
            </mc:AlternateContent>
          </a:graphicData>
        </a:graphic>
      </p:graphicFrame>
      <p:sp>
        <p:nvSpPr>
          <p:cNvPr id="10" name="Rectangle 8"/>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1223849015"/>
              </p:ext>
            </p:extLst>
          </p:nvPr>
        </p:nvGraphicFramePr>
        <p:xfrm>
          <a:off x="6240034" y="1269260"/>
          <a:ext cx="2357185" cy="2663679"/>
        </p:xfrm>
        <a:graphic>
          <a:graphicData uri="http://schemas.openxmlformats.org/presentationml/2006/ole">
            <mc:AlternateContent xmlns:mc="http://schemas.openxmlformats.org/markup-compatibility/2006">
              <mc:Choice xmlns:v="urn:schemas-microsoft-com:vml" Requires="v">
                <p:oleObj spid="_x0000_s49241" name="Visio" r:id="rId9" imgW="2790923" imgH="3162423" progId="Visio.Drawing.15">
                  <p:embed/>
                </p:oleObj>
              </mc:Choice>
              <mc:Fallback>
                <p:oleObj name="Visio" r:id="rId9" imgW="2790923" imgH="3162423" progId="Visio.Drawing.15">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0034" y="1269260"/>
                        <a:ext cx="2357185" cy="2663679"/>
                      </a:xfrm>
                      <a:prstGeom prst="rect">
                        <a:avLst/>
                      </a:prstGeom>
                      <a:noFill/>
                    </p:spPr>
                  </p:pic>
                </p:oleObj>
              </mc:Fallback>
            </mc:AlternateContent>
          </a:graphicData>
        </a:graphic>
      </p:graphicFrame>
      <p:sp>
        <p:nvSpPr>
          <p:cNvPr id="12" name="Rectangle 10"/>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1810107566"/>
              </p:ext>
            </p:extLst>
          </p:nvPr>
        </p:nvGraphicFramePr>
        <p:xfrm>
          <a:off x="9048713" y="1269260"/>
          <a:ext cx="2113881" cy="3311601"/>
        </p:xfrm>
        <a:graphic>
          <a:graphicData uri="http://schemas.openxmlformats.org/presentationml/2006/ole">
            <mc:AlternateContent xmlns:mc="http://schemas.openxmlformats.org/markup-compatibility/2006">
              <mc:Choice xmlns:v="urn:schemas-microsoft-com:vml" Requires="v">
                <p:oleObj spid="_x0000_s49242" name="Visio" r:id="rId11" imgW="2771764" imgH="4333814" progId="Visio.Drawing.15">
                  <p:embed/>
                </p:oleObj>
              </mc:Choice>
              <mc:Fallback>
                <p:oleObj name="Visio" r:id="rId11" imgW="2771764" imgH="4333814" progId="Visio.Drawing.15">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48713" y="1269260"/>
                        <a:ext cx="2113881" cy="3311601"/>
                      </a:xfrm>
                      <a:prstGeom prst="rect">
                        <a:avLst/>
                      </a:prstGeom>
                      <a:noFill/>
                    </p:spPr>
                  </p:pic>
                </p:oleObj>
              </mc:Fallback>
            </mc:AlternateContent>
          </a:graphicData>
        </a:graphic>
      </p:graphicFrame>
      <p:sp>
        <p:nvSpPr>
          <p:cNvPr id="14" name="Rectangle 12"/>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3542704002"/>
              </p:ext>
            </p:extLst>
          </p:nvPr>
        </p:nvGraphicFramePr>
        <p:xfrm>
          <a:off x="3575391" y="3429000"/>
          <a:ext cx="2304556" cy="2963778"/>
        </p:xfrm>
        <a:graphic>
          <a:graphicData uri="http://schemas.openxmlformats.org/presentationml/2006/ole">
            <mc:AlternateContent xmlns:mc="http://schemas.openxmlformats.org/markup-compatibility/2006">
              <mc:Choice xmlns:v="urn:schemas-microsoft-com:vml" Requires="v">
                <p:oleObj spid="_x0000_s49243" name="Visio" r:id="rId13" imgW="3438492" imgH="4419760" progId="Visio.Drawing.15">
                  <p:embed/>
                </p:oleObj>
              </mc:Choice>
              <mc:Fallback>
                <p:oleObj name="Visio" r:id="rId13" imgW="3438492" imgH="4419760" progId="Visio.Drawing.15">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75391" y="3429000"/>
                        <a:ext cx="2304556" cy="2963778"/>
                      </a:xfrm>
                      <a:prstGeom prst="rect">
                        <a:avLst/>
                      </a:prstGeom>
                      <a:noFill/>
                    </p:spPr>
                  </p:pic>
                </p:oleObj>
              </mc:Fallback>
            </mc:AlternateContent>
          </a:graphicData>
        </a:graphic>
      </p:graphicFrame>
      <p:sp>
        <p:nvSpPr>
          <p:cNvPr id="16" name="Rectangle 20"/>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17" name="对象 16"/>
          <p:cNvGraphicFramePr>
            <a:graphicFrameLocks noChangeAspect="1"/>
          </p:cNvGraphicFramePr>
          <p:nvPr>
            <p:extLst>
              <p:ext uri="{D42A27DB-BD31-4B8C-83A1-F6EECF244321}">
                <p14:modId xmlns:p14="http://schemas.microsoft.com/office/powerpoint/2010/main" val="1147079618"/>
              </p:ext>
            </p:extLst>
          </p:nvPr>
        </p:nvGraphicFramePr>
        <p:xfrm>
          <a:off x="6672139" y="4076922"/>
          <a:ext cx="1800434" cy="2045208"/>
        </p:xfrm>
        <a:graphic>
          <a:graphicData uri="http://schemas.openxmlformats.org/presentationml/2006/ole">
            <mc:AlternateContent xmlns:mc="http://schemas.openxmlformats.org/markup-compatibility/2006">
              <mc:Choice xmlns:v="urn:schemas-microsoft-com:vml" Requires="v">
                <p:oleObj spid="_x0000_s49244" name="Visio" r:id="rId15" imgW="2781169" imgH="3162423" progId="Visio.Drawing.15">
                  <p:embed/>
                </p:oleObj>
              </mc:Choice>
              <mc:Fallback>
                <p:oleObj name="Visio" r:id="rId15" imgW="2781169" imgH="3162423" progId="Visio.Drawing.15">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72139" y="4076922"/>
                        <a:ext cx="1800434" cy="2045208"/>
                      </a:xfrm>
                      <a:prstGeom prst="rect">
                        <a:avLst/>
                      </a:prstGeom>
                      <a:noFill/>
                    </p:spPr>
                  </p:pic>
                </p:oleObj>
              </mc:Fallback>
            </mc:AlternateContent>
          </a:graphicData>
        </a:graphic>
      </p:graphicFrame>
    </p:spTree>
    <p:extLst>
      <p:ext uri="{BB962C8B-B14F-4D97-AF65-F5344CB8AC3E}">
        <p14:creationId xmlns:p14="http://schemas.microsoft.com/office/powerpoint/2010/main" val="4232616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66716" y="1125279"/>
            <a:ext cx="4321041" cy="4867072"/>
          </a:xfrm>
        </p:spPr>
        <p:txBody>
          <a:bodyPr>
            <a:normAutofit lnSpcReduction="10000"/>
          </a:bodyPr>
          <a:lstStyle/>
          <a:p>
            <a:r>
              <a:rPr lang="en-US" altLang="zh-CN"/>
              <a:t>B</a:t>
            </a:r>
            <a:r>
              <a:rPr lang="zh-CN" altLang="zh-CN"/>
              <a:t>的右子树高度和</a:t>
            </a:r>
            <a:r>
              <a:rPr lang="en-US" altLang="zh-CN"/>
              <a:t>A</a:t>
            </a:r>
            <a:r>
              <a:rPr lang="zh-CN" altLang="zh-CN"/>
              <a:t>的左、右子树高度和都为</a:t>
            </a:r>
            <a:r>
              <a:rPr lang="en-US" altLang="zh-CN" smtClean="0"/>
              <a:t>h</a:t>
            </a:r>
          </a:p>
          <a:p>
            <a:r>
              <a:rPr lang="zh-CN" altLang="zh-CN" smtClean="0"/>
              <a:t>在</a:t>
            </a:r>
            <a:r>
              <a:rPr lang="en-US" altLang="zh-CN"/>
              <a:t>B</a:t>
            </a:r>
            <a:r>
              <a:rPr lang="zh-CN" altLang="zh-CN"/>
              <a:t>结点的</a:t>
            </a:r>
            <a:r>
              <a:rPr lang="zh-CN" altLang="zh-CN">
                <a:solidFill>
                  <a:srgbClr val="FF0000"/>
                </a:solidFill>
              </a:rPr>
              <a:t>左孩子</a:t>
            </a:r>
            <a:r>
              <a:rPr lang="en-US" altLang="zh-CN"/>
              <a:t>A</a:t>
            </a:r>
            <a:r>
              <a:rPr lang="zh-CN" altLang="zh-CN"/>
              <a:t>的</a:t>
            </a:r>
            <a:r>
              <a:rPr lang="zh-CN" altLang="zh-CN">
                <a:solidFill>
                  <a:srgbClr val="FF0000"/>
                </a:solidFill>
              </a:rPr>
              <a:t>左子树</a:t>
            </a:r>
            <a:r>
              <a:rPr lang="zh-CN" altLang="zh-CN"/>
              <a:t>上插入了一个结点，使得</a:t>
            </a:r>
            <a:r>
              <a:rPr lang="en-US" altLang="zh-CN"/>
              <a:t>B</a:t>
            </a:r>
            <a:r>
              <a:rPr lang="zh-CN" altLang="zh-CN"/>
              <a:t>结点的平衡因子变为</a:t>
            </a:r>
            <a:r>
              <a:rPr lang="en-US" altLang="zh-CN"/>
              <a:t>2</a:t>
            </a:r>
            <a:r>
              <a:rPr lang="zh-CN" altLang="zh-CN"/>
              <a:t>，失去了</a:t>
            </a:r>
            <a:r>
              <a:rPr lang="zh-CN" altLang="zh-CN" smtClean="0"/>
              <a:t>平衡</a:t>
            </a:r>
            <a:r>
              <a:rPr lang="zh-CN" altLang="en-US" smtClean="0"/>
              <a:t>。</a:t>
            </a:r>
            <a:endParaRPr lang="en-US" altLang="zh-CN" smtClean="0"/>
          </a:p>
          <a:p>
            <a:r>
              <a:rPr lang="zh-CN" altLang="zh-CN" smtClean="0"/>
              <a:t>将</a:t>
            </a:r>
            <a:r>
              <a:rPr lang="en-US" altLang="zh-CN"/>
              <a:t>B</a:t>
            </a:r>
            <a:r>
              <a:rPr lang="zh-CN" altLang="zh-CN"/>
              <a:t>连接到</a:t>
            </a:r>
            <a:r>
              <a:rPr lang="en-US" altLang="zh-CN"/>
              <a:t>A</a:t>
            </a:r>
            <a:r>
              <a:rPr lang="zh-CN" altLang="zh-CN"/>
              <a:t>的分支以</a:t>
            </a:r>
            <a:r>
              <a:rPr lang="en-US" altLang="zh-CN"/>
              <a:t>A</a:t>
            </a:r>
            <a:r>
              <a:rPr lang="zh-CN" altLang="zh-CN"/>
              <a:t>为轴心作</a:t>
            </a:r>
            <a:r>
              <a:rPr lang="zh-CN" altLang="zh-CN">
                <a:solidFill>
                  <a:srgbClr val="FF0000"/>
                </a:solidFill>
              </a:rPr>
              <a:t>顺时针</a:t>
            </a:r>
            <a:r>
              <a:rPr lang="zh-CN" altLang="zh-CN"/>
              <a:t>旋转，即</a:t>
            </a:r>
            <a:r>
              <a:rPr lang="en-US" altLang="zh-CN"/>
              <a:t>A</a:t>
            </a:r>
            <a:r>
              <a:rPr lang="zh-CN" altLang="zh-CN"/>
              <a:t>成为新的根，</a:t>
            </a:r>
            <a:r>
              <a:rPr lang="en-US" altLang="zh-CN"/>
              <a:t>B</a:t>
            </a:r>
            <a:r>
              <a:rPr lang="zh-CN" altLang="zh-CN"/>
              <a:t>降为</a:t>
            </a:r>
            <a:r>
              <a:rPr lang="en-US" altLang="zh-CN"/>
              <a:t>A</a:t>
            </a:r>
            <a:r>
              <a:rPr lang="zh-CN" altLang="zh-CN"/>
              <a:t>的右孩子，且</a:t>
            </a:r>
            <a:r>
              <a:rPr lang="en-US" altLang="zh-CN"/>
              <a:t>A</a:t>
            </a:r>
            <a:r>
              <a:rPr lang="zh-CN" altLang="zh-CN"/>
              <a:t>原来的右子树</a:t>
            </a:r>
            <a:r>
              <a:rPr lang="en-US" altLang="zh-CN"/>
              <a:t>AR</a:t>
            </a:r>
            <a:r>
              <a:rPr lang="zh-CN" altLang="zh-CN"/>
              <a:t>部分变为</a:t>
            </a:r>
            <a:r>
              <a:rPr lang="en-US" altLang="zh-CN"/>
              <a:t>B</a:t>
            </a:r>
            <a:r>
              <a:rPr lang="zh-CN" altLang="zh-CN"/>
              <a:t>的</a:t>
            </a:r>
            <a:r>
              <a:rPr lang="zh-CN" altLang="zh-CN" smtClean="0"/>
              <a:t>左子树</a:t>
            </a:r>
            <a:r>
              <a:rPr lang="zh-CN" altLang="en-US" smtClean="0"/>
              <a:t>。</a:t>
            </a:r>
            <a:endParaRPr lang="zh-CN" altLang="en-US"/>
          </a:p>
        </p:txBody>
      </p:sp>
      <p:sp>
        <p:nvSpPr>
          <p:cNvPr id="3" name="标题 2"/>
          <p:cNvSpPr>
            <a:spLocks noGrp="1"/>
          </p:cNvSpPr>
          <p:nvPr>
            <p:ph type="title"/>
          </p:nvPr>
        </p:nvSpPr>
        <p:spPr/>
        <p:txBody>
          <a:bodyPr>
            <a:normAutofit fontScale="90000"/>
          </a:bodyPr>
          <a:lstStyle/>
          <a:p>
            <a:r>
              <a:rPr lang="en-US" altLang="zh-CN"/>
              <a:t>LL</a:t>
            </a:r>
            <a:r>
              <a:rPr lang="zh-CN" altLang="zh-CN" smtClean="0"/>
              <a:t>型</a:t>
            </a:r>
            <a:r>
              <a:rPr lang="zh-CN" altLang="en-US" smtClean="0"/>
              <a:t>，</a:t>
            </a:r>
            <a:r>
              <a:rPr lang="zh-CN" altLang="zh-CN" smtClean="0"/>
              <a:t>在</a:t>
            </a:r>
            <a:r>
              <a:rPr lang="zh-CN" altLang="zh-CN"/>
              <a:t>左孩子的左子树上</a:t>
            </a:r>
            <a:r>
              <a:rPr lang="zh-CN" altLang="zh-CN" smtClean="0"/>
              <a:t>插入</a:t>
            </a:r>
            <a:endParaRPr lang="zh-CN" altLang="en-US"/>
          </a:p>
        </p:txBody>
      </p:sp>
      <p:sp>
        <p:nvSpPr>
          <p:cNvPr id="4" name="Rectangle 2"/>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074701754"/>
              </p:ext>
            </p:extLst>
          </p:nvPr>
        </p:nvGraphicFramePr>
        <p:xfrm>
          <a:off x="5303810" y="981296"/>
          <a:ext cx="3127612" cy="2735671"/>
        </p:xfrm>
        <a:graphic>
          <a:graphicData uri="http://schemas.openxmlformats.org/presentationml/2006/ole">
            <mc:AlternateContent xmlns:mc="http://schemas.openxmlformats.org/markup-compatibility/2006">
              <mc:Choice xmlns:v="urn:schemas-microsoft-com:vml" Requires="v">
                <p:oleObj spid="_x0000_s50214" name="Visio" r:id="rId3" imgW="3819579" imgH="3333652" progId="Visio.Drawing.15">
                  <p:embed/>
                </p:oleObj>
              </mc:Choice>
              <mc:Fallback>
                <p:oleObj name="Visio" r:id="rId3" imgW="3819579" imgH="3333652"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810" y="981296"/>
                        <a:ext cx="3127612" cy="2735671"/>
                      </a:xfrm>
                      <a:prstGeom prst="rect">
                        <a:avLst/>
                      </a:prstGeom>
                      <a:noFill/>
                    </p:spPr>
                  </p:pic>
                </p:oleObj>
              </mc:Fallback>
            </mc:AlternateContent>
          </a:graphicData>
        </a:graphic>
      </p:graphicFrame>
      <p:sp>
        <p:nvSpPr>
          <p:cNvPr id="6" name="Rectangle 4"/>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382828122"/>
              </p:ext>
            </p:extLst>
          </p:nvPr>
        </p:nvGraphicFramePr>
        <p:xfrm>
          <a:off x="9052370" y="895474"/>
          <a:ext cx="3048736" cy="2879653"/>
        </p:xfrm>
        <a:graphic>
          <a:graphicData uri="http://schemas.openxmlformats.org/presentationml/2006/ole">
            <mc:AlternateContent xmlns:mc="http://schemas.openxmlformats.org/markup-compatibility/2006">
              <mc:Choice xmlns:v="urn:schemas-microsoft-com:vml" Requires="v">
                <p:oleObj spid="_x0000_s50215" name="Visio" r:id="rId5" imgW="3933836" imgH="3695688" progId="Visio.Drawing.15">
                  <p:embed/>
                </p:oleObj>
              </mc:Choice>
              <mc:Fallback>
                <p:oleObj name="Visio" r:id="rId5" imgW="3933836" imgH="3695688" progId="Visio.Drawing.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52370" y="895474"/>
                        <a:ext cx="3048736" cy="2879653"/>
                      </a:xfrm>
                      <a:prstGeom prst="rect">
                        <a:avLst/>
                      </a:prstGeom>
                      <a:noFill/>
                    </p:spPr>
                  </p:pic>
                </p:oleObj>
              </mc:Fallback>
            </mc:AlternateContent>
          </a:graphicData>
        </a:graphic>
      </p:graphicFrame>
      <p:sp>
        <p:nvSpPr>
          <p:cNvPr id="8" name="Rectangle 6"/>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2378723272"/>
              </p:ext>
            </p:extLst>
          </p:nvPr>
        </p:nvGraphicFramePr>
        <p:xfrm>
          <a:off x="7032225" y="3644975"/>
          <a:ext cx="3960956" cy="2648511"/>
        </p:xfrm>
        <a:graphic>
          <a:graphicData uri="http://schemas.openxmlformats.org/presentationml/2006/ole">
            <mc:AlternateContent xmlns:mc="http://schemas.openxmlformats.org/markup-compatibility/2006">
              <mc:Choice xmlns:v="urn:schemas-microsoft-com:vml" Requires="v">
                <p:oleObj spid="_x0000_s50216" name="Visio" r:id="rId7" imgW="3933836" imgH="2628826" progId="Visio.Drawing.15">
                  <p:embed/>
                </p:oleObj>
              </mc:Choice>
              <mc:Fallback>
                <p:oleObj name="Visio" r:id="rId7" imgW="3933836" imgH="2628826" progId="Visio.Drawing.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2225" y="3644975"/>
                        <a:ext cx="3960956" cy="2648511"/>
                      </a:xfrm>
                      <a:prstGeom prst="rect">
                        <a:avLst/>
                      </a:prstGeom>
                      <a:noFill/>
                    </p:spPr>
                  </p:pic>
                </p:oleObj>
              </mc:Fallback>
            </mc:AlternateContent>
          </a:graphicData>
        </a:graphic>
      </p:graphicFrame>
    </p:spTree>
    <p:extLst>
      <p:ext uri="{BB962C8B-B14F-4D97-AF65-F5344CB8AC3E}">
        <p14:creationId xmlns:p14="http://schemas.microsoft.com/office/powerpoint/2010/main" val="2315489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smtClean="0"/>
              <a:t>LL</a:t>
            </a:r>
            <a:r>
              <a:rPr lang="zh-CN" altLang="en-US" smtClean="0"/>
              <a:t>示例</a:t>
            </a:r>
            <a:endParaRPr lang="zh-CN" altLang="en-US"/>
          </a:p>
        </p:txBody>
      </p:sp>
      <p:sp>
        <p:nvSpPr>
          <p:cNvPr id="4" name="Rectangle 2"/>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289207873"/>
              </p:ext>
            </p:extLst>
          </p:nvPr>
        </p:nvGraphicFramePr>
        <p:xfrm>
          <a:off x="694696" y="1629217"/>
          <a:ext cx="2808678" cy="3255260"/>
        </p:xfrm>
        <a:graphic>
          <a:graphicData uri="http://schemas.openxmlformats.org/presentationml/2006/ole">
            <mc:AlternateContent xmlns:mc="http://schemas.openxmlformats.org/markup-compatibility/2006">
              <mc:Choice xmlns:v="urn:schemas-microsoft-com:vml" Requires="v">
                <p:oleObj spid="_x0000_s51238" name="Visio" r:id="rId3" imgW="2628944" imgH="3038315" progId="Visio.Drawing.15">
                  <p:embed/>
                </p:oleObj>
              </mc:Choice>
              <mc:Fallback>
                <p:oleObj name="Visio" r:id="rId3" imgW="2628944" imgH="3038315"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696" y="1629217"/>
                        <a:ext cx="2808678" cy="3255260"/>
                      </a:xfrm>
                      <a:prstGeom prst="rect">
                        <a:avLst/>
                      </a:prstGeom>
                      <a:noFill/>
                    </p:spPr>
                  </p:pic>
                </p:oleObj>
              </mc:Fallback>
            </mc:AlternateContent>
          </a:graphicData>
        </a:graphic>
      </p:graphicFrame>
      <p:sp>
        <p:nvSpPr>
          <p:cNvPr id="6" name="Rectangle 4"/>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4276131537"/>
              </p:ext>
            </p:extLst>
          </p:nvPr>
        </p:nvGraphicFramePr>
        <p:xfrm>
          <a:off x="3863461" y="1629218"/>
          <a:ext cx="3168764" cy="4376315"/>
        </p:xfrm>
        <a:graphic>
          <a:graphicData uri="http://schemas.openxmlformats.org/presentationml/2006/ole">
            <mc:AlternateContent xmlns:mc="http://schemas.openxmlformats.org/markup-compatibility/2006">
              <mc:Choice xmlns:v="urn:schemas-microsoft-com:vml" Requires="v">
                <p:oleObj spid="_x0000_s51239" name="Visio" r:id="rId5" imgW="3105128" imgH="4295652" progId="Visio.Drawing.15">
                  <p:embed/>
                </p:oleObj>
              </mc:Choice>
              <mc:Fallback>
                <p:oleObj name="Visio" r:id="rId5" imgW="3105128" imgH="4295652" progId="Visio.Drawing.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461" y="1629218"/>
                        <a:ext cx="3168764" cy="4376315"/>
                      </a:xfrm>
                      <a:prstGeom prst="rect">
                        <a:avLst/>
                      </a:prstGeom>
                      <a:noFill/>
                    </p:spPr>
                  </p:pic>
                </p:oleObj>
              </mc:Fallback>
            </mc:AlternateContent>
          </a:graphicData>
        </a:graphic>
      </p:graphicFrame>
      <p:sp>
        <p:nvSpPr>
          <p:cNvPr id="8" name="Rectangle 6"/>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2869297038"/>
              </p:ext>
            </p:extLst>
          </p:nvPr>
        </p:nvGraphicFramePr>
        <p:xfrm>
          <a:off x="7968453" y="1904478"/>
          <a:ext cx="3609871" cy="3396297"/>
        </p:xfrm>
        <a:graphic>
          <a:graphicData uri="http://schemas.openxmlformats.org/presentationml/2006/ole">
            <mc:AlternateContent xmlns:mc="http://schemas.openxmlformats.org/markup-compatibility/2006">
              <mc:Choice xmlns:v="urn:schemas-microsoft-com:vml" Requires="v">
                <p:oleObj spid="_x0000_s51240" name="Visio" r:id="rId7" imgW="3286267" imgH="3105015" progId="Visio.Drawing.15">
                  <p:embed/>
                </p:oleObj>
              </mc:Choice>
              <mc:Fallback>
                <p:oleObj name="Visio" r:id="rId7" imgW="3286267" imgH="3105015" progId="Visio.Drawing.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68453" y="1904478"/>
                        <a:ext cx="3609871" cy="3396297"/>
                      </a:xfrm>
                      <a:prstGeom prst="rect">
                        <a:avLst/>
                      </a:prstGeom>
                      <a:noFill/>
                    </p:spPr>
                  </p:pic>
                </p:oleObj>
              </mc:Fallback>
            </mc:AlternateContent>
          </a:graphicData>
        </a:graphic>
      </p:graphicFrame>
    </p:spTree>
    <p:extLst>
      <p:ext uri="{BB962C8B-B14F-4D97-AF65-F5344CB8AC3E}">
        <p14:creationId xmlns:p14="http://schemas.microsoft.com/office/powerpoint/2010/main" val="2716712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893" y="1147949"/>
            <a:ext cx="4041847" cy="4867072"/>
          </a:xfrm>
        </p:spPr>
        <p:txBody>
          <a:bodyPr>
            <a:normAutofit/>
          </a:bodyPr>
          <a:lstStyle/>
          <a:p>
            <a:r>
              <a:rPr lang="zh-CN" altLang="zh-CN" smtClean="0"/>
              <a:t>在</a:t>
            </a:r>
            <a:r>
              <a:rPr lang="en-US" altLang="zh-CN"/>
              <a:t>A</a:t>
            </a:r>
            <a:r>
              <a:rPr lang="zh-CN" altLang="zh-CN"/>
              <a:t>结点的</a:t>
            </a:r>
            <a:r>
              <a:rPr lang="zh-CN" altLang="zh-CN">
                <a:solidFill>
                  <a:srgbClr val="FF0000"/>
                </a:solidFill>
              </a:rPr>
              <a:t>右孩子</a:t>
            </a:r>
            <a:r>
              <a:rPr lang="zh-CN" altLang="zh-CN"/>
              <a:t>的</a:t>
            </a:r>
            <a:r>
              <a:rPr lang="zh-CN" altLang="zh-CN">
                <a:solidFill>
                  <a:srgbClr val="FF0000"/>
                </a:solidFill>
              </a:rPr>
              <a:t>右子树</a:t>
            </a:r>
            <a:r>
              <a:rPr lang="zh-CN" altLang="zh-CN"/>
              <a:t>上插入了一个结点，使得</a:t>
            </a:r>
            <a:r>
              <a:rPr lang="en-US" altLang="zh-CN"/>
              <a:t>A</a:t>
            </a:r>
            <a:r>
              <a:rPr lang="zh-CN" altLang="zh-CN"/>
              <a:t>结点的平衡因子变为</a:t>
            </a:r>
            <a:r>
              <a:rPr lang="en-US" altLang="zh-CN"/>
              <a:t>-2</a:t>
            </a:r>
            <a:r>
              <a:rPr lang="zh-CN" altLang="zh-CN"/>
              <a:t>，</a:t>
            </a:r>
            <a:r>
              <a:rPr lang="zh-CN" altLang="zh-CN" smtClean="0"/>
              <a:t>失去平衡</a:t>
            </a:r>
            <a:endParaRPr lang="en-US" altLang="zh-CN" smtClean="0"/>
          </a:p>
          <a:p>
            <a:r>
              <a:rPr lang="zh-CN" altLang="zh-CN" smtClean="0"/>
              <a:t>将</a:t>
            </a:r>
            <a:r>
              <a:rPr lang="en-US" altLang="zh-CN" smtClean="0"/>
              <a:t>A</a:t>
            </a:r>
            <a:r>
              <a:rPr lang="zh-CN" altLang="zh-CN" smtClean="0"/>
              <a:t>到</a:t>
            </a:r>
            <a:r>
              <a:rPr lang="en-US" altLang="zh-CN" smtClean="0"/>
              <a:t>B</a:t>
            </a:r>
            <a:r>
              <a:rPr lang="zh-CN" altLang="zh-CN" smtClean="0"/>
              <a:t>的</a:t>
            </a:r>
            <a:r>
              <a:rPr lang="zh-CN" altLang="zh-CN"/>
              <a:t>分支以</a:t>
            </a:r>
            <a:r>
              <a:rPr lang="en-US" altLang="zh-CN"/>
              <a:t>B</a:t>
            </a:r>
            <a:r>
              <a:rPr lang="zh-CN" altLang="zh-CN"/>
              <a:t>为轴心作</a:t>
            </a:r>
            <a:r>
              <a:rPr lang="zh-CN" altLang="zh-CN">
                <a:solidFill>
                  <a:srgbClr val="FF0000"/>
                </a:solidFill>
              </a:rPr>
              <a:t>逆时针</a:t>
            </a:r>
            <a:r>
              <a:rPr lang="zh-CN" altLang="zh-CN"/>
              <a:t>旋转，即</a:t>
            </a:r>
            <a:r>
              <a:rPr lang="en-US" altLang="zh-CN"/>
              <a:t>B</a:t>
            </a:r>
            <a:r>
              <a:rPr lang="zh-CN" altLang="zh-CN"/>
              <a:t>成为新的根，</a:t>
            </a:r>
            <a:r>
              <a:rPr lang="en-US" altLang="zh-CN"/>
              <a:t>A</a:t>
            </a:r>
            <a:r>
              <a:rPr lang="zh-CN" altLang="zh-CN"/>
              <a:t>降为</a:t>
            </a:r>
            <a:r>
              <a:rPr lang="en-US" altLang="zh-CN"/>
              <a:t>B</a:t>
            </a:r>
            <a:r>
              <a:rPr lang="zh-CN" altLang="zh-CN"/>
              <a:t>的左孩子，且</a:t>
            </a:r>
            <a:r>
              <a:rPr lang="en-US" altLang="zh-CN"/>
              <a:t>B</a:t>
            </a:r>
            <a:r>
              <a:rPr lang="zh-CN" altLang="zh-CN"/>
              <a:t>原来的左子树</a:t>
            </a:r>
            <a:r>
              <a:rPr lang="en-US" altLang="zh-CN"/>
              <a:t>BL</a:t>
            </a:r>
            <a:r>
              <a:rPr lang="zh-CN" altLang="zh-CN"/>
              <a:t>部分变为</a:t>
            </a:r>
            <a:r>
              <a:rPr lang="en-US" altLang="zh-CN"/>
              <a:t>A</a:t>
            </a:r>
            <a:r>
              <a:rPr lang="zh-CN" altLang="zh-CN"/>
              <a:t>的右子</a:t>
            </a:r>
            <a:r>
              <a:rPr lang="zh-CN" altLang="zh-CN" smtClean="0"/>
              <a:t>树。</a:t>
            </a:r>
            <a:endParaRPr lang="zh-CN" altLang="zh-CN"/>
          </a:p>
          <a:p>
            <a:endParaRPr lang="zh-CN" altLang="en-US"/>
          </a:p>
        </p:txBody>
      </p:sp>
      <p:sp>
        <p:nvSpPr>
          <p:cNvPr id="3" name="标题 2"/>
          <p:cNvSpPr>
            <a:spLocks noGrp="1"/>
          </p:cNvSpPr>
          <p:nvPr>
            <p:ph type="title"/>
          </p:nvPr>
        </p:nvSpPr>
        <p:spPr/>
        <p:txBody>
          <a:bodyPr>
            <a:normAutofit fontScale="90000"/>
          </a:bodyPr>
          <a:lstStyle/>
          <a:p>
            <a:r>
              <a:rPr lang="en-US" altLang="zh-CN"/>
              <a:t>RR</a:t>
            </a:r>
            <a:r>
              <a:rPr lang="zh-CN" altLang="zh-CN"/>
              <a:t>型，在右孩子的右子树上</a:t>
            </a:r>
            <a:r>
              <a:rPr lang="zh-CN" altLang="zh-CN" smtClean="0"/>
              <a:t>插入</a:t>
            </a:r>
            <a:endParaRPr lang="zh-CN" altLang="en-US"/>
          </a:p>
        </p:txBody>
      </p:sp>
      <p:sp>
        <p:nvSpPr>
          <p:cNvPr id="4" name="Rectangle 2"/>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56640091"/>
              </p:ext>
            </p:extLst>
          </p:nvPr>
        </p:nvGraphicFramePr>
        <p:xfrm>
          <a:off x="5087758" y="981296"/>
          <a:ext cx="3430512" cy="2447705"/>
        </p:xfrm>
        <a:graphic>
          <a:graphicData uri="http://schemas.openxmlformats.org/presentationml/2006/ole">
            <mc:AlternateContent xmlns:mc="http://schemas.openxmlformats.org/markup-compatibility/2006">
              <mc:Choice xmlns:v="urn:schemas-microsoft-com:vml" Requires="v">
                <p:oleObj spid="_x0000_s52262" name="Visio" r:id="rId3" imgW="4333733" imgH="3095723" progId="Visio.Drawing.15">
                  <p:embed/>
                </p:oleObj>
              </mc:Choice>
              <mc:Fallback>
                <p:oleObj name="Visio" r:id="rId3" imgW="4333733" imgH="3095723"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7758" y="981296"/>
                        <a:ext cx="3430512" cy="2447705"/>
                      </a:xfrm>
                      <a:prstGeom prst="rect">
                        <a:avLst/>
                      </a:prstGeom>
                      <a:noFill/>
                    </p:spPr>
                  </p:pic>
                </p:oleObj>
              </mc:Fallback>
            </mc:AlternateContent>
          </a:graphicData>
        </a:graphic>
      </p:graphicFrame>
      <p:sp>
        <p:nvSpPr>
          <p:cNvPr id="6" name="Rectangle 4"/>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sp>
        <p:nvSpPr>
          <p:cNvPr id="8" name="Rectangle 6"/>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sp>
        <p:nvSpPr>
          <p:cNvPr id="10" name="Rectangle 8"/>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3066861446"/>
              </p:ext>
            </p:extLst>
          </p:nvPr>
        </p:nvGraphicFramePr>
        <p:xfrm>
          <a:off x="8904677" y="981296"/>
          <a:ext cx="2924384" cy="2447705"/>
        </p:xfrm>
        <a:graphic>
          <a:graphicData uri="http://schemas.openxmlformats.org/presentationml/2006/ole">
            <mc:AlternateContent xmlns:mc="http://schemas.openxmlformats.org/markup-compatibility/2006">
              <mc:Choice xmlns:v="urn:schemas-microsoft-com:vml" Requires="v">
                <p:oleObj spid="_x0000_s52263" name="Visio" r:id="rId5" imgW="4105221" imgH="3448136" progId="Visio.Drawing.15">
                  <p:embed/>
                </p:oleObj>
              </mc:Choice>
              <mc:Fallback>
                <p:oleObj name="Visio" r:id="rId5" imgW="4105221" imgH="3448136" progId="Visio.Drawing.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4677" y="981296"/>
                        <a:ext cx="2924384" cy="2447705"/>
                      </a:xfrm>
                      <a:prstGeom prst="rect">
                        <a:avLst/>
                      </a:prstGeom>
                      <a:noFill/>
                    </p:spPr>
                  </p:pic>
                </p:oleObj>
              </mc:Fallback>
            </mc:AlternateContent>
          </a:graphicData>
        </a:graphic>
      </p:graphicFrame>
      <p:sp>
        <p:nvSpPr>
          <p:cNvPr id="12" name="Rectangle 10"/>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2509914503"/>
              </p:ext>
            </p:extLst>
          </p:nvPr>
        </p:nvGraphicFramePr>
        <p:xfrm>
          <a:off x="6456086" y="3716967"/>
          <a:ext cx="3672886" cy="2649577"/>
        </p:xfrm>
        <a:graphic>
          <a:graphicData uri="http://schemas.openxmlformats.org/presentationml/2006/ole">
            <mc:AlternateContent xmlns:mc="http://schemas.openxmlformats.org/markup-compatibility/2006">
              <mc:Choice xmlns:v="urn:schemas-microsoft-com:vml" Requires="v">
                <p:oleObj spid="_x0000_s52264" name="Visio" r:id="rId7" imgW="3914677" imgH="2819302" progId="Visio.Drawing.15">
                  <p:embed/>
                </p:oleObj>
              </mc:Choice>
              <mc:Fallback>
                <p:oleObj name="Visio" r:id="rId7" imgW="3914677" imgH="2819302" progId="Visio.Drawing.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56086" y="3716967"/>
                        <a:ext cx="3672886" cy="2649577"/>
                      </a:xfrm>
                      <a:prstGeom prst="rect">
                        <a:avLst/>
                      </a:prstGeom>
                      <a:noFill/>
                    </p:spPr>
                  </p:pic>
                </p:oleObj>
              </mc:Fallback>
            </mc:AlternateContent>
          </a:graphicData>
        </a:graphic>
      </p:graphicFrame>
    </p:spTree>
    <p:extLst>
      <p:ext uri="{BB962C8B-B14F-4D97-AF65-F5344CB8AC3E}">
        <p14:creationId xmlns:p14="http://schemas.microsoft.com/office/powerpoint/2010/main" val="3786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smtClean="0"/>
              <a:t>RR</a:t>
            </a:r>
            <a:r>
              <a:rPr lang="zh-CN" altLang="en-US" smtClean="0"/>
              <a:t>示例</a:t>
            </a:r>
            <a:endParaRPr lang="zh-CN" altLang="en-US"/>
          </a:p>
        </p:txBody>
      </p:sp>
      <p:sp>
        <p:nvSpPr>
          <p:cNvPr id="4" name="Rectangle 2"/>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565376674"/>
              </p:ext>
            </p:extLst>
          </p:nvPr>
        </p:nvGraphicFramePr>
        <p:xfrm>
          <a:off x="622680" y="1197270"/>
          <a:ext cx="2855573" cy="3167619"/>
        </p:xfrm>
        <a:graphic>
          <a:graphicData uri="http://schemas.openxmlformats.org/presentationml/2006/ole">
            <mc:AlternateContent xmlns:mc="http://schemas.openxmlformats.org/markup-compatibility/2006">
              <mc:Choice xmlns:v="urn:schemas-microsoft-com:vml" Requires="v">
                <p:oleObj spid="_x0000_s53286" name="Visio" r:id="rId3" imgW="2800328" imgH="3095723" progId="Visio.Drawing.15">
                  <p:embed/>
                </p:oleObj>
              </mc:Choice>
              <mc:Fallback>
                <p:oleObj name="Visio" r:id="rId3" imgW="2800328" imgH="3095723"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680" y="1197270"/>
                        <a:ext cx="2855573" cy="3167619"/>
                      </a:xfrm>
                      <a:prstGeom prst="rect">
                        <a:avLst/>
                      </a:prstGeom>
                      <a:noFill/>
                    </p:spPr>
                  </p:pic>
                </p:oleObj>
              </mc:Fallback>
            </mc:AlternateContent>
          </a:graphicData>
        </a:graphic>
      </p:graphicFrame>
      <p:sp>
        <p:nvSpPr>
          <p:cNvPr id="6" name="Rectangle 4"/>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039087195"/>
              </p:ext>
            </p:extLst>
          </p:nvPr>
        </p:nvGraphicFramePr>
        <p:xfrm>
          <a:off x="4007497" y="1341252"/>
          <a:ext cx="3096747" cy="4879200"/>
        </p:xfrm>
        <a:graphic>
          <a:graphicData uri="http://schemas.openxmlformats.org/presentationml/2006/ole">
            <mc:AlternateContent xmlns:mc="http://schemas.openxmlformats.org/markup-compatibility/2006">
              <mc:Choice xmlns:v="urn:schemas-microsoft-com:vml" Requires="v">
                <p:oleObj spid="_x0000_s53287" name="Visio" r:id="rId5" imgW="2800328" imgH="4400513" progId="Visio.Drawing.15">
                  <p:embed/>
                </p:oleObj>
              </mc:Choice>
              <mc:Fallback>
                <p:oleObj name="Visio" r:id="rId5" imgW="2800328" imgH="4400513" progId="Visio.Drawing.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7497" y="1341252"/>
                        <a:ext cx="3096747" cy="4879200"/>
                      </a:xfrm>
                      <a:prstGeom prst="rect">
                        <a:avLst/>
                      </a:prstGeom>
                      <a:noFill/>
                    </p:spPr>
                  </p:pic>
                </p:oleObj>
              </mc:Fallback>
            </mc:AlternateContent>
          </a:graphicData>
        </a:graphic>
      </p:graphicFrame>
      <p:sp>
        <p:nvSpPr>
          <p:cNvPr id="8" name="Rectangle 6"/>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3636452186"/>
              </p:ext>
            </p:extLst>
          </p:nvPr>
        </p:nvGraphicFramePr>
        <p:xfrm>
          <a:off x="7896434" y="1485235"/>
          <a:ext cx="2808678" cy="3037529"/>
        </p:xfrm>
        <a:graphic>
          <a:graphicData uri="http://schemas.openxmlformats.org/presentationml/2006/ole">
            <mc:AlternateContent xmlns:mc="http://schemas.openxmlformats.org/markup-compatibility/2006">
              <mc:Choice xmlns:v="urn:schemas-microsoft-com:vml" Requires="v">
                <p:oleObj spid="_x0000_s53288" name="Visio" r:id="rId7" imgW="2686072" imgH="2914539" progId="Visio.Drawing.15">
                  <p:embed/>
                </p:oleObj>
              </mc:Choice>
              <mc:Fallback>
                <p:oleObj name="Visio" r:id="rId7" imgW="2686072" imgH="2914539" progId="Visio.Drawing.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96434" y="1485235"/>
                        <a:ext cx="2808678" cy="3037529"/>
                      </a:xfrm>
                      <a:prstGeom prst="rect">
                        <a:avLst/>
                      </a:prstGeom>
                      <a:noFill/>
                    </p:spPr>
                  </p:pic>
                </p:oleObj>
              </mc:Fallback>
            </mc:AlternateContent>
          </a:graphicData>
        </a:graphic>
      </p:graphicFrame>
    </p:spTree>
    <p:extLst>
      <p:ext uri="{BB962C8B-B14F-4D97-AF65-F5344CB8AC3E}">
        <p14:creationId xmlns:p14="http://schemas.microsoft.com/office/powerpoint/2010/main" val="306429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892" y="1147949"/>
            <a:ext cx="3897812" cy="4867072"/>
          </a:xfrm>
        </p:spPr>
        <p:txBody>
          <a:bodyPr>
            <a:normAutofit/>
          </a:bodyPr>
          <a:lstStyle/>
          <a:p>
            <a:r>
              <a:rPr lang="zh-CN" altLang="zh-CN" smtClean="0"/>
              <a:t>结点</a:t>
            </a:r>
            <a:r>
              <a:rPr lang="en-US" altLang="zh-CN"/>
              <a:t>C</a:t>
            </a:r>
            <a:r>
              <a:rPr lang="zh-CN" altLang="zh-CN"/>
              <a:t>的</a:t>
            </a:r>
            <a:r>
              <a:rPr lang="zh-CN" altLang="zh-CN">
                <a:solidFill>
                  <a:srgbClr val="FF0000"/>
                </a:solidFill>
              </a:rPr>
              <a:t>左孩子</a:t>
            </a:r>
            <a:r>
              <a:rPr lang="en-US" altLang="zh-CN"/>
              <a:t>A</a:t>
            </a:r>
            <a:r>
              <a:rPr lang="zh-CN" altLang="zh-CN"/>
              <a:t>的</a:t>
            </a:r>
            <a:r>
              <a:rPr lang="zh-CN" altLang="zh-CN">
                <a:solidFill>
                  <a:srgbClr val="FF0000"/>
                </a:solidFill>
              </a:rPr>
              <a:t>右子树</a:t>
            </a:r>
            <a:r>
              <a:rPr lang="zh-CN" altLang="zh-CN"/>
              <a:t>上插入了一个结点，使得</a:t>
            </a:r>
            <a:r>
              <a:rPr lang="en-US" altLang="zh-CN"/>
              <a:t>C</a:t>
            </a:r>
            <a:r>
              <a:rPr lang="zh-CN" altLang="zh-CN"/>
              <a:t>结点的平衡因子变为</a:t>
            </a:r>
            <a:r>
              <a:rPr lang="en-US" altLang="zh-CN" smtClean="0"/>
              <a:t>2</a:t>
            </a:r>
            <a:r>
              <a:rPr lang="zh-CN" altLang="zh-CN" smtClean="0"/>
              <a:t>。</a:t>
            </a:r>
            <a:endParaRPr lang="zh-CN" altLang="zh-CN"/>
          </a:p>
          <a:p>
            <a:r>
              <a:rPr lang="zh-CN" altLang="zh-CN" smtClean="0"/>
              <a:t>需作</a:t>
            </a:r>
            <a:r>
              <a:rPr lang="en-US" altLang="zh-CN"/>
              <a:t>2</a:t>
            </a:r>
            <a:r>
              <a:rPr lang="zh-CN" altLang="zh-CN"/>
              <a:t>次</a:t>
            </a:r>
            <a:r>
              <a:rPr lang="zh-CN" altLang="zh-CN" smtClean="0"/>
              <a:t>旋转</a:t>
            </a:r>
            <a:r>
              <a:rPr lang="zh-CN" altLang="en-US" smtClean="0"/>
              <a:t>，先逆再顺</a:t>
            </a:r>
            <a:endParaRPr lang="en-US" altLang="zh-CN" smtClean="0"/>
          </a:p>
          <a:p>
            <a:pPr marL="0" indent="0">
              <a:buNone/>
            </a:pPr>
            <a:endParaRPr lang="zh-CN" altLang="en-US"/>
          </a:p>
        </p:txBody>
      </p:sp>
      <p:sp>
        <p:nvSpPr>
          <p:cNvPr id="3" name="标题 2"/>
          <p:cNvSpPr>
            <a:spLocks noGrp="1"/>
          </p:cNvSpPr>
          <p:nvPr>
            <p:ph type="title"/>
          </p:nvPr>
        </p:nvSpPr>
        <p:spPr/>
        <p:txBody>
          <a:bodyPr>
            <a:normAutofit fontScale="90000"/>
          </a:bodyPr>
          <a:lstStyle/>
          <a:p>
            <a:r>
              <a:rPr lang="en-US" altLang="zh-CN"/>
              <a:t>LR</a:t>
            </a:r>
            <a:r>
              <a:rPr lang="zh-CN" altLang="zh-CN"/>
              <a:t>型，在左孩子的右子树上</a:t>
            </a:r>
            <a:r>
              <a:rPr lang="zh-CN" altLang="zh-CN" smtClean="0"/>
              <a:t>插入</a:t>
            </a:r>
            <a:endParaRPr lang="zh-CN" altLang="en-US"/>
          </a:p>
        </p:txBody>
      </p:sp>
      <p:sp>
        <p:nvSpPr>
          <p:cNvPr id="4" name="Rectangle 2"/>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sp>
        <p:nvSpPr>
          <p:cNvPr id="6" name="Rectangle 4"/>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630005803"/>
              </p:ext>
            </p:extLst>
          </p:nvPr>
        </p:nvGraphicFramePr>
        <p:xfrm>
          <a:off x="5087758" y="909305"/>
          <a:ext cx="3311138" cy="3095627"/>
        </p:xfrm>
        <a:graphic>
          <a:graphicData uri="http://schemas.openxmlformats.org/presentationml/2006/ole">
            <mc:AlternateContent xmlns:mc="http://schemas.openxmlformats.org/markup-compatibility/2006">
              <mc:Choice xmlns:v="urn:schemas-microsoft-com:vml" Requires="v">
                <p:oleObj spid="_x0000_s54298" name="Visio" r:id="rId3" imgW="4867395" imgH="4552827" progId="Visio.Drawing.15">
                  <p:embed/>
                </p:oleObj>
              </mc:Choice>
              <mc:Fallback>
                <p:oleObj name="Visio" r:id="rId3" imgW="4867395" imgH="4552827"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7758" y="909305"/>
                        <a:ext cx="3311138" cy="3095627"/>
                      </a:xfrm>
                      <a:prstGeom prst="rect">
                        <a:avLst/>
                      </a:prstGeom>
                      <a:noFill/>
                    </p:spPr>
                  </p:pic>
                </p:oleObj>
              </mc:Fallback>
            </mc:AlternateContent>
          </a:graphicData>
        </a:graphic>
      </p:graphicFrame>
      <p:sp>
        <p:nvSpPr>
          <p:cNvPr id="8" name="Rectangle 6"/>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340273767"/>
              </p:ext>
            </p:extLst>
          </p:nvPr>
        </p:nvGraphicFramePr>
        <p:xfrm>
          <a:off x="7896435" y="2781078"/>
          <a:ext cx="3450409" cy="3501223"/>
        </p:xfrm>
        <a:graphic>
          <a:graphicData uri="http://schemas.openxmlformats.org/presentationml/2006/ole">
            <mc:AlternateContent xmlns:mc="http://schemas.openxmlformats.org/markup-compatibility/2006">
              <mc:Choice xmlns:v="urn:schemas-microsoft-com:vml" Requires="v">
                <p:oleObj spid="_x0000_s54299" name="Visio" r:id="rId5" imgW="4867395" imgH="4934110" progId="Visio.Drawing.15">
                  <p:embed/>
                </p:oleObj>
              </mc:Choice>
              <mc:Fallback>
                <p:oleObj name="Visio" r:id="rId5" imgW="4867395" imgH="4934110" progId="Visio.Drawing.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6435" y="2781078"/>
                        <a:ext cx="3450409" cy="3501223"/>
                      </a:xfrm>
                      <a:prstGeom prst="rect">
                        <a:avLst/>
                      </a:prstGeom>
                      <a:noFill/>
                    </p:spPr>
                  </p:pic>
                </p:oleObj>
              </mc:Fallback>
            </mc:AlternateContent>
          </a:graphicData>
        </a:graphic>
      </p:graphicFrame>
    </p:spTree>
    <p:extLst>
      <p:ext uri="{BB962C8B-B14F-4D97-AF65-F5344CB8AC3E}">
        <p14:creationId xmlns:p14="http://schemas.microsoft.com/office/powerpoint/2010/main" val="218137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38733" y="1125279"/>
            <a:ext cx="3321673" cy="4867072"/>
          </a:xfrm>
        </p:spPr>
        <p:txBody>
          <a:bodyPr>
            <a:normAutofit/>
          </a:bodyPr>
          <a:lstStyle/>
          <a:p>
            <a:pPr marL="0" indent="0">
              <a:buNone/>
            </a:pPr>
            <a:r>
              <a:rPr lang="en-US" altLang="zh-CN" sz="2800" smtClean="0"/>
              <a:t>1)</a:t>
            </a:r>
            <a:r>
              <a:rPr lang="zh-CN" altLang="en-US" sz="2800"/>
              <a:t>看</a:t>
            </a:r>
            <a:r>
              <a:rPr lang="en-US" altLang="zh-CN" sz="2800" smtClean="0"/>
              <a:t>C</a:t>
            </a:r>
            <a:r>
              <a:rPr lang="zh-CN" altLang="zh-CN" sz="2800"/>
              <a:t>的左子树</a:t>
            </a:r>
            <a:r>
              <a:rPr lang="zh-CN" altLang="zh-CN" sz="2800" smtClean="0"/>
              <a:t>部分</a:t>
            </a:r>
            <a:r>
              <a:rPr lang="zh-CN" altLang="en-US" sz="2800"/>
              <a:t>，</a:t>
            </a:r>
            <a:endParaRPr lang="en-US" altLang="zh-CN" sz="2800" smtClean="0"/>
          </a:p>
          <a:p>
            <a:pPr marL="0" indent="0">
              <a:buNone/>
            </a:pPr>
            <a:r>
              <a:rPr lang="zh-CN" altLang="zh-CN" sz="2800" smtClean="0"/>
              <a:t>将</a:t>
            </a:r>
            <a:r>
              <a:rPr lang="en-US" altLang="zh-CN" sz="2800"/>
              <a:t>A</a:t>
            </a:r>
            <a:r>
              <a:rPr lang="zh-CN" altLang="zh-CN" sz="2800"/>
              <a:t>连接到</a:t>
            </a:r>
            <a:r>
              <a:rPr lang="en-US" altLang="zh-CN" sz="2800"/>
              <a:t>B</a:t>
            </a:r>
            <a:r>
              <a:rPr lang="zh-CN" altLang="zh-CN" sz="2800"/>
              <a:t>的分支以</a:t>
            </a:r>
            <a:r>
              <a:rPr lang="en-US" altLang="zh-CN" sz="2800"/>
              <a:t>A</a:t>
            </a:r>
            <a:r>
              <a:rPr lang="zh-CN" altLang="zh-CN" sz="2800"/>
              <a:t>为轴心作</a:t>
            </a:r>
            <a:r>
              <a:rPr lang="zh-CN" altLang="zh-CN" sz="2800">
                <a:solidFill>
                  <a:srgbClr val="FF0000"/>
                </a:solidFill>
              </a:rPr>
              <a:t>逆时针</a:t>
            </a:r>
            <a:r>
              <a:rPr lang="zh-CN" altLang="zh-CN" sz="2800"/>
              <a:t>旋转，即</a:t>
            </a:r>
            <a:r>
              <a:rPr lang="en-US" altLang="zh-CN" sz="2800"/>
              <a:t>B</a:t>
            </a:r>
            <a:r>
              <a:rPr lang="zh-CN" altLang="zh-CN" sz="2800"/>
              <a:t>成为</a:t>
            </a:r>
            <a:r>
              <a:rPr lang="en-US" altLang="zh-CN" sz="2800"/>
              <a:t>A</a:t>
            </a:r>
            <a:r>
              <a:rPr lang="zh-CN" altLang="zh-CN" sz="2800"/>
              <a:t>的双亲，</a:t>
            </a:r>
            <a:r>
              <a:rPr lang="en-US" altLang="zh-CN" sz="2800"/>
              <a:t>B</a:t>
            </a:r>
            <a:r>
              <a:rPr lang="zh-CN" altLang="zh-CN" sz="2800"/>
              <a:t>原来的左子树</a:t>
            </a:r>
            <a:r>
              <a:rPr lang="en-US" altLang="zh-CN" sz="2800"/>
              <a:t>BL</a:t>
            </a:r>
            <a:r>
              <a:rPr lang="zh-CN" altLang="zh-CN" sz="2800"/>
              <a:t>部分变为</a:t>
            </a:r>
            <a:r>
              <a:rPr lang="en-US" altLang="zh-CN" sz="2800"/>
              <a:t>A</a:t>
            </a:r>
            <a:r>
              <a:rPr lang="zh-CN" altLang="zh-CN" sz="2800"/>
              <a:t>的右子树。</a:t>
            </a:r>
          </a:p>
          <a:p>
            <a:endParaRPr lang="zh-CN" altLang="en-US" sz="2800"/>
          </a:p>
        </p:txBody>
      </p:sp>
      <p:sp>
        <p:nvSpPr>
          <p:cNvPr id="7" name="标题 2"/>
          <p:cNvSpPr>
            <a:spLocks noGrp="1"/>
          </p:cNvSpPr>
          <p:nvPr>
            <p:ph type="title"/>
          </p:nvPr>
        </p:nvSpPr>
        <p:spPr/>
        <p:txBody>
          <a:bodyPr>
            <a:normAutofit fontScale="90000"/>
          </a:bodyPr>
          <a:lstStyle/>
          <a:p>
            <a:r>
              <a:rPr lang="en-US" altLang="zh-CN"/>
              <a:t>LR</a:t>
            </a:r>
            <a:r>
              <a:rPr lang="zh-CN" altLang="zh-CN"/>
              <a:t>型，在左孩子的</a:t>
            </a:r>
            <a:r>
              <a:rPr lang="zh-CN" altLang="zh-CN">
                <a:solidFill>
                  <a:srgbClr val="FF0000"/>
                </a:solidFill>
              </a:rPr>
              <a:t>右子树</a:t>
            </a:r>
            <a:r>
              <a:rPr lang="zh-CN" altLang="zh-CN"/>
              <a:t>上</a:t>
            </a:r>
            <a:r>
              <a:rPr lang="zh-CN" altLang="zh-CN" smtClean="0"/>
              <a:t>插入</a:t>
            </a:r>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3174572465"/>
              </p:ext>
            </p:extLst>
          </p:nvPr>
        </p:nvGraphicFramePr>
        <p:xfrm>
          <a:off x="4511617" y="981295"/>
          <a:ext cx="3450087" cy="3501214"/>
        </p:xfrm>
        <a:graphic>
          <a:graphicData uri="http://schemas.openxmlformats.org/presentationml/2006/ole">
            <mc:AlternateContent xmlns:mc="http://schemas.openxmlformats.org/markup-compatibility/2006">
              <mc:Choice xmlns:v="urn:schemas-microsoft-com:vml" Requires="v">
                <p:oleObj spid="_x0000_s55322" name="Visio" r:id="rId3" imgW="4867395" imgH="4934110" progId="Visio.Drawing.15">
                  <p:embed/>
                </p:oleObj>
              </mc:Choice>
              <mc:Fallback>
                <p:oleObj name="Visio" r:id="rId3" imgW="4867395" imgH="4934110" progId="Visio.Drawing.15">
                  <p:embed/>
                  <p:pic>
                    <p:nvPicPr>
                      <p:cNvPr id="0" name=""/>
                      <p:cNvPicPr>
                        <a:picLocks noChangeAspect="1" noChangeArrowheads="1"/>
                      </p:cNvPicPr>
                      <p:nvPr/>
                    </p:nvPicPr>
                    <p:blipFill>
                      <a:blip r:embed="rId4"/>
                      <a:srcRect/>
                      <a:stretch>
                        <a:fillRect/>
                      </a:stretch>
                    </p:blipFill>
                    <p:spPr bwMode="auto">
                      <a:xfrm>
                        <a:off x="4511617" y="981295"/>
                        <a:ext cx="3450087" cy="350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4"/>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503812136"/>
              </p:ext>
            </p:extLst>
          </p:nvPr>
        </p:nvGraphicFramePr>
        <p:xfrm>
          <a:off x="7680382" y="3069045"/>
          <a:ext cx="4295566" cy="3463419"/>
        </p:xfrm>
        <a:graphic>
          <a:graphicData uri="http://schemas.openxmlformats.org/presentationml/2006/ole">
            <mc:AlternateContent xmlns:mc="http://schemas.openxmlformats.org/markup-compatibility/2006">
              <mc:Choice xmlns:v="urn:schemas-microsoft-com:vml" Requires="v">
                <p:oleObj spid="_x0000_s55323" name="Visio" r:id="rId5" imgW="5457836" imgH="4390890" progId="Visio.Drawing.15">
                  <p:embed/>
                </p:oleObj>
              </mc:Choice>
              <mc:Fallback>
                <p:oleObj name="Visio" r:id="rId5" imgW="5457836" imgH="4390890" progId="Visio.Drawing.15">
                  <p:embed/>
                  <p:pic>
                    <p:nvPicPr>
                      <p:cNvPr id="0" name=""/>
                      <p:cNvPicPr>
                        <a:picLocks noChangeAspect="1" noChangeArrowheads="1"/>
                      </p:cNvPicPr>
                      <p:nvPr/>
                    </p:nvPicPr>
                    <p:blipFill>
                      <a:blip r:embed="rId6"/>
                      <a:srcRect/>
                      <a:stretch>
                        <a:fillRect/>
                      </a:stretch>
                    </p:blipFill>
                    <p:spPr bwMode="auto">
                      <a:xfrm>
                        <a:off x="7680382" y="3069045"/>
                        <a:ext cx="4295566" cy="3463419"/>
                      </a:xfrm>
                      <a:prstGeom prst="rect">
                        <a:avLst/>
                      </a:prstGeom>
                      <a:noFill/>
                    </p:spPr>
                  </p:pic>
                </p:oleObj>
              </mc:Fallback>
            </mc:AlternateContent>
          </a:graphicData>
        </a:graphic>
      </p:graphicFrame>
    </p:spTree>
    <p:extLst>
      <p:ext uri="{BB962C8B-B14F-4D97-AF65-F5344CB8AC3E}">
        <p14:creationId xmlns:p14="http://schemas.microsoft.com/office/powerpoint/2010/main" val="139344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a:t>二叉查找</a:t>
            </a:r>
            <a:r>
              <a:rPr lang="zh-CN" altLang="en-US" smtClean="0"/>
              <a:t>树</a:t>
            </a:r>
            <a:endParaRPr lang="zh-CN" altLang="en-US"/>
          </a:p>
        </p:txBody>
      </p:sp>
      <p:pic>
        <p:nvPicPr>
          <p:cNvPr id="4" name="图片 3"/>
          <p:cNvPicPr>
            <a:picLocks noChangeAspect="1"/>
          </p:cNvPicPr>
          <p:nvPr/>
        </p:nvPicPr>
        <p:blipFill>
          <a:blip r:embed="rId2"/>
          <a:stretch>
            <a:fillRect/>
          </a:stretch>
        </p:blipFill>
        <p:spPr>
          <a:xfrm>
            <a:off x="1126801" y="1557225"/>
            <a:ext cx="3324658" cy="3732936"/>
          </a:xfrm>
          <a:prstGeom prst="rect">
            <a:avLst/>
          </a:prstGeom>
        </p:spPr>
      </p:pic>
      <p:pic>
        <p:nvPicPr>
          <p:cNvPr id="5" name="图片 4"/>
          <p:cNvPicPr>
            <a:picLocks noChangeAspect="1"/>
          </p:cNvPicPr>
          <p:nvPr/>
        </p:nvPicPr>
        <p:blipFill>
          <a:blip r:embed="rId3"/>
          <a:stretch>
            <a:fillRect/>
          </a:stretch>
        </p:blipFill>
        <p:spPr>
          <a:xfrm>
            <a:off x="5735913" y="1197269"/>
            <a:ext cx="3581866" cy="4647124"/>
          </a:xfrm>
          <a:prstGeom prst="rect">
            <a:avLst/>
          </a:prstGeom>
        </p:spPr>
      </p:pic>
      <p:sp>
        <p:nvSpPr>
          <p:cNvPr id="6" name="矩形 5"/>
          <p:cNvSpPr/>
          <p:nvPr/>
        </p:nvSpPr>
        <p:spPr>
          <a:xfrm>
            <a:off x="1765318" y="5433362"/>
            <a:ext cx="2210862" cy="446276"/>
          </a:xfrm>
          <a:prstGeom prst="rect">
            <a:avLst/>
          </a:prstGeom>
        </p:spPr>
        <p:txBody>
          <a:bodyPr wrap="none">
            <a:spAutoFit/>
          </a:bodyPr>
          <a:lstStyle/>
          <a:p>
            <a:pPr defTabSz="1172121"/>
            <a:r>
              <a:rPr lang="en-US" altLang="zh-CN" sz="2300" smtClean="0">
                <a:solidFill>
                  <a:srgbClr val="1F5281"/>
                </a:solidFill>
              </a:rPr>
              <a:t>(a) </a:t>
            </a:r>
            <a:r>
              <a:rPr lang="zh-CN" altLang="zh-CN" sz="2300" smtClean="0">
                <a:solidFill>
                  <a:srgbClr val="1F5281"/>
                </a:solidFill>
              </a:rPr>
              <a:t>二叉查找树</a:t>
            </a:r>
            <a:endParaRPr lang="zh-CN" altLang="en-US" sz="2300">
              <a:solidFill>
                <a:srgbClr val="1F5281"/>
              </a:solidFill>
            </a:endParaRPr>
          </a:p>
        </p:txBody>
      </p:sp>
      <p:sp>
        <p:nvSpPr>
          <p:cNvPr id="7" name="矩形 6"/>
          <p:cNvSpPr/>
          <p:nvPr/>
        </p:nvSpPr>
        <p:spPr>
          <a:xfrm>
            <a:off x="7247846" y="5844393"/>
            <a:ext cx="2512226" cy="446276"/>
          </a:xfrm>
          <a:prstGeom prst="rect">
            <a:avLst/>
          </a:prstGeom>
        </p:spPr>
        <p:txBody>
          <a:bodyPr wrap="none">
            <a:spAutoFit/>
          </a:bodyPr>
          <a:lstStyle/>
          <a:p>
            <a:pPr defTabSz="1172121"/>
            <a:r>
              <a:rPr lang="en-US" altLang="zh-CN" sz="2300">
                <a:solidFill>
                  <a:srgbClr val="1F5281"/>
                </a:solidFill>
              </a:rPr>
              <a:t>(b) </a:t>
            </a:r>
            <a:r>
              <a:rPr lang="zh-CN" altLang="zh-CN" sz="2300">
                <a:solidFill>
                  <a:srgbClr val="1F5281"/>
                </a:solidFill>
              </a:rPr>
              <a:t>非二叉查找树</a:t>
            </a:r>
            <a:endParaRPr lang="zh-CN" altLang="en-US" sz="2300">
              <a:solidFill>
                <a:srgbClr val="1F5281"/>
              </a:solidFill>
            </a:endParaRPr>
          </a:p>
        </p:txBody>
      </p:sp>
    </p:spTree>
    <p:extLst>
      <p:ext uri="{BB962C8B-B14F-4D97-AF65-F5344CB8AC3E}">
        <p14:creationId xmlns:p14="http://schemas.microsoft.com/office/powerpoint/2010/main" val="2447696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893" y="1147949"/>
            <a:ext cx="3321673" cy="4867072"/>
          </a:xfrm>
        </p:spPr>
        <p:txBody>
          <a:bodyPr>
            <a:normAutofit/>
          </a:bodyPr>
          <a:lstStyle/>
          <a:p>
            <a:pPr marL="0" indent="0">
              <a:buNone/>
            </a:pPr>
            <a:r>
              <a:rPr lang="en-US" altLang="zh-CN" sz="2800" smtClean="0"/>
              <a:t>2)</a:t>
            </a:r>
            <a:r>
              <a:rPr lang="zh-CN" altLang="zh-CN" sz="2800" smtClean="0"/>
              <a:t>将</a:t>
            </a:r>
            <a:r>
              <a:rPr lang="en-US" altLang="zh-CN" sz="2800" smtClean="0"/>
              <a:t>C</a:t>
            </a:r>
            <a:r>
              <a:rPr lang="zh-CN" altLang="zh-CN" sz="2800" smtClean="0"/>
              <a:t>连接到</a:t>
            </a:r>
            <a:r>
              <a:rPr lang="en-US" altLang="zh-CN" sz="2800" smtClean="0"/>
              <a:t>B</a:t>
            </a:r>
            <a:r>
              <a:rPr lang="zh-CN" altLang="zh-CN" sz="2800" smtClean="0"/>
              <a:t>的</a:t>
            </a:r>
            <a:r>
              <a:rPr lang="zh-CN" altLang="zh-CN" sz="2800"/>
              <a:t>分支以</a:t>
            </a:r>
            <a:r>
              <a:rPr lang="en-US" altLang="zh-CN" sz="2800"/>
              <a:t>B</a:t>
            </a:r>
            <a:r>
              <a:rPr lang="zh-CN" altLang="zh-CN" sz="2800"/>
              <a:t>为轴心作</a:t>
            </a:r>
            <a:r>
              <a:rPr lang="zh-CN" altLang="zh-CN" sz="2800">
                <a:solidFill>
                  <a:srgbClr val="FF0000"/>
                </a:solidFill>
              </a:rPr>
              <a:t>顺时针</a:t>
            </a:r>
            <a:r>
              <a:rPr lang="zh-CN" altLang="zh-CN" sz="2800"/>
              <a:t>旋转，即</a:t>
            </a:r>
            <a:r>
              <a:rPr lang="en-US" altLang="zh-CN" sz="2800"/>
              <a:t>B</a:t>
            </a:r>
            <a:r>
              <a:rPr lang="zh-CN" altLang="zh-CN" sz="2800"/>
              <a:t>成为新的根结点，</a:t>
            </a:r>
            <a:r>
              <a:rPr lang="en-US" altLang="zh-CN" sz="2800"/>
              <a:t>C</a:t>
            </a:r>
            <a:r>
              <a:rPr lang="zh-CN" altLang="zh-CN" sz="2800"/>
              <a:t>成为</a:t>
            </a:r>
            <a:r>
              <a:rPr lang="en-US" altLang="zh-CN" sz="2800"/>
              <a:t>B</a:t>
            </a:r>
            <a:r>
              <a:rPr lang="zh-CN" altLang="zh-CN" sz="2800"/>
              <a:t>的右孩子，</a:t>
            </a:r>
            <a:r>
              <a:rPr lang="en-US" altLang="zh-CN" sz="2800"/>
              <a:t>B</a:t>
            </a:r>
            <a:r>
              <a:rPr lang="zh-CN" altLang="zh-CN" sz="2800"/>
              <a:t>原来的右子树</a:t>
            </a:r>
            <a:r>
              <a:rPr lang="en-US" altLang="zh-CN" sz="2800"/>
              <a:t>BR</a:t>
            </a:r>
            <a:r>
              <a:rPr lang="zh-CN" altLang="zh-CN" sz="2800"/>
              <a:t>部分变为</a:t>
            </a:r>
            <a:r>
              <a:rPr lang="en-US" altLang="zh-CN" sz="2800"/>
              <a:t>C</a:t>
            </a:r>
            <a:r>
              <a:rPr lang="zh-CN" altLang="zh-CN" sz="2800" smtClean="0"/>
              <a:t>的</a:t>
            </a:r>
            <a:r>
              <a:rPr lang="zh-CN" altLang="en-US" sz="2800" smtClean="0"/>
              <a:t>左</a:t>
            </a:r>
            <a:r>
              <a:rPr lang="zh-CN" altLang="zh-CN" sz="2800" smtClean="0"/>
              <a:t>子树</a:t>
            </a:r>
            <a:r>
              <a:rPr lang="zh-CN" altLang="zh-CN" sz="2800"/>
              <a:t>。</a:t>
            </a:r>
          </a:p>
          <a:p>
            <a:endParaRPr lang="zh-CN" altLang="en-US" sz="2800"/>
          </a:p>
        </p:txBody>
      </p:sp>
      <p:sp>
        <p:nvSpPr>
          <p:cNvPr id="8" name="标题 2"/>
          <p:cNvSpPr>
            <a:spLocks noGrp="1"/>
          </p:cNvSpPr>
          <p:nvPr>
            <p:ph type="title"/>
          </p:nvPr>
        </p:nvSpPr>
        <p:spPr/>
        <p:txBody>
          <a:bodyPr>
            <a:normAutofit fontScale="90000"/>
          </a:bodyPr>
          <a:lstStyle/>
          <a:p>
            <a:r>
              <a:rPr lang="en-US" altLang="zh-CN"/>
              <a:t>LR</a:t>
            </a:r>
            <a:r>
              <a:rPr lang="zh-CN" altLang="zh-CN"/>
              <a:t>型，在左孩子的右子树上</a:t>
            </a:r>
            <a:r>
              <a:rPr lang="zh-CN" altLang="zh-CN" smtClean="0"/>
              <a:t>插入</a:t>
            </a:r>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3879906022"/>
              </p:ext>
            </p:extLst>
          </p:nvPr>
        </p:nvGraphicFramePr>
        <p:xfrm>
          <a:off x="4655654" y="981296"/>
          <a:ext cx="3927986" cy="3166329"/>
        </p:xfrm>
        <a:graphic>
          <a:graphicData uri="http://schemas.openxmlformats.org/presentationml/2006/ole">
            <mc:AlternateContent xmlns:mc="http://schemas.openxmlformats.org/markup-compatibility/2006">
              <mc:Choice xmlns:v="urn:schemas-microsoft-com:vml" Requires="v">
                <p:oleObj spid="_x0000_s56346" name="Visio" r:id="rId3" imgW="5457836" imgH="4390890" progId="Visio.Drawing.15">
                  <p:embed/>
                </p:oleObj>
              </mc:Choice>
              <mc:Fallback>
                <p:oleObj name="Visio" r:id="rId3" imgW="5457836" imgH="4390890" progId="Visio.Drawing.15">
                  <p:embed/>
                  <p:pic>
                    <p:nvPicPr>
                      <p:cNvPr id="0" name=""/>
                      <p:cNvPicPr>
                        <a:picLocks noChangeAspect="1" noChangeArrowheads="1"/>
                      </p:cNvPicPr>
                      <p:nvPr/>
                    </p:nvPicPr>
                    <p:blipFill>
                      <a:blip r:embed="rId4"/>
                      <a:srcRect/>
                      <a:stretch>
                        <a:fillRect/>
                      </a:stretch>
                    </p:blipFill>
                    <p:spPr bwMode="auto">
                      <a:xfrm>
                        <a:off x="4655654" y="981296"/>
                        <a:ext cx="3927986" cy="3166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4"/>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989662223"/>
              </p:ext>
            </p:extLst>
          </p:nvPr>
        </p:nvGraphicFramePr>
        <p:xfrm>
          <a:off x="7248278" y="3572984"/>
          <a:ext cx="4825164" cy="2966857"/>
        </p:xfrm>
        <a:graphic>
          <a:graphicData uri="http://schemas.openxmlformats.org/presentationml/2006/ole">
            <mc:AlternateContent xmlns:mc="http://schemas.openxmlformats.org/markup-compatibility/2006">
              <mc:Choice xmlns:v="urn:schemas-microsoft-com:vml" Requires="v">
                <p:oleObj spid="_x0000_s56347" name="Visio" r:id="rId5" imgW="6029467" imgH="3695688" progId="Visio.Drawing.15">
                  <p:embed/>
                </p:oleObj>
              </mc:Choice>
              <mc:Fallback>
                <p:oleObj name="Visio" r:id="rId5" imgW="6029467" imgH="3695688" progId="Visio.Drawing.15">
                  <p:embed/>
                  <p:pic>
                    <p:nvPicPr>
                      <p:cNvPr id="0" name=""/>
                      <p:cNvPicPr>
                        <a:picLocks noChangeAspect="1" noChangeArrowheads="1"/>
                      </p:cNvPicPr>
                      <p:nvPr/>
                    </p:nvPicPr>
                    <p:blipFill>
                      <a:blip r:embed="rId6"/>
                      <a:srcRect/>
                      <a:stretch>
                        <a:fillRect/>
                      </a:stretch>
                    </p:blipFill>
                    <p:spPr bwMode="auto">
                      <a:xfrm>
                        <a:off x="7248278" y="3572984"/>
                        <a:ext cx="4825164" cy="2966857"/>
                      </a:xfrm>
                      <a:prstGeom prst="rect">
                        <a:avLst/>
                      </a:prstGeom>
                      <a:noFill/>
                    </p:spPr>
                  </p:pic>
                </p:oleObj>
              </mc:Fallback>
            </mc:AlternateContent>
          </a:graphicData>
        </a:graphic>
      </p:graphicFrame>
    </p:spTree>
    <p:extLst>
      <p:ext uri="{BB962C8B-B14F-4D97-AF65-F5344CB8AC3E}">
        <p14:creationId xmlns:p14="http://schemas.microsoft.com/office/powerpoint/2010/main" val="300589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smtClean="0"/>
              <a:t>LR</a:t>
            </a:r>
            <a:r>
              <a:rPr lang="zh-CN" altLang="en-US" smtClean="0"/>
              <a:t>示例</a:t>
            </a:r>
            <a:endParaRPr lang="zh-CN" altLang="en-US"/>
          </a:p>
        </p:txBody>
      </p:sp>
      <p:sp>
        <p:nvSpPr>
          <p:cNvPr id="4" name="Rectangle 2"/>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307881886"/>
              </p:ext>
            </p:extLst>
          </p:nvPr>
        </p:nvGraphicFramePr>
        <p:xfrm>
          <a:off x="406628" y="1485234"/>
          <a:ext cx="1933827" cy="2294994"/>
        </p:xfrm>
        <a:graphic>
          <a:graphicData uri="http://schemas.openxmlformats.org/presentationml/2006/ole">
            <mc:AlternateContent xmlns:mc="http://schemas.openxmlformats.org/markup-compatibility/2006">
              <mc:Choice xmlns:v="urn:schemas-microsoft-com:vml" Requires="v">
                <p:oleObj spid="_x0000_s57394" name="Visio" r:id="rId3" imgW="2628944" imgH="3124261" progId="Visio.Drawing.15">
                  <p:embed/>
                </p:oleObj>
              </mc:Choice>
              <mc:Fallback>
                <p:oleObj name="Visio" r:id="rId3" imgW="2628944" imgH="3124261"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628" y="1485234"/>
                        <a:ext cx="1933827" cy="22949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4"/>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652882351"/>
              </p:ext>
            </p:extLst>
          </p:nvPr>
        </p:nvGraphicFramePr>
        <p:xfrm>
          <a:off x="3215306" y="1413243"/>
          <a:ext cx="1800459" cy="3018726"/>
        </p:xfrm>
        <a:graphic>
          <a:graphicData uri="http://schemas.openxmlformats.org/presentationml/2006/ole">
            <mc:AlternateContent xmlns:mc="http://schemas.openxmlformats.org/markup-compatibility/2006">
              <mc:Choice xmlns:v="urn:schemas-microsoft-com:vml" Requires="v">
                <p:oleObj spid="_x0000_s57395" name="Visio" r:id="rId5" imgW="2628944" imgH="4410136" progId="Visio.Drawing.15">
                  <p:embed/>
                </p:oleObj>
              </mc:Choice>
              <mc:Fallback>
                <p:oleObj name="Visio" r:id="rId5" imgW="2628944" imgH="4410136" progId="Visio.Drawing.15">
                  <p:embed/>
                  <p:pic>
                    <p:nvPicPr>
                      <p:cNvPr id="0" name=""/>
                      <p:cNvPicPr>
                        <a:picLocks noChangeAspect="1" noChangeArrowheads="1"/>
                      </p:cNvPicPr>
                      <p:nvPr/>
                    </p:nvPicPr>
                    <p:blipFill>
                      <a:blip r:embed="rId6"/>
                      <a:srcRect/>
                      <a:stretch>
                        <a:fillRect/>
                      </a:stretch>
                    </p:blipFill>
                    <p:spPr bwMode="auto">
                      <a:xfrm>
                        <a:off x="3215306" y="1413243"/>
                        <a:ext cx="1800459" cy="30187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6"/>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722683669"/>
              </p:ext>
            </p:extLst>
          </p:nvPr>
        </p:nvGraphicFramePr>
        <p:xfrm>
          <a:off x="6069987" y="1485234"/>
          <a:ext cx="2210088" cy="3142522"/>
        </p:xfrm>
        <a:graphic>
          <a:graphicData uri="http://schemas.openxmlformats.org/presentationml/2006/ole">
            <mc:AlternateContent xmlns:mc="http://schemas.openxmlformats.org/markup-compatibility/2006">
              <mc:Choice xmlns:v="urn:schemas-microsoft-com:vml" Requires="v">
                <p:oleObj spid="_x0000_s57396" name="Visio" r:id="rId7" imgW="3152851" imgH="4486128" progId="Visio.Drawing.15">
                  <p:embed/>
                </p:oleObj>
              </mc:Choice>
              <mc:Fallback>
                <p:oleObj name="Visio" r:id="rId7" imgW="3152851" imgH="4486128" progId="Visio.Drawing.15">
                  <p:embed/>
                  <p:pic>
                    <p:nvPicPr>
                      <p:cNvPr id="0" name=""/>
                      <p:cNvPicPr>
                        <a:picLocks noChangeAspect="1" noChangeArrowheads="1"/>
                      </p:cNvPicPr>
                      <p:nvPr/>
                    </p:nvPicPr>
                    <p:blipFill>
                      <a:blip r:embed="rId8"/>
                      <a:srcRect/>
                      <a:stretch>
                        <a:fillRect/>
                      </a:stretch>
                    </p:blipFill>
                    <p:spPr bwMode="auto">
                      <a:xfrm>
                        <a:off x="6069987" y="1485234"/>
                        <a:ext cx="2210088" cy="31425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8"/>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1409205677"/>
              </p:ext>
            </p:extLst>
          </p:nvPr>
        </p:nvGraphicFramePr>
        <p:xfrm>
          <a:off x="9192748" y="1557227"/>
          <a:ext cx="2372034" cy="2533063"/>
        </p:xfrm>
        <a:graphic>
          <a:graphicData uri="http://schemas.openxmlformats.org/presentationml/2006/ole">
            <mc:AlternateContent xmlns:mc="http://schemas.openxmlformats.org/markup-compatibility/2006">
              <mc:Choice xmlns:v="urn:schemas-microsoft-com:vml" Requires="v">
                <p:oleObj spid="_x0000_s57397" name="Visio" r:id="rId9" imgW="3085969" imgH="3295490" progId="Visio.Drawing.15">
                  <p:embed/>
                </p:oleObj>
              </mc:Choice>
              <mc:Fallback>
                <p:oleObj name="Visio" r:id="rId9" imgW="3085969" imgH="3295490" progId="Visio.Drawing.15">
                  <p:embed/>
                  <p:pic>
                    <p:nvPicPr>
                      <p:cNvPr id="0" name=""/>
                      <p:cNvPicPr>
                        <a:picLocks noChangeAspect="1" noChangeArrowheads="1"/>
                      </p:cNvPicPr>
                      <p:nvPr/>
                    </p:nvPicPr>
                    <p:blipFill>
                      <a:blip r:embed="rId10"/>
                      <a:srcRect/>
                      <a:stretch>
                        <a:fillRect/>
                      </a:stretch>
                    </p:blipFill>
                    <p:spPr bwMode="auto">
                      <a:xfrm>
                        <a:off x="9192748" y="1557227"/>
                        <a:ext cx="2372034" cy="2533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1947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894" y="1147949"/>
            <a:ext cx="3537725" cy="4867072"/>
          </a:xfrm>
        </p:spPr>
        <p:txBody>
          <a:bodyPr>
            <a:normAutofit/>
          </a:bodyPr>
          <a:lstStyle/>
          <a:p>
            <a:r>
              <a:rPr lang="zh-CN" altLang="zh-CN" smtClean="0"/>
              <a:t>在</a:t>
            </a:r>
            <a:r>
              <a:rPr lang="zh-CN" altLang="zh-CN"/>
              <a:t>根结点</a:t>
            </a:r>
            <a:r>
              <a:rPr lang="en-US" altLang="zh-CN"/>
              <a:t>A</a:t>
            </a:r>
            <a:r>
              <a:rPr lang="zh-CN" altLang="zh-CN"/>
              <a:t>的</a:t>
            </a:r>
            <a:r>
              <a:rPr lang="zh-CN" altLang="zh-CN">
                <a:solidFill>
                  <a:srgbClr val="FF0000"/>
                </a:solidFill>
              </a:rPr>
              <a:t>右孩子</a:t>
            </a:r>
            <a:r>
              <a:rPr lang="en-US" altLang="zh-CN"/>
              <a:t>C</a:t>
            </a:r>
            <a:r>
              <a:rPr lang="zh-CN" altLang="zh-CN"/>
              <a:t>的</a:t>
            </a:r>
            <a:r>
              <a:rPr lang="zh-CN" altLang="zh-CN">
                <a:solidFill>
                  <a:srgbClr val="FF0000"/>
                </a:solidFill>
              </a:rPr>
              <a:t>左子树</a:t>
            </a:r>
            <a:r>
              <a:rPr lang="zh-CN" altLang="zh-CN"/>
              <a:t>上插入了一个结点，使得</a:t>
            </a:r>
            <a:r>
              <a:rPr lang="en-US" altLang="zh-CN"/>
              <a:t>A</a:t>
            </a:r>
            <a:r>
              <a:rPr lang="zh-CN" altLang="zh-CN"/>
              <a:t>结点的平衡因子变为</a:t>
            </a:r>
            <a:r>
              <a:rPr lang="en-US" altLang="zh-CN"/>
              <a:t>-</a:t>
            </a:r>
            <a:r>
              <a:rPr lang="en-US" altLang="zh-CN" smtClean="0"/>
              <a:t>2</a:t>
            </a:r>
            <a:r>
              <a:rPr lang="zh-CN" altLang="en-US" smtClean="0"/>
              <a:t>；</a:t>
            </a:r>
            <a:endParaRPr lang="zh-CN" altLang="zh-CN"/>
          </a:p>
          <a:p>
            <a:r>
              <a:rPr lang="zh-CN" altLang="zh-CN" smtClean="0"/>
              <a:t>需要</a:t>
            </a:r>
            <a:r>
              <a:rPr lang="zh-CN" altLang="zh-CN"/>
              <a:t>作</a:t>
            </a:r>
            <a:r>
              <a:rPr lang="en-US" altLang="zh-CN"/>
              <a:t>2</a:t>
            </a:r>
            <a:r>
              <a:rPr lang="zh-CN" altLang="zh-CN"/>
              <a:t>次旋转</a:t>
            </a:r>
            <a:r>
              <a:rPr lang="zh-CN" altLang="zh-CN" smtClean="0"/>
              <a:t>，</a:t>
            </a:r>
            <a:r>
              <a:rPr lang="zh-CN" altLang="en-US" smtClean="0"/>
              <a:t>先顺再逆</a:t>
            </a:r>
            <a:endParaRPr lang="zh-CN" altLang="en-US"/>
          </a:p>
        </p:txBody>
      </p:sp>
      <p:sp>
        <p:nvSpPr>
          <p:cNvPr id="3" name="标题 2"/>
          <p:cNvSpPr>
            <a:spLocks noGrp="1"/>
          </p:cNvSpPr>
          <p:nvPr>
            <p:ph type="title"/>
          </p:nvPr>
        </p:nvSpPr>
        <p:spPr/>
        <p:txBody>
          <a:bodyPr>
            <a:normAutofit fontScale="90000"/>
          </a:bodyPr>
          <a:lstStyle/>
          <a:p>
            <a:r>
              <a:rPr lang="en-US" altLang="zh-CN"/>
              <a:t>RL</a:t>
            </a:r>
            <a:r>
              <a:rPr lang="zh-CN" altLang="zh-CN"/>
              <a:t>型，</a:t>
            </a:r>
            <a:r>
              <a:rPr lang="zh-CN" altLang="zh-CN" smtClean="0"/>
              <a:t>在</a:t>
            </a:r>
            <a:r>
              <a:rPr lang="zh-CN" altLang="en-US" smtClean="0"/>
              <a:t>右</a:t>
            </a:r>
            <a:r>
              <a:rPr lang="zh-CN" altLang="zh-CN" smtClean="0"/>
              <a:t>孩子的</a:t>
            </a:r>
            <a:r>
              <a:rPr lang="zh-CN" altLang="en-US" smtClean="0">
                <a:solidFill>
                  <a:srgbClr val="FF0000"/>
                </a:solidFill>
              </a:rPr>
              <a:t>左</a:t>
            </a:r>
            <a:r>
              <a:rPr lang="zh-CN" altLang="zh-CN" smtClean="0">
                <a:solidFill>
                  <a:srgbClr val="FF0000"/>
                </a:solidFill>
              </a:rPr>
              <a:t>子树</a:t>
            </a:r>
            <a:r>
              <a:rPr lang="zh-CN" altLang="zh-CN"/>
              <a:t>上</a:t>
            </a:r>
            <a:r>
              <a:rPr lang="zh-CN" altLang="zh-CN" smtClean="0"/>
              <a:t>插入</a:t>
            </a:r>
            <a:endParaRPr lang="zh-CN" altLang="en-US"/>
          </a:p>
        </p:txBody>
      </p:sp>
      <p:sp>
        <p:nvSpPr>
          <p:cNvPr id="4" name="Rectangle 2"/>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4187353433"/>
              </p:ext>
            </p:extLst>
          </p:nvPr>
        </p:nvGraphicFramePr>
        <p:xfrm>
          <a:off x="4583636" y="909305"/>
          <a:ext cx="3816921" cy="3704543"/>
        </p:xfrm>
        <a:graphic>
          <a:graphicData uri="http://schemas.openxmlformats.org/presentationml/2006/ole">
            <mc:AlternateContent xmlns:mc="http://schemas.openxmlformats.org/markup-compatibility/2006">
              <mc:Choice xmlns:v="urn:schemas-microsoft-com:vml" Requires="v">
                <p:oleObj spid="_x0000_s58394" name="Visio" r:id="rId3" imgW="4591159" imgH="4448298" progId="Visio.Drawing.15">
                  <p:embed/>
                </p:oleObj>
              </mc:Choice>
              <mc:Fallback>
                <p:oleObj name="Visio" r:id="rId3" imgW="4591159" imgH="4448298"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3636" y="909305"/>
                        <a:ext cx="3816921" cy="3704543"/>
                      </a:xfrm>
                      <a:prstGeom prst="rect">
                        <a:avLst/>
                      </a:prstGeom>
                      <a:noFill/>
                    </p:spPr>
                  </p:pic>
                </p:oleObj>
              </mc:Fallback>
            </mc:AlternateContent>
          </a:graphicData>
        </a:graphic>
      </p:graphicFrame>
      <p:sp>
        <p:nvSpPr>
          <p:cNvPr id="6" name="Rectangle 4"/>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2596594406"/>
              </p:ext>
            </p:extLst>
          </p:nvPr>
        </p:nvGraphicFramePr>
        <p:xfrm>
          <a:off x="8616608" y="2781078"/>
          <a:ext cx="3456834" cy="3619486"/>
        </p:xfrm>
        <a:graphic>
          <a:graphicData uri="http://schemas.openxmlformats.org/presentationml/2006/ole">
            <mc:AlternateContent xmlns:mc="http://schemas.openxmlformats.org/markup-compatibility/2006">
              <mc:Choice xmlns:v="urn:schemas-microsoft-com:vml" Requires="v">
                <p:oleObj spid="_x0000_s58395" name="Visio" r:id="rId5" imgW="4591159" imgH="4810002" progId="Visio.Drawing.15">
                  <p:embed/>
                </p:oleObj>
              </mc:Choice>
              <mc:Fallback>
                <p:oleObj name="Visio" r:id="rId5" imgW="4591159" imgH="4810002" progId="Visio.Drawing.15">
                  <p:embed/>
                  <p:pic>
                    <p:nvPicPr>
                      <p:cNvPr id="0" name=""/>
                      <p:cNvPicPr>
                        <a:picLocks noChangeAspect="1" noChangeArrowheads="1"/>
                      </p:cNvPicPr>
                      <p:nvPr/>
                    </p:nvPicPr>
                    <p:blipFill>
                      <a:blip r:embed="rId6"/>
                      <a:srcRect/>
                      <a:stretch>
                        <a:fillRect/>
                      </a:stretch>
                    </p:blipFill>
                    <p:spPr bwMode="auto">
                      <a:xfrm>
                        <a:off x="8616608" y="2781078"/>
                        <a:ext cx="3456834" cy="3619486"/>
                      </a:xfrm>
                      <a:prstGeom prst="rect">
                        <a:avLst/>
                      </a:prstGeom>
                      <a:noFill/>
                    </p:spPr>
                  </p:pic>
                </p:oleObj>
              </mc:Fallback>
            </mc:AlternateContent>
          </a:graphicData>
        </a:graphic>
      </p:graphicFrame>
    </p:spTree>
    <p:extLst>
      <p:ext uri="{BB962C8B-B14F-4D97-AF65-F5344CB8AC3E}">
        <p14:creationId xmlns:p14="http://schemas.microsoft.com/office/powerpoint/2010/main" val="318294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893" y="1147949"/>
            <a:ext cx="2889569" cy="4867072"/>
          </a:xfrm>
        </p:spPr>
        <p:txBody>
          <a:bodyPr>
            <a:normAutofit/>
          </a:bodyPr>
          <a:lstStyle/>
          <a:p>
            <a:r>
              <a:rPr lang="en-US" altLang="zh-CN" smtClean="0"/>
              <a:t>1</a:t>
            </a:r>
            <a:r>
              <a:rPr lang="en-US" altLang="zh-CN"/>
              <a:t>)</a:t>
            </a:r>
            <a:r>
              <a:rPr lang="zh-CN" altLang="zh-CN" smtClean="0"/>
              <a:t>先</a:t>
            </a:r>
            <a:r>
              <a:rPr lang="zh-CN" altLang="zh-CN"/>
              <a:t>看</a:t>
            </a:r>
            <a:r>
              <a:rPr lang="en-US" altLang="zh-CN"/>
              <a:t>A</a:t>
            </a:r>
            <a:r>
              <a:rPr lang="zh-CN" altLang="zh-CN"/>
              <a:t>的子树部分，将</a:t>
            </a:r>
            <a:r>
              <a:rPr lang="en-US" altLang="zh-CN"/>
              <a:t>C</a:t>
            </a:r>
            <a:r>
              <a:rPr lang="zh-CN" altLang="zh-CN"/>
              <a:t>连接到</a:t>
            </a:r>
            <a:r>
              <a:rPr lang="en-US" altLang="zh-CN"/>
              <a:t>B</a:t>
            </a:r>
            <a:r>
              <a:rPr lang="zh-CN" altLang="zh-CN"/>
              <a:t>的分支以</a:t>
            </a:r>
            <a:r>
              <a:rPr lang="en-US" altLang="zh-CN"/>
              <a:t>C</a:t>
            </a:r>
            <a:r>
              <a:rPr lang="zh-CN" altLang="zh-CN"/>
              <a:t>为轴心作</a:t>
            </a:r>
            <a:r>
              <a:rPr lang="zh-CN" altLang="zh-CN">
                <a:solidFill>
                  <a:srgbClr val="FF0000"/>
                </a:solidFill>
              </a:rPr>
              <a:t>顺时针</a:t>
            </a:r>
            <a:r>
              <a:rPr lang="zh-CN" altLang="zh-CN"/>
              <a:t>旋转，即</a:t>
            </a:r>
            <a:r>
              <a:rPr lang="en-US" altLang="zh-CN"/>
              <a:t>B</a:t>
            </a:r>
            <a:r>
              <a:rPr lang="zh-CN" altLang="zh-CN"/>
              <a:t>成为</a:t>
            </a:r>
            <a:r>
              <a:rPr lang="en-US" altLang="zh-CN"/>
              <a:t>C</a:t>
            </a:r>
            <a:r>
              <a:rPr lang="zh-CN" altLang="zh-CN"/>
              <a:t>的双亲，</a:t>
            </a:r>
            <a:r>
              <a:rPr lang="en-US" altLang="zh-CN"/>
              <a:t>B</a:t>
            </a:r>
            <a:r>
              <a:rPr lang="zh-CN" altLang="zh-CN"/>
              <a:t>原来的右子树</a:t>
            </a:r>
            <a:r>
              <a:rPr lang="en-US" altLang="zh-CN"/>
              <a:t>BR</a:t>
            </a:r>
            <a:r>
              <a:rPr lang="zh-CN" altLang="zh-CN"/>
              <a:t>部分变为</a:t>
            </a:r>
            <a:r>
              <a:rPr lang="en-US" altLang="zh-CN"/>
              <a:t>C</a:t>
            </a:r>
            <a:r>
              <a:rPr lang="zh-CN" altLang="zh-CN"/>
              <a:t>的</a:t>
            </a:r>
            <a:r>
              <a:rPr lang="zh-CN" altLang="zh-CN" smtClean="0"/>
              <a:t>左子树。</a:t>
            </a:r>
            <a:endParaRPr lang="zh-CN" altLang="zh-CN"/>
          </a:p>
          <a:p>
            <a:endParaRPr lang="zh-CN" altLang="en-US"/>
          </a:p>
        </p:txBody>
      </p:sp>
      <p:sp>
        <p:nvSpPr>
          <p:cNvPr id="3" name="标题 2"/>
          <p:cNvSpPr>
            <a:spLocks noGrp="1"/>
          </p:cNvSpPr>
          <p:nvPr>
            <p:ph type="title"/>
          </p:nvPr>
        </p:nvSpPr>
        <p:spPr/>
        <p:txBody>
          <a:bodyPr>
            <a:normAutofit fontScale="90000"/>
          </a:bodyPr>
          <a:lstStyle/>
          <a:p>
            <a:r>
              <a:rPr lang="en-US" altLang="zh-CN"/>
              <a:t>RL</a:t>
            </a:r>
            <a:r>
              <a:rPr lang="zh-CN" altLang="zh-CN"/>
              <a:t>型，在</a:t>
            </a:r>
            <a:r>
              <a:rPr lang="zh-CN" altLang="en-US"/>
              <a:t>右</a:t>
            </a:r>
            <a:r>
              <a:rPr lang="zh-CN" altLang="zh-CN"/>
              <a:t>孩子的</a:t>
            </a:r>
            <a:r>
              <a:rPr lang="zh-CN" altLang="en-US">
                <a:solidFill>
                  <a:srgbClr val="FF0000"/>
                </a:solidFill>
              </a:rPr>
              <a:t>左</a:t>
            </a:r>
            <a:r>
              <a:rPr lang="zh-CN" altLang="zh-CN">
                <a:solidFill>
                  <a:srgbClr val="FF0000"/>
                </a:solidFill>
              </a:rPr>
              <a:t>子树</a:t>
            </a:r>
            <a:r>
              <a:rPr lang="zh-CN" altLang="zh-CN"/>
              <a:t>上插入</a:t>
            </a:r>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4022608154"/>
              </p:ext>
            </p:extLst>
          </p:nvPr>
        </p:nvGraphicFramePr>
        <p:xfrm>
          <a:off x="4583636" y="981295"/>
          <a:ext cx="3456437" cy="3620250"/>
        </p:xfrm>
        <a:graphic>
          <a:graphicData uri="http://schemas.openxmlformats.org/presentationml/2006/ole">
            <mc:AlternateContent xmlns:mc="http://schemas.openxmlformats.org/markup-compatibility/2006">
              <mc:Choice xmlns:v="urn:schemas-microsoft-com:vml" Requires="v">
                <p:oleObj spid="_x0000_s59418" name="Visio" r:id="rId3" imgW="4591159" imgH="4810002" progId="Visio.Drawing.15">
                  <p:embed/>
                </p:oleObj>
              </mc:Choice>
              <mc:Fallback>
                <p:oleObj name="Visio" r:id="rId3" imgW="4591159" imgH="4810002" progId="Visio.Drawing.15">
                  <p:embed/>
                  <p:pic>
                    <p:nvPicPr>
                      <p:cNvPr id="0" name=""/>
                      <p:cNvPicPr>
                        <a:picLocks noChangeAspect="1" noChangeArrowheads="1"/>
                      </p:cNvPicPr>
                      <p:nvPr/>
                    </p:nvPicPr>
                    <p:blipFill>
                      <a:blip r:embed="rId4"/>
                      <a:srcRect/>
                      <a:stretch>
                        <a:fillRect/>
                      </a:stretch>
                    </p:blipFill>
                    <p:spPr bwMode="auto">
                      <a:xfrm>
                        <a:off x="4583636" y="981295"/>
                        <a:ext cx="3456437" cy="362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4"/>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084549892"/>
              </p:ext>
            </p:extLst>
          </p:nvPr>
        </p:nvGraphicFramePr>
        <p:xfrm>
          <a:off x="8154444" y="2925061"/>
          <a:ext cx="3817548" cy="3455584"/>
        </p:xfrm>
        <a:graphic>
          <a:graphicData uri="http://schemas.openxmlformats.org/presentationml/2006/ole">
            <mc:AlternateContent xmlns:mc="http://schemas.openxmlformats.org/markup-compatibility/2006">
              <mc:Choice xmlns:v="urn:schemas-microsoft-com:vml" Requires="v">
                <p:oleObj spid="_x0000_s59419" name="Visio" r:id="rId5" imgW="5324421" imgH="4848164" progId="Visio.Drawing.15">
                  <p:embed/>
                </p:oleObj>
              </mc:Choice>
              <mc:Fallback>
                <p:oleObj name="Visio" r:id="rId5" imgW="5324421" imgH="4848164" progId="Visio.Drawing.15">
                  <p:embed/>
                  <p:pic>
                    <p:nvPicPr>
                      <p:cNvPr id="0" name=""/>
                      <p:cNvPicPr>
                        <a:picLocks noChangeAspect="1" noChangeArrowheads="1"/>
                      </p:cNvPicPr>
                      <p:nvPr/>
                    </p:nvPicPr>
                    <p:blipFill>
                      <a:blip r:embed="rId6"/>
                      <a:srcRect/>
                      <a:stretch>
                        <a:fillRect/>
                      </a:stretch>
                    </p:blipFill>
                    <p:spPr bwMode="auto">
                      <a:xfrm>
                        <a:off x="8154444" y="2925061"/>
                        <a:ext cx="3817548" cy="3455584"/>
                      </a:xfrm>
                      <a:prstGeom prst="rect">
                        <a:avLst/>
                      </a:prstGeom>
                      <a:noFill/>
                    </p:spPr>
                  </p:pic>
                </p:oleObj>
              </mc:Fallback>
            </mc:AlternateContent>
          </a:graphicData>
        </a:graphic>
      </p:graphicFrame>
    </p:spTree>
    <p:extLst>
      <p:ext uri="{BB962C8B-B14F-4D97-AF65-F5344CB8AC3E}">
        <p14:creationId xmlns:p14="http://schemas.microsoft.com/office/powerpoint/2010/main" val="3837709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892" y="1147949"/>
            <a:ext cx="3465708" cy="4867072"/>
          </a:xfrm>
        </p:spPr>
        <p:txBody>
          <a:bodyPr>
            <a:normAutofit/>
          </a:bodyPr>
          <a:lstStyle/>
          <a:p>
            <a:r>
              <a:rPr lang="en-US" altLang="zh-CN" smtClean="0"/>
              <a:t>2</a:t>
            </a:r>
            <a:r>
              <a:rPr lang="en-US" altLang="zh-CN"/>
              <a:t>)</a:t>
            </a:r>
            <a:r>
              <a:rPr lang="zh-CN" altLang="zh-CN" smtClean="0"/>
              <a:t>再将</a:t>
            </a:r>
            <a:r>
              <a:rPr lang="en-US" altLang="zh-CN" smtClean="0"/>
              <a:t>A</a:t>
            </a:r>
            <a:r>
              <a:rPr lang="zh-CN" altLang="zh-CN" smtClean="0"/>
              <a:t>连接到</a:t>
            </a:r>
            <a:r>
              <a:rPr lang="en-US" altLang="zh-CN" smtClean="0"/>
              <a:t>B</a:t>
            </a:r>
            <a:r>
              <a:rPr lang="zh-CN" altLang="zh-CN" smtClean="0"/>
              <a:t>的</a:t>
            </a:r>
            <a:r>
              <a:rPr lang="zh-CN" altLang="zh-CN"/>
              <a:t>分支以</a:t>
            </a:r>
            <a:r>
              <a:rPr lang="en-US" altLang="zh-CN"/>
              <a:t>B</a:t>
            </a:r>
            <a:r>
              <a:rPr lang="zh-CN" altLang="zh-CN"/>
              <a:t>为轴心作</a:t>
            </a:r>
            <a:r>
              <a:rPr lang="zh-CN" altLang="zh-CN">
                <a:solidFill>
                  <a:srgbClr val="FF0000"/>
                </a:solidFill>
              </a:rPr>
              <a:t>逆时针</a:t>
            </a:r>
            <a:r>
              <a:rPr lang="zh-CN" altLang="zh-CN"/>
              <a:t>旋转，即</a:t>
            </a:r>
            <a:r>
              <a:rPr lang="en-US" altLang="zh-CN"/>
              <a:t>B</a:t>
            </a:r>
            <a:r>
              <a:rPr lang="zh-CN" altLang="zh-CN"/>
              <a:t>成为新的根结点，</a:t>
            </a:r>
            <a:r>
              <a:rPr lang="en-US" altLang="zh-CN"/>
              <a:t>C</a:t>
            </a:r>
            <a:r>
              <a:rPr lang="zh-CN" altLang="zh-CN"/>
              <a:t>成为</a:t>
            </a:r>
            <a:r>
              <a:rPr lang="en-US" altLang="zh-CN"/>
              <a:t>B</a:t>
            </a:r>
            <a:r>
              <a:rPr lang="zh-CN" altLang="zh-CN"/>
              <a:t>的右孩子，</a:t>
            </a:r>
            <a:r>
              <a:rPr lang="en-US" altLang="zh-CN"/>
              <a:t>B</a:t>
            </a:r>
            <a:r>
              <a:rPr lang="zh-CN" altLang="zh-CN"/>
              <a:t>原来的右子树</a:t>
            </a:r>
            <a:r>
              <a:rPr lang="en-US" altLang="zh-CN"/>
              <a:t>BR</a:t>
            </a:r>
            <a:r>
              <a:rPr lang="zh-CN" altLang="zh-CN"/>
              <a:t>部分变为</a:t>
            </a:r>
            <a:r>
              <a:rPr lang="en-US" altLang="zh-CN"/>
              <a:t>C</a:t>
            </a:r>
            <a:r>
              <a:rPr lang="zh-CN" altLang="zh-CN"/>
              <a:t>的右子</a:t>
            </a:r>
            <a:r>
              <a:rPr lang="zh-CN" altLang="zh-CN" smtClean="0"/>
              <a:t>树</a:t>
            </a:r>
            <a:r>
              <a:rPr lang="zh-CN" altLang="en-US"/>
              <a:t>。</a:t>
            </a:r>
            <a:endParaRPr lang="zh-CN" altLang="zh-CN"/>
          </a:p>
          <a:p>
            <a:endParaRPr lang="zh-CN" altLang="en-US"/>
          </a:p>
        </p:txBody>
      </p:sp>
      <p:sp>
        <p:nvSpPr>
          <p:cNvPr id="3" name="标题 2"/>
          <p:cNvSpPr>
            <a:spLocks noGrp="1"/>
          </p:cNvSpPr>
          <p:nvPr>
            <p:ph type="title"/>
          </p:nvPr>
        </p:nvSpPr>
        <p:spPr/>
        <p:txBody>
          <a:bodyPr>
            <a:normAutofit fontScale="90000"/>
          </a:bodyPr>
          <a:lstStyle/>
          <a:p>
            <a:r>
              <a:rPr lang="en-US" altLang="zh-CN"/>
              <a:t>RL</a:t>
            </a:r>
            <a:r>
              <a:rPr lang="zh-CN" altLang="zh-CN"/>
              <a:t>型，在</a:t>
            </a:r>
            <a:r>
              <a:rPr lang="zh-CN" altLang="en-US"/>
              <a:t>右</a:t>
            </a:r>
            <a:r>
              <a:rPr lang="zh-CN" altLang="zh-CN"/>
              <a:t>孩子的</a:t>
            </a:r>
            <a:r>
              <a:rPr lang="zh-CN" altLang="en-US">
                <a:solidFill>
                  <a:srgbClr val="FF0000"/>
                </a:solidFill>
              </a:rPr>
              <a:t>左</a:t>
            </a:r>
            <a:r>
              <a:rPr lang="zh-CN" altLang="zh-CN">
                <a:solidFill>
                  <a:srgbClr val="FF0000"/>
                </a:solidFill>
              </a:rPr>
              <a:t>子树</a:t>
            </a:r>
            <a:r>
              <a:rPr lang="zh-CN" altLang="zh-CN"/>
              <a:t>上插入</a:t>
            </a:r>
            <a:endParaRPr lang="zh-CN" altLang="en-US"/>
          </a:p>
        </p:txBody>
      </p:sp>
      <p:sp>
        <p:nvSpPr>
          <p:cNvPr id="4" name="Rectangle 2"/>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sp>
        <p:nvSpPr>
          <p:cNvPr id="6" name="Rectangle 4"/>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325734099"/>
              </p:ext>
            </p:extLst>
          </p:nvPr>
        </p:nvGraphicFramePr>
        <p:xfrm>
          <a:off x="7542423" y="3788957"/>
          <a:ext cx="4248157" cy="2591688"/>
        </p:xfrm>
        <a:graphic>
          <a:graphicData uri="http://schemas.openxmlformats.org/presentationml/2006/ole">
            <mc:AlternateContent xmlns:mc="http://schemas.openxmlformats.org/markup-compatibility/2006">
              <mc:Choice xmlns:v="urn:schemas-microsoft-com:vml" Requires="v">
                <p:oleObj spid="_x0000_s60442" name="Visio" r:id="rId3" imgW="6029467" imgH="3695688" progId="Visio.Drawing.15">
                  <p:embed/>
                </p:oleObj>
              </mc:Choice>
              <mc:Fallback>
                <p:oleObj name="Visio" r:id="rId3" imgW="6029467" imgH="3695688" progId="Visio.Drawing.15">
                  <p:embed/>
                  <p:pic>
                    <p:nvPicPr>
                      <p:cNvPr id="0" name=""/>
                      <p:cNvPicPr>
                        <a:picLocks noChangeAspect="1" noChangeArrowheads="1"/>
                      </p:cNvPicPr>
                      <p:nvPr/>
                    </p:nvPicPr>
                    <p:blipFill>
                      <a:blip r:embed="rId4"/>
                      <a:srcRect/>
                      <a:stretch>
                        <a:fillRect/>
                      </a:stretch>
                    </p:blipFill>
                    <p:spPr bwMode="auto">
                      <a:xfrm>
                        <a:off x="7542423" y="3788957"/>
                        <a:ext cx="4248157" cy="2591688"/>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915450410"/>
              </p:ext>
            </p:extLst>
          </p:nvPr>
        </p:nvGraphicFramePr>
        <p:xfrm>
          <a:off x="4799687" y="981295"/>
          <a:ext cx="3672886" cy="3324639"/>
        </p:xfrm>
        <a:graphic>
          <a:graphicData uri="http://schemas.openxmlformats.org/presentationml/2006/ole">
            <mc:AlternateContent xmlns:mc="http://schemas.openxmlformats.org/markup-compatibility/2006">
              <mc:Choice xmlns:v="urn:schemas-microsoft-com:vml" Requires="v">
                <p:oleObj spid="_x0000_s60443" name="Visio" r:id="rId5" imgW="5324421" imgH="4848164" progId="Visio.Drawing.15">
                  <p:embed/>
                </p:oleObj>
              </mc:Choice>
              <mc:Fallback>
                <p:oleObj name="Visio" r:id="rId5" imgW="5324421" imgH="4848164" progId="Visio.Drawing.15">
                  <p:embed/>
                  <p:pic>
                    <p:nvPicPr>
                      <p:cNvPr id="0" name=""/>
                      <p:cNvPicPr>
                        <a:picLocks noChangeAspect="1" noChangeArrowheads="1"/>
                      </p:cNvPicPr>
                      <p:nvPr/>
                    </p:nvPicPr>
                    <p:blipFill>
                      <a:blip r:embed="rId6"/>
                      <a:srcRect/>
                      <a:stretch>
                        <a:fillRect/>
                      </a:stretch>
                    </p:blipFill>
                    <p:spPr bwMode="auto">
                      <a:xfrm>
                        <a:off x="4799687" y="981295"/>
                        <a:ext cx="3672886" cy="332463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09265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smtClean="0"/>
              <a:t>RL</a:t>
            </a:r>
            <a:r>
              <a:rPr lang="zh-CN" altLang="en-US" smtClean="0"/>
              <a:t>示例</a:t>
            </a:r>
            <a:endParaRPr lang="zh-CN" altLang="en-US"/>
          </a:p>
        </p:txBody>
      </p:sp>
      <p:sp>
        <p:nvSpPr>
          <p:cNvPr id="4" name="Rectangle 2"/>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881592516"/>
              </p:ext>
            </p:extLst>
          </p:nvPr>
        </p:nvGraphicFramePr>
        <p:xfrm>
          <a:off x="766714" y="1197270"/>
          <a:ext cx="2384154" cy="2663679"/>
        </p:xfrm>
        <a:graphic>
          <a:graphicData uri="http://schemas.openxmlformats.org/presentationml/2006/ole">
            <mc:AlternateContent xmlns:mc="http://schemas.openxmlformats.org/markup-compatibility/2006">
              <mc:Choice xmlns:v="urn:schemas-microsoft-com:vml" Requires="v">
                <p:oleObj spid="_x0000_s61490" name="Visio" r:id="rId3" imgW="2762359" imgH="3095723" progId="Visio.Drawing.15">
                  <p:embed/>
                </p:oleObj>
              </mc:Choice>
              <mc:Fallback>
                <p:oleObj name="Visio" r:id="rId3" imgW="2762359" imgH="3095723"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714" y="1197270"/>
                        <a:ext cx="2384154" cy="2663679"/>
                      </a:xfrm>
                      <a:prstGeom prst="rect">
                        <a:avLst/>
                      </a:prstGeom>
                      <a:noFill/>
                    </p:spPr>
                  </p:pic>
                </p:oleObj>
              </mc:Fallback>
            </mc:AlternateContent>
          </a:graphicData>
        </a:graphic>
      </p:graphicFrame>
      <p:sp>
        <p:nvSpPr>
          <p:cNvPr id="6" name="Rectangle 4"/>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2526354465"/>
              </p:ext>
            </p:extLst>
          </p:nvPr>
        </p:nvGraphicFramePr>
        <p:xfrm>
          <a:off x="3503375" y="1125278"/>
          <a:ext cx="2232539" cy="3457190"/>
        </p:xfrm>
        <a:graphic>
          <a:graphicData uri="http://schemas.openxmlformats.org/presentationml/2006/ole">
            <mc:AlternateContent xmlns:mc="http://schemas.openxmlformats.org/markup-compatibility/2006">
              <mc:Choice xmlns:v="urn:schemas-microsoft-com:vml" Requires="v">
                <p:oleObj spid="_x0000_s61491" name="Visio" r:id="rId5" imgW="2800328" imgH="4324190" progId="Visio.Drawing.15">
                  <p:embed/>
                </p:oleObj>
              </mc:Choice>
              <mc:Fallback>
                <p:oleObj name="Visio" r:id="rId5" imgW="2800328" imgH="4324190" progId="Visio.Drawing.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375" y="1125278"/>
                        <a:ext cx="2232539" cy="3457190"/>
                      </a:xfrm>
                      <a:prstGeom prst="rect">
                        <a:avLst/>
                      </a:prstGeom>
                      <a:noFill/>
                    </p:spPr>
                  </p:pic>
                </p:oleObj>
              </mc:Fallback>
            </mc:AlternateContent>
          </a:graphicData>
        </a:graphic>
      </p:graphicFrame>
      <p:sp>
        <p:nvSpPr>
          <p:cNvPr id="8" name="Rectangle 6"/>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2915800244"/>
              </p:ext>
            </p:extLst>
          </p:nvPr>
        </p:nvGraphicFramePr>
        <p:xfrm>
          <a:off x="5807930" y="1125277"/>
          <a:ext cx="2872369" cy="3599567"/>
        </p:xfrm>
        <a:graphic>
          <a:graphicData uri="http://schemas.openxmlformats.org/presentationml/2006/ole">
            <mc:AlternateContent xmlns:mc="http://schemas.openxmlformats.org/markup-compatibility/2006">
              <mc:Choice xmlns:v="urn:schemas-microsoft-com:vml" Requires="v">
                <p:oleObj spid="_x0000_s61492" name="Visio" r:id="rId7" imgW="3552749" imgH="4448298" progId="Visio.Drawing.15">
                  <p:embed/>
                </p:oleObj>
              </mc:Choice>
              <mc:Fallback>
                <p:oleObj name="Visio" r:id="rId7" imgW="3552749" imgH="4448298" progId="Visio.Drawing.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7930" y="1125277"/>
                        <a:ext cx="2872369" cy="3599567"/>
                      </a:xfrm>
                      <a:prstGeom prst="rect">
                        <a:avLst/>
                      </a:prstGeom>
                      <a:noFill/>
                    </p:spPr>
                  </p:pic>
                </p:oleObj>
              </mc:Fallback>
            </mc:AlternateContent>
          </a:graphicData>
        </a:graphic>
      </p:graphicFrame>
      <p:sp>
        <p:nvSpPr>
          <p:cNvPr id="10" name="Rectangle 8"/>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3023955790"/>
              </p:ext>
            </p:extLst>
          </p:nvPr>
        </p:nvGraphicFramePr>
        <p:xfrm>
          <a:off x="8688627" y="1197270"/>
          <a:ext cx="2890297" cy="2519697"/>
        </p:xfrm>
        <a:graphic>
          <a:graphicData uri="http://schemas.openxmlformats.org/presentationml/2006/ole">
            <mc:AlternateContent xmlns:mc="http://schemas.openxmlformats.org/markup-compatibility/2006">
              <mc:Choice xmlns:v="urn:schemas-microsoft-com:vml" Requires="v">
                <p:oleObj spid="_x0000_s61493" name="Visio" r:id="rId9" imgW="3333641" imgH="2914539" progId="Visio.Drawing.15">
                  <p:embed/>
                </p:oleObj>
              </mc:Choice>
              <mc:Fallback>
                <p:oleObj name="Visio" r:id="rId9" imgW="3333641" imgH="2914539" progId="Visio.Drawing.15">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88627" y="1197270"/>
                        <a:ext cx="2890297" cy="2519697"/>
                      </a:xfrm>
                      <a:prstGeom prst="rect">
                        <a:avLst/>
                      </a:prstGeom>
                      <a:noFill/>
                    </p:spPr>
                  </p:pic>
                </p:oleObj>
              </mc:Fallback>
            </mc:AlternateContent>
          </a:graphicData>
        </a:graphic>
      </p:graphicFrame>
    </p:spTree>
    <p:extLst>
      <p:ext uri="{BB962C8B-B14F-4D97-AF65-F5344CB8AC3E}">
        <p14:creationId xmlns:p14="http://schemas.microsoft.com/office/powerpoint/2010/main" val="1361788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892" y="1147947"/>
            <a:ext cx="10738212" cy="1345166"/>
          </a:xfrm>
        </p:spPr>
        <p:txBody>
          <a:bodyPr/>
          <a:lstStyle/>
          <a:p>
            <a:r>
              <a:rPr lang="zh-CN" altLang="zh-CN"/>
              <a:t>设有关键字序列</a:t>
            </a:r>
            <a:r>
              <a:rPr lang="en-US" altLang="zh-CN"/>
              <a:t>(40</a:t>
            </a:r>
            <a:r>
              <a:rPr lang="zh-CN" altLang="zh-CN"/>
              <a:t>，</a:t>
            </a:r>
            <a:r>
              <a:rPr lang="en-US" altLang="zh-CN"/>
              <a:t>35</a:t>
            </a:r>
            <a:r>
              <a:rPr lang="zh-CN" altLang="zh-CN"/>
              <a:t>，</a:t>
            </a:r>
            <a:r>
              <a:rPr lang="en-US" altLang="zh-CN"/>
              <a:t>20</a:t>
            </a:r>
            <a:r>
              <a:rPr lang="zh-CN" altLang="zh-CN"/>
              <a:t>，</a:t>
            </a:r>
            <a:r>
              <a:rPr lang="en-US" altLang="zh-CN"/>
              <a:t>10</a:t>
            </a:r>
            <a:r>
              <a:rPr lang="zh-CN" altLang="zh-CN"/>
              <a:t>，</a:t>
            </a:r>
            <a:r>
              <a:rPr lang="en-US" altLang="zh-CN"/>
              <a:t>30</a:t>
            </a:r>
            <a:r>
              <a:rPr lang="zh-CN" altLang="zh-CN"/>
              <a:t>，</a:t>
            </a:r>
            <a:r>
              <a:rPr lang="en-US" altLang="zh-CN"/>
              <a:t>25</a:t>
            </a:r>
            <a:r>
              <a:rPr lang="zh-CN" altLang="zh-CN"/>
              <a:t>，</a:t>
            </a:r>
            <a:r>
              <a:rPr lang="en-US" altLang="zh-CN"/>
              <a:t>38)</a:t>
            </a:r>
            <a:r>
              <a:rPr lang="zh-CN" altLang="zh-CN" smtClean="0"/>
              <a:t>，给出平衡</a:t>
            </a:r>
            <a:r>
              <a:rPr lang="zh-CN" altLang="zh-CN"/>
              <a:t>二叉树的构造过程</a:t>
            </a:r>
            <a:r>
              <a:rPr lang="zh-CN" altLang="zh-CN" smtClean="0"/>
              <a:t>。</a:t>
            </a:r>
            <a:endParaRPr lang="zh-CN" altLang="en-US"/>
          </a:p>
        </p:txBody>
      </p:sp>
      <p:sp>
        <p:nvSpPr>
          <p:cNvPr id="3" name="标题 2"/>
          <p:cNvSpPr>
            <a:spLocks noGrp="1"/>
          </p:cNvSpPr>
          <p:nvPr>
            <p:ph type="title"/>
          </p:nvPr>
        </p:nvSpPr>
        <p:spPr/>
        <p:txBody>
          <a:bodyPr>
            <a:normAutofit fontScale="90000"/>
          </a:bodyPr>
          <a:lstStyle/>
          <a:p>
            <a:r>
              <a:rPr lang="en-US" altLang="zh-CN" smtClean="0"/>
              <a:t>AVL</a:t>
            </a:r>
            <a:r>
              <a:rPr lang="zh-CN" altLang="en-US" smtClean="0"/>
              <a:t>树构造示例</a:t>
            </a:r>
            <a:endParaRPr lang="zh-CN" altLang="en-US"/>
          </a:p>
        </p:txBody>
      </p:sp>
      <p:sp>
        <p:nvSpPr>
          <p:cNvPr id="4" name="Rectangle 2"/>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sp>
        <p:nvSpPr>
          <p:cNvPr id="6" name="Rectangle 4"/>
          <p:cNvSpPr>
            <a:spLocks noChangeArrowheads="1"/>
          </p:cNvSpPr>
          <p:nvPr/>
        </p:nvSpPr>
        <p:spPr bwMode="auto">
          <a:xfrm>
            <a:off x="152421" y="-70772"/>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2905925262"/>
              </p:ext>
            </p:extLst>
          </p:nvPr>
        </p:nvGraphicFramePr>
        <p:xfrm>
          <a:off x="910749" y="2318305"/>
          <a:ext cx="432104" cy="431948"/>
        </p:xfrm>
        <a:graphic>
          <a:graphicData uri="http://schemas.openxmlformats.org/presentationml/2006/ole">
            <mc:AlternateContent xmlns:mc="http://schemas.openxmlformats.org/markup-compatibility/2006">
              <mc:Choice xmlns:v="urn:schemas-microsoft-com:vml" Requires="v">
                <p:oleObj spid="_x0000_s62538" name="Visio" r:id="rId3" imgW="638164" imgH="638126" progId="Visio.Drawing.15">
                  <p:embed/>
                </p:oleObj>
              </mc:Choice>
              <mc:Fallback>
                <p:oleObj name="Visio" r:id="rId3" imgW="638164" imgH="638126"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749" y="2318305"/>
                        <a:ext cx="432104" cy="431948"/>
                      </a:xfrm>
                      <a:prstGeom prst="rect">
                        <a:avLst/>
                      </a:prstGeom>
                      <a:noFill/>
                    </p:spPr>
                  </p:pic>
                </p:oleObj>
              </mc:Fallback>
            </mc:AlternateContent>
          </a:graphicData>
        </a:graphic>
      </p:graphicFrame>
      <p:sp>
        <p:nvSpPr>
          <p:cNvPr id="8" name="Rectangle 6"/>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2885915395"/>
              </p:ext>
            </p:extLst>
          </p:nvPr>
        </p:nvGraphicFramePr>
        <p:xfrm>
          <a:off x="2495132" y="2339032"/>
          <a:ext cx="955777" cy="1346290"/>
        </p:xfrm>
        <a:graphic>
          <a:graphicData uri="http://schemas.openxmlformats.org/presentationml/2006/ole">
            <mc:AlternateContent xmlns:mc="http://schemas.openxmlformats.org/markup-compatibility/2006">
              <mc:Choice xmlns:v="urn:schemas-microsoft-com:vml" Requires="v">
                <p:oleObj spid="_x0000_s62539" name="Visio" r:id="rId5" imgW="1304892" imgH="1828763" progId="Visio.Drawing.15">
                  <p:embed/>
                </p:oleObj>
              </mc:Choice>
              <mc:Fallback>
                <p:oleObj name="Visio" r:id="rId5" imgW="1304892" imgH="1828763" progId="Visio.Drawing.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5132" y="2339032"/>
                        <a:ext cx="955777" cy="1346290"/>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549861986"/>
              </p:ext>
            </p:extLst>
          </p:nvPr>
        </p:nvGraphicFramePr>
        <p:xfrm>
          <a:off x="4655653" y="2349131"/>
          <a:ext cx="1296313" cy="2168555"/>
        </p:xfrm>
        <a:graphic>
          <a:graphicData uri="http://schemas.openxmlformats.org/presentationml/2006/ole">
            <mc:AlternateContent xmlns:mc="http://schemas.openxmlformats.org/markup-compatibility/2006">
              <mc:Choice xmlns:v="urn:schemas-microsoft-com:vml" Requires="v">
                <p:oleObj spid="_x0000_s62540" name="Visio" r:id="rId7" imgW="1847959" imgH="3095723" progId="Visio.Drawing.15">
                  <p:embed/>
                </p:oleObj>
              </mc:Choice>
              <mc:Fallback>
                <p:oleObj name="Visio" r:id="rId7" imgW="1847959" imgH="3095723" progId="Visio.Drawing.15">
                  <p:embed/>
                  <p:pic>
                    <p:nvPicPr>
                      <p:cNvPr id="0" name=""/>
                      <p:cNvPicPr>
                        <a:picLocks noChangeAspect="1" noChangeArrowheads="1"/>
                      </p:cNvPicPr>
                      <p:nvPr/>
                    </p:nvPicPr>
                    <p:blipFill>
                      <a:blip r:embed="rId8"/>
                      <a:srcRect/>
                      <a:stretch>
                        <a:fillRect/>
                      </a:stretch>
                    </p:blipFill>
                    <p:spPr bwMode="auto">
                      <a:xfrm>
                        <a:off x="4655653" y="2349131"/>
                        <a:ext cx="1296313" cy="2168555"/>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890050358"/>
              </p:ext>
            </p:extLst>
          </p:nvPr>
        </p:nvGraphicFramePr>
        <p:xfrm>
          <a:off x="6269291" y="2421122"/>
          <a:ext cx="1398957" cy="1264200"/>
        </p:xfrm>
        <a:graphic>
          <a:graphicData uri="http://schemas.openxmlformats.org/presentationml/2006/ole">
            <mc:AlternateContent xmlns:mc="http://schemas.openxmlformats.org/markup-compatibility/2006">
              <mc:Choice xmlns:v="urn:schemas-microsoft-com:vml" Requires="v">
                <p:oleObj spid="_x0000_s62541" name="Visio" r:id="rId9" imgW="2038502" imgH="1828763" progId="Visio.Drawing.15">
                  <p:embed/>
                </p:oleObj>
              </mc:Choice>
              <mc:Fallback>
                <p:oleObj name="Visio" r:id="rId9" imgW="2038502" imgH="1828763" progId="Visio.Drawing.15">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69291" y="2421122"/>
                        <a:ext cx="1398957" cy="1264200"/>
                      </a:xfrm>
                      <a:prstGeom prst="rect">
                        <a:avLst/>
                      </a:prstGeom>
                      <a:noFill/>
                    </p:spPr>
                  </p:pic>
                </p:oleObj>
              </mc:Fallback>
            </mc:AlternateContent>
          </a:graphicData>
        </a:graphic>
      </p:graphicFrame>
      <p:sp>
        <p:nvSpPr>
          <p:cNvPr id="13" name="Rectangle 10"/>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3897651746"/>
              </p:ext>
            </p:extLst>
          </p:nvPr>
        </p:nvGraphicFramePr>
        <p:xfrm>
          <a:off x="8400556" y="2019339"/>
          <a:ext cx="1831556" cy="2201566"/>
        </p:xfrm>
        <a:graphic>
          <a:graphicData uri="http://schemas.openxmlformats.org/presentationml/2006/ole">
            <mc:AlternateContent xmlns:mc="http://schemas.openxmlformats.org/markup-compatibility/2006">
              <mc:Choice xmlns:v="urn:schemas-microsoft-com:vml" Requires="v">
                <p:oleObj spid="_x0000_s62542" name="Visio" r:id="rId11" imgW="2581221" imgH="3095723" progId="Visio.Drawing.15">
                  <p:embed/>
                </p:oleObj>
              </mc:Choice>
              <mc:Fallback>
                <p:oleObj name="Visio" r:id="rId11" imgW="2581221" imgH="3095723" progId="Visio.Drawing.15">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00556" y="2019339"/>
                        <a:ext cx="1831556" cy="2201566"/>
                      </a:xfrm>
                      <a:prstGeom prst="rect">
                        <a:avLst/>
                      </a:prstGeom>
                      <a:noFill/>
                    </p:spPr>
                  </p:pic>
                </p:oleObj>
              </mc:Fallback>
            </mc:AlternateContent>
          </a:graphicData>
        </a:graphic>
      </p:graphicFrame>
      <p:sp>
        <p:nvSpPr>
          <p:cNvPr id="15" name="Rectangle 12"/>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16" name="对象 15"/>
          <p:cNvGraphicFramePr>
            <a:graphicFrameLocks noChangeAspect="1"/>
          </p:cNvGraphicFramePr>
          <p:nvPr>
            <p:extLst>
              <p:ext uri="{D42A27DB-BD31-4B8C-83A1-F6EECF244321}">
                <p14:modId xmlns:p14="http://schemas.microsoft.com/office/powerpoint/2010/main" val="1373841777"/>
              </p:ext>
            </p:extLst>
          </p:nvPr>
        </p:nvGraphicFramePr>
        <p:xfrm>
          <a:off x="7608364" y="4364887"/>
          <a:ext cx="1872452" cy="2257473"/>
        </p:xfrm>
        <a:graphic>
          <a:graphicData uri="http://schemas.openxmlformats.org/presentationml/2006/ole">
            <mc:AlternateContent xmlns:mc="http://schemas.openxmlformats.org/markup-compatibility/2006">
              <mc:Choice xmlns:v="urn:schemas-microsoft-com:vml" Requires="v">
                <p:oleObj spid="_x0000_s62543" name="Visio" r:id="rId13" imgW="2581221" imgH="3095723" progId="Visio.Drawing.15">
                  <p:embed/>
                </p:oleObj>
              </mc:Choice>
              <mc:Fallback>
                <p:oleObj name="Visio" r:id="rId13" imgW="2581221" imgH="3095723" progId="Visio.Drawing.15">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8364" y="4364887"/>
                        <a:ext cx="1872452" cy="2257473"/>
                      </a:xfrm>
                      <a:prstGeom prst="rect">
                        <a:avLst/>
                      </a:prstGeom>
                      <a:noFill/>
                    </p:spPr>
                  </p:pic>
                </p:oleObj>
              </mc:Fallback>
            </mc:AlternateContent>
          </a:graphicData>
        </a:graphic>
      </p:graphicFrame>
      <p:sp>
        <p:nvSpPr>
          <p:cNvPr id="17" name="矩形 16"/>
          <p:cNvSpPr/>
          <p:nvPr/>
        </p:nvSpPr>
        <p:spPr>
          <a:xfrm>
            <a:off x="334610" y="3028404"/>
            <a:ext cx="1584382" cy="646331"/>
          </a:xfrm>
          <a:prstGeom prst="rect">
            <a:avLst/>
          </a:prstGeom>
        </p:spPr>
        <p:txBody>
          <a:bodyPr wrap="square">
            <a:spAutoFit/>
          </a:bodyPr>
          <a:lstStyle/>
          <a:p>
            <a:pPr defTabSz="1172121"/>
            <a:r>
              <a:rPr lang="en-US" altLang="zh-CN">
                <a:solidFill>
                  <a:srgbClr val="1F5281"/>
                </a:solidFill>
              </a:rPr>
              <a:t>(a)</a:t>
            </a:r>
            <a:r>
              <a:rPr lang="zh-CN" altLang="zh-CN">
                <a:solidFill>
                  <a:srgbClr val="1F5281"/>
                </a:solidFill>
              </a:rPr>
              <a:t>插入</a:t>
            </a:r>
            <a:r>
              <a:rPr lang="en-US" altLang="zh-CN">
                <a:solidFill>
                  <a:srgbClr val="1F5281"/>
                </a:solidFill>
              </a:rPr>
              <a:t>40</a:t>
            </a:r>
            <a:r>
              <a:rPr lang="zh-CN" altLang="zh-CN">
                <a:solidFill>
                  <a:srgbClr val="1F5281"/>
                </a:solidFill>
              </a:rPr>
              <a:t>平衡</a:t>
            </a:r>
            <a:endParaRPr lang="zh-CN" altLang="en-US">
              <a:solidFill>
                <a:srgbClr val="1F5281"/>
              </a:solidFill>
            </a:endParaRPr>
          </a:p>
        </p:txBody>
      </p:sp>
      <p:sp>
        <p:nvSpPr>
          <p:cNvPr id="18" name="矩形 17"/>
          <p:cNvSpPr/>
          <p:nvPr/>
        </p:nvSpPr>
        <p:spPr>
          <a:xfrm>
            <a:off x="2207062" y="3685322"/>
            <a:ext cx="1630575" cy="369332"/>
          </a:xfrm>
          <a:prstGeom prst="rect">
            <a:avLst/>
          </a:prstGeom>
        </p:spPr>
        <p:txBody>
          <a:bodyPr wrap="none">
            <a:spAutoFit/>
          </a:bodyPr>
          <a:lstStyle/>
          <a:p>
            <a:pPr defTabSz="1172121"/>
            <a:r>
              <a:rPr lang="en-US" altLang="zh-CN" sz="1600">
                <a:solidFill>
                  <a:srgbClr val="1F5281"/>
                </a:solidFill>
              </a:rPr>
              <a:t>(b)</a:t>
            </a:r>
            <a:r>
              <a:rPr lang="zh-CN" altLang="zh-CN">
                <a:solidFill>
                  <a:srgbClr val="1F5281"/>
                </a:solidFill>
              </a:rPr>
              <a:t>插入</a:t>
            </a:r>
            <a:r>
              <a:rPr lang="en-US" altLang="zh-CN" sz="1600">
                <a:solidFill>
                  <a:srgbClr val="1F5281"/>
                </a:solidFill>
              </a:rPr>
              <a:t>35</a:t>
            </a:r>
            <a:r>
              <a:rPr lang="zh-CN" altLang="zh-CN" sz="1600">
                <a:solidFill>
                  <a:srgbClr val="1F5281"/>
                </a:solidFill>
              </a:rPr>
              <a:t>平衡</a:t>
            </a:r>
            <a:endParaRPr lang="zh-CN" altLang="en-US" sz="1600">
              <a:solidFill>
                <a:srgbClr val="1F5281"/>
              </a:solidFill>
            </a:endParaRPr>
          </a:p>
        </p:txBody>
      </p:sp>
      <p:sp>
        <p:nvSpPr>
          <p:cNvPr id="19" name="矩形 18"/>
          <p:cNvSpPr/>
          <p:nvPr/>
        </p:nvSpPr>
        <p:spPr>
          <a:xfrm>
            <a:off x="4655652" y="4552939"/>
            <a:ext cx="2376573" cy="369246"/>
          </a:xfrm>
          <a:prstGeom prst="rect">
            <a:avLst/>
          </a:prstGeom>
        </p:spPr>
        <p:txBody>
          <a:bodyPr wrap="square">
            <a:spAutoFit/>
          </a:bodyPr>
          <a:lstStyle/>
          <a:p>
            <a:pPr defTabSz="1172121"/>
            <a:r>
              <a:rPr lang="en-US" altLang="zh-CN">
                <a:solidFill>
                  <a:srgbClr val="1F5281"/>
                </a:solidFill>
              </a:rPr>
              <a:t>(c)</a:t>
            </a:r>
            <a:r>
              <a:rPr lang="zh-CN" altLang="zh-CN">
                <a:solidFill>
                  <a:srgbClr val="1F5281"/>
                </a:solidFill>
              </a:rPr>
              <a:t>插入</a:t>
            </a:r>
            <a:r>
              <a:rPr lang="en-US" altLang="zh-CN">
                <a:solidFill>
                  <a:srgbClr val="1F5281"/>
                </a:solidFill>
              </a:rPr>
              <a:t>20</a:t>
            </a:r>
            <a:r>
              <a:rPr lang="zh-CN" altLang="zh-CN" smtClean="0">
                <a:solidFill>
                  <a:srgbClr val="1F5281"/>
                </a:solidFill>
              </a:rPr>
              <a:t>不平衡</a:t>
            </a:r>
            <a:endParaRPr lang="zh-CN" altLang="en-US">
              <a:solidFill>
                <a:srgbClr val="1F5281"/>
              </a:solidFill>
            </a:endParaRPr>
          </a:p>
        </p:txBody>
      </p:sp>
      <p:sp>
        <p:nvSpPr>
          <p:cNvPr id="20" name="矩形 19"/>
          <p:cNvSpPr/>
          <p:nvPr/>
        </p:nvSpPr>
        <p:spPr>
          <a:xfrm>
            <a:off x="9336782" y="3577625"/>
            <a:ext cx="1755609" cy="369332"/>
          </a:xfrm>
          <a:prstGeom prst="rect">
            <a:avLst/>
          </a:prstGeom>
        </p:spPr>
        <p:txBody>
          <a:bodyPr wrap="none">
            <a:spAutoFit/>
          </a:bodyPr>
          <a:lstStyle/>
          <a:p>
            <a:pPr defTabSz="1172121"/>
            <a:r>
              <a:rPr lang="en-US" altLang="zh-CN">
                <a:solidFill>
                  <a:srgbClr val="1F5281"/>
                </a:solidFill>
              </a:rPr>
              <a:t>(d)</a:t>
            </a:r>
            <a:r>
              <a:rPr lang="zh-CN" altLang="zh-CN">
                <a:solidFill>
                  <a:srgbClr val="1F5281"/>
                </a:solidFill>
              </a:rPr>
              <a:t>插入</a:t>
            </a:r>
            <a:r>
              <a:rPr lang="en-US" altLang="zh-CN">
                <a:solidFill>
                  <a:srgbClr val="1F5281"/>
                </a:solidFill>
              </a:rPr>
              <a:t>10</a:t>
            </a:r>
            <a:r>
              <a:rPr lang="zh-CN" altLang="zh-CN">
                <a:solidFill>
                  <a:srgbClr val="1F5281"/>
                </a:solidFill>
              </a:rPr>
              <a:t>平衡</a:t>
            </a:r>
            <a:endParaRPr lang="zh-CN" altLang="en-US">
              <a:solidFill>
                <a:srgbClr val="1F5281"/>
              </a:solidFill>
            </a:endParaRPr>
          </a:p>
        </p:txBody>
      </p:sp>
      <p:sp>
        <p:nvSpPr>
          <p:cNvPr id="21" name="矩形 20"/>
          <p:cNvSpPr/>
          <p:nvPr/>
        </p:nvSpPr>
        <p:spPr>
          <a:xfrm>
            <a:off x="9946965" y="5660731"/>
            <a:ext cx="1749197" cy="369332"/>
          </a:xfrm>
          <a:prstGeom prst="rect">
            <a:avLst/>
          </a:prstGeom>
        </p:spPr>
        <p:txBody>
          <a:bodyPr wrap="none">
            <a:spAutoFit/>
          </a:bodyPr>
          <a:lstStyle/>
          <a:p>
            <a:pPr defTabSz="1172121"/>
            <a:r>
              <a:rPr lang="en-US" altLang="zh-CN">
                <a:solidFill>
                  <a:srgbClr val="1F5281"/>
                </a:solidFill>
              </a:rPr>
              <a:t>(e)</a:t>
            </a:r>
            <a:r>
              <a:rPr lang="zh-CN" altLang="zh-CN">
                <a:solidFill>
                  <a:srgbClr val="1F5281"/>
                </a:solidFill>
              </a:rPr>
              <a:t>插入</a:t>
            </a:r>
            <a:r>
              <a:rPr lang="en-US" altLang="zh-CN">
                <a:solidFill>
                  <a:srgbClr val="1F5281"/>
                </a:solidFill>
              </a:rPr>
              <a:t>30</a:t>
            </a:r>
            <a:r>
              <a:rPr lang="zh-CN" altLang="zh-CN">
                <a:solidFill>
                  <a:srgbClr val="1F5281"/>
                </a:solidFill>
              </a:rPr>
              <a:t>平衡</a:t>
            </a:r>
            <a:endParaRPr lang="zh-CN" altLang="en-US">
              <a:solidFill>
                <a:srgbClr val="1F5281"/>
              </a:solidFill>
            </a:endParaRPr>
          </a:p>
        </p:txBody>
      </p:sp>
      <p:sp>
        <p:nvSpPr>
          <p:cNvPr id="22" name="矩形 21"/>
          <p:cNvSpPr/>
          <p:nvPr/>
        </p:nvSpPr>
        <p:spPr>
          <a:xfrm>
            <a:off x="5663895" y="3946871"/>
            <a:ext cx="1133644" cy="369332"/>
          </a:xfrm>
          <a:prstGeom prst="rect">
            <a:avLst/>
          </a:prstGeom>
        </p:spPr>
        <p:txBody>
          <a:bodyPr wrap="none">
            <a:spAutoFit/>
          </a:bodyPr>
          <a:lstStyle/>
          <a:p>
            <a:pPr defTabSz="1172121"/>
            <a:r>
              <a:rPr lang="en-US" altLang="zh-CN" smtClean="0">
                <a:solidFill>
                  <a:srgbClr val="1F5281"/>
                </a:solidFill>
              </a:rPr>
              <a:t>LL</a:t>
            </a:r>
            <a:r>
              <a:rPr lang="zh-CN" altLang="zh-CN">
                <a:solidFill>
                  <a:srgbClr val="1F5281"/>
                </a:solidFill>
              </a:rPr>
              <a:t>型旋转</a:t>
            </a:r>
            <a:endParaRPr lang="zh-CN" altLang="en-US">
              <a:solidFill>
                <a:srgbClr val="1F5281"/>
              </a:solidFill>
            </a:endParaRPr>
          </a:p>
        </p:txBody>
      </p:sp>
    </p:spTree>
    <p:extLst>
      <p:ext uri="{BB962C8B-B14F-4D97-AF65-F5344CB8AC3E}">
        <p14:creationId xmlns:p14="http://schemas.microsoft.com/office/powerpoint/2010/main" val="1103173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892" y="1147949"/>
            <a:ext cx="10738212" cy="1057200"/>
          </a:xfrm>
        </p:spPr>
        <p:txBody>
          <a:bodyPr>
            <a:normAutofit/>
          </a:bodyPr>
          <a:lstStyle/>
          <a:p>
            <a:r>
              <a:rPr lang="zh-CN" altLang="zh-CN"/>
              <a:t>设有关键字序列</a:t>
            </a:r>
            <a:r>
              <a:rPr lang="en-US" altLang="zh-CN"/>
              <a:t>(40</a:t>
            </a:r>
            <a:r>
              <a:rPr lang="zh-CN" altLang="zh-CN"/>
              <a:t>，</a:t>
            </a:r>
            <a:r>
              <a:rPr lang="en-US" altLang="zh-CN"/>
              <a:t>35</a:t>
            </a:r>
            <a:r>
              <a:rPr lang="zh-CN" altLang="zh-CN"/>
              <a:t>，</a:t>
            </a:r>
            <a:r>
              <a:rPr lang="en-US" altLang="zh-CN"/>
              <a:t>20</a:t>
            </a:r>
            <a:r>
              <a:rPr lang="zh-CN" altLang="zh-CN"/>
              <a:t>，</a:t>
            </a:r>
            <a:r>
              <a:rPr lang="en-US" altLang="zh-CN"/>
              <a:t>10</a:t>
            </a:r>
            <a:r>
              <a:rPr lang="zh-CN" altLang="zh-CN"/>
              <a:t>，</a:t>
            </a:r>
            <a:r>
              <a:rPr lang="en-US" altLang="zh-CN"/>
              <a:t>30</a:t>
            </a:r>
            <a:r>
              <a:rPr lang="zh-CN" altLang="zh-CN"/>
              <a:t>，</a:t>
            </a:r>
            <a:r>
              <a:rPr lang="en-US" altLang="zh-CN">
                <a:solidFill>
                  <a:srgbClr val="FF0000"/>
                </a:solidFill>
              </a:rPr>
              <a:t>25</a:t>
            </a:r>
            <a:r>
              <a:rPr lang="zh-CN" altLang="zh-CN"/>
              <a:t>，</a:t>
            </a:r>
            <a:r>
              <a:rPr lang="en-US" altLang="zh-CN"/>
              <a:t>38)</a:t>
            </a:r>
            <a:r>
              <a:rPr lang="zh-CN" altLang="zh-CN"/>
              <a:t>，给</a:t>
            </a:r>
            <a:r>
              <a:rPr lang="zh-CN" altLang="zh-CN" smtClean="0"/>
              <a:t>出平衡</a:t>
            </a:r>
            <a:r>
              <a:rPr lang="zh-CN" altLang="zh-CN"/>
              <a:t>二叉树的构造过程。</a:t>
            </a:r>
            <a:endParaRPr lang="zh-CN" altLang="en-US"/>
          </a:p>
        </p:txBody>
      </p:sp>
      <p:sp>
        <p:nvSpPr>
          <p:cNvPr id="4" name="标题 2"/>
          <p:cNvSpPr>
            <a:spLocks noGrp="1"/>
          </p:cNvSpPr>
          <p:nvPr>
            <p:ph type="title"/>
          </p:nvPr>
        </p:nvSpPr>
        <p:spPr/>
        <p:txBody>
          <a:bodyPr>
            <a:normAutofit fontScale="90000"/>
          </a:bodyPr>
          <a:lstStyle/>
          <a:p>
            <a:r>
              <a:rPr lang="en-US" altLang="zh-CN" smtClean="0"/>
              <a:t>AVL</a:t>
            </a:r>
            <a:r>
              <a:rPr lang="zh-CN" altLang="en-US" smtClean="0"/>
              <a:t>树构造示例</a:t>
            </a:r>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368657702"/>
              </p:ext>
            </p:extLst>
          </p:nvPr>
        </p:nvGraphicFramePr>
        <p:xfrm>
          <a:off x="334611" y="2277139"/>
          <a:ext cx="1871907" cy="2258490"/>
        </p:xfrm>
        <a:graphic>
          <a:graphicData uri="http://schemas.openxmlformats.org/presentationml/2006/ole">
            <mc:AlternateContent xmlns:mc="http://schemas.openxmlformats.org/markup-compatibility/2006">
              <mc:Choice xmlns:v="urn:schemas-microsoft-com:vml" Requires="v">
                <p:oleObj spid="_x0000_s63538" name="Visio" r:id="rId3" imgW="2581221" imgH="3095723" progId="Visio.Drawing.15">
                  <p:embed/>
                </p:oleObj>
              </mc:Choice>
              <mc:Fallback>
                <p:oleObj name="Visio" r:id="rId3" imgW="2581221" imgH="3095723"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611" y="2277139"/>
                        <a:ext cx="1871907" cy="2258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p:cNvSpPr/>
          <p:nvPr/>
        </p:nvSpPr>
        <p:spPr>
          <a:xfrm>
            <a:off x="3863461" y="5660731"/>
            <a:ext cx="1368330" cy="400017"/>
          </a:xfrm>
          <a:prstGeom prst="rect">
            <a:avLst/>
          </a:prstGeom>
        </p:spPr>
        <p:txBody>
          <a:bodyPr wrap="square">
            <a:spAutoFit/>
          </a:bodyPr>
          <a:lstStyle/>
          <a:p>
            <a:pPr defTabSz="1172121"/>
            <a:r>
              <a:rPr lang="en-US" altLang="zh-CN" sz="2000">
                <a:solidFill>
                  <a:srgbClr val="1F5281"/>
                </a:solidFill>
              </a:rPr>
              <a:t>(f)</a:t>
            </a:r>
            <a:r>
              <a:rPr lang="zh-CN" altLang="zh-CN" sz="2000">
                <a:solidFill>
                  <a:srgbClr val="1F5281"/>
                </a:solidFill>
              </a:rPr>
              <a:t>插入</a:t>
            </a:r>
            <a:r>
              <a:rPr lang="en-US" altLang="zh-CN" sz="2000" smtClean="0">
                <a:solidFill>
                  <a:srgbClr val="1F5281"/>
                </a:solidFill>
              </a:rPr>
              <a:t>25</a:t>
            </a:r>
            <a:endParaRPr lang="zh-CN" altLang="en-US" sz="2000">
              <a:solidFill>
                <a:srgbClr val="1F5281"/>
              </a:solidFill>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322763260"/>
              </p:ext>
            </p:extLst>
          </p:nvPr>
        </p:nvGraphicFramePr>
        <p:xfrm>
          <a:off x="3394765" y="2133156"/>
          <a:ext cx="1872452" cy="3156637"/>
        </p:xfrm>
        <a:graphic>
          <a:graphicData uri="http://schemas.openxmlformats.org/presentationml/2006/ole">
            <mc:AlternateContent xmlns:mc="http://schemas.openxmlformats.org/markup-compatibility/2006">
              <mc:Choice xmlns:v="urn:schemas-microsoft-com:vml" Requires="v">
                <p:oleObj spid="_x0000_s63539" name="Visio" r:id="rId5" imgW="2581221" imgH="4333814" progId="Visio.Drawing.15">
                  <p:embed/>
                </p:oleObj>
              </mc:Choice>
              <mc:Fallback>
                <p:oleObj name="Visio" r:id="rId5" imgW="2581221" imgH="4333814" progId="Visio.Drawing.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4765" y="2133156"/>
                        <a:ext cx="1872452" cy="3156637"/>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536251213"/>
              </p:ext>
            </p:extLst>
          </p:nvPr>
        </p:nvGraphicFramePr>
        <p:xfrm>
          <a:off x="6384071" y="2061165"/>
          <a:ext cx="2208532" cy="3023636"/>
        </p:xfrm>
        <a:graphic>
          <a:graphicData uri="http://schemas.openxmlformats.org/presentationml/2006/ole">
            <mc:AlternateContent xmlns:mc="http://schemas.openxmlformats.org/markup-compatibility/2006">
              <mc:Choice xmlns:v="urn:schemas-microsoft-com:vml" Requires="v">
                <p:oleObj spid="_x0000_s63540" name="Visio" r:id="rId7" imgW="3152851" imgH="4324190" progId="Visio.Drawing.15">
                  <p:embed/>
                </p:oleObj>
              </mc:Choice>
              <mc:Fallback>
                <p:oleObj name="Visio" r:id="rId7" imgW="3152851" imgH="4324190" progId="Visio.Drawing.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84071" y="2061165"/>
                        <a:ext cx="2208532" cy="3023636"/>
                      </a:xfrm>
                      <a:prstGeom prst="rect">
                        <a:avLst/>
                      </a:prstGeom>
                      <a:noFill/>
                    </p:spPr>
                  </p:pic>
                </p:oleObj>
              </mc:Fallback>
            </mc:AlternateContent>
          </a:graphicData>
        </a:graphic>
      </p:graphicFrame>
      <p:sp>
        <p:nvSpPr>
          <p:cNvPr id="11" name="Rectangle 8"/>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1475883857"/>
              </p:ext>
            </p:extLst>
          </p:nvPr>
        </p:nvGraphicFramePr>
        <p:xfrm>
          <a:off x="9120730" y="2205148"/>
          <a:ext cx="2491802" cy="2447705"/>
        </p:xfrm>
        <a:graphic>
          <a:graphicData uri="http://schemas.openxmlformats.org/presentationml/2006/ole">
            <mc:AlternateContent xmlns:mc="http://schemas.openxmlformats.org/markup-compatibility/2006">
              <mc:Choice xmlns:v="urn:schemas-microsoft-com:vml" Requires="v">
                <p:oleObj spid="_x0000_s63541" name="Visio" r:id="rId9" imgW="3247949" imgH="3190961" progId="Visio.Drawing.15">
                  <p:embed/>
                </p:oleObj>
              </mc:Choice>
              <mc:Fallback>
                <p:oleObj name="Visio" r:id="rId9" imgW="3247949" imgH="3190961" progId="Visio.Drawing.15">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20730" y="2205148"/>
                        <a:ext cx="2491802" cy="2447705"/>
                      </a:xfrm>
                      <a:prstGeom prst="rect">
                        <a:avLst/>
                      </a:prstGeom>
                      <a:noFill/>
                    </p:spPr>
                  </p:pic>
                </p:oleObj>
              </mc:Fallback>
            </mc:AlternateContent>
          </a:graphicData>
        </a:graphic>
      </p:graphicFrame>
      <p:sp>
        <p:nvSpPr>
          <p:cNvPr id="13" name="矩形 12"/>
          <p:cNvSpPr/>
          <p:nvPr/>
        </p:nvSpPr>
        <p:spPr>
          <a:xfrm>
            <a:off x="5375827" y="5627547"/>
            <a:ext cx="4935967" cy="400110"/>
          </a:xfrm>
          <a:prstGeom prst="rect">
            <a:avLst/>
          </a:prstGeom>
        </p:spPr>
        <p:txBody>
          <a:bodyPr wrap="none">
            <a:spAutoFit/>
          </a:bodyPr>
          <a:lstStyle/>
          <a:p>
            <a:pPr defTabSz="1172121"/>
            <a:r>
              <a:rPr lang="zh-CN" altLang="zh-CN" sz="2000" smtClean="0">
                <a:solidFill>
                  <a:srgbClr val="1F5281"/>
                </a:solidFill>
              </a:rPr>
              <a:t>在</a:t>
            </a:r>
            <a:r>
              <a:rPr lang="en-US" altLang="zh-CN" sz="2000">
                <a:solidFill>
                  <a:srgbClr val="1F5281"/>
                </a:solidFill>
              </a:rPr>
              <a:t>35</a:t>
            </a:r>
            <a:r>
              <a:rPr lang="zh-CN" altLang="zh-CN" sz="2000">
                <a:solidFill>
                  <a:srgbClr val="1F5281"/>
                </a:solidFill>
              </a:rPr>
              <a:t>的左孩子的右子树上插入，</a:t>
            </a:r>
            <a:r>
              <a:rPr lang="en-US" altLang="zh-CN" sz="2000">
                <a:solidFill>
                  <a:srgbClr val="1F5281"/>
                </a:solidFill>
              </a:rPr>
              <a:t>LR</a:t>
            </a:r>
            <a:r>
              <a:rPr lang="zh-CN" altLang="zh-CN" sz="2000">
                <a:solidFill>
                  <a:srgbClr val="1F5281"/>
                </a:solidFill>
              </a:rPr>
              <a:t>型旋转</a:t>
            </a:r>
            <a:endParaRPr lang="zh-CN" altLang="en-US" sz="2000">
              <a:solidFill>
                <a:srgbClr val="1F5281"/>
              </a:solidFill>
            </a:endParaRPr>
          </a:p>
        </p:txBody>
      </p:sp>
    </p:spTree>
    <p:extLst>
      <p:ext uri="{BB962C8B-B14F-4D97-AF65-F5344CB8AC3E}">
        <p14:creationId xmlns:p14="http://schemas.microsoft.com/office/powerpoint/2010/main" val="2505629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0"/>
          </p:nvPr>
        </p:nvSpPr>
        <p:spPr>
          <a:xfrm>
            <a:off x="973892" y="1147949"/>
            <a:ext cx="10738212" cy="1057200"/>
          </a:xfrm>
        </p:spPr>
        <p:txBody>
          <a:bodyPr>
            <a:normAutofit/>
          </a:bodyPr>
          <a:lstStyle/>
          <a:p>
            <a:r>
              <a:rPr lang="zh-CN" altLang="zh-CN"/>
              <a:t>设有关键字序列</a:t>
            </a:r>
            <a:r>
              <a:rPr lang="en-US" altLang="zh-CN"/>
              <a:t>(40</a:t>
            </a:r>
            <a:r>
              <a:rPr lang="zh-CN" altLang="zh-CN"/>
              <a:t>，</a:t>
            </a:r>
            <a:r>
              <a:rPr lang="en-US" altLang="zh-CN"/>
              <a:t>35</a:t>
            </a:r>
            <a:r>
              <a:rPr lang="zh-CN" altLang="zh-CN"/>
              <a:t>，</a:t>
            </a:r>
            <a:r>
              <a:rPr lang="en-US" altLang="zh-CN"/>
              <a:t>20</a:t>
            </a:r>
            <a:r>
              <a:rPr lang="zh-CN" altLang="zh-CN"/>
              <a:t>，</a:t>
            </a:r>
            <a:r>
              <a:rPr lang="en-US" altLang="zh-CN"/>
              <a:t>10</a:t>
            </a:r>
            <a:r>
              <a:rPr lang="zh-CN" altLang="zh-CN"/>
              <a:t>，</a:t>
            </a:r>
            <a:r>
              <a:rPr lang="en-US" altLang="zh-CN"/>
              <a:t>30</a:t>
            </a:r>
            <a:r>
              <a:rPr lang="zh-CN" altLang="zh-CN"/>
              <a:t>，</a:t>
            </a:r>
            <a:r>
              <a:rPr lang="en-US" altLang="zh-CN"/>
              <a:t>25</a:t>
            </a:r>
            <a:r>
              <a:rPr lang="zh-CN" altLang="zh-CN"/>
              <a:t>，</a:t>
            </a:r>
            <a:r>
              <a:rPr lang="en-US" altLang="zh-CN">
                <a:solidFill>
                  <a:srgbClr val="FF0000"/>
                </a:solidFill>
              </a:rPr>
              <a:t>38</a:t>
            </a:r>
            <a:r>
              <a:rPr lang="en-US" altLang="zh-CN"/>
              <a:t>)</a:t>
            </a:r>
            <a:r>
              <a:rPr lang="zh-CN" altLang="zh-CN"/>
              <a:t>，给出了平衡二叉树的构造过程。</a:t>
            </a:r>
            <a:endParaRPr lang="zh-CN" altLang="en-US"/>
          </a:p>
        </p:txBody>
      </p:sp>
      <p:sp>
        <p:nvSpPr>
          <p:cNvPr id="5" name="标题 2"/>
          <p:cNvSpPr>
            <a:spLocks noGrp="1"/>
          </p:cNvSpPr>
          <p:nvPr>
            <p:ph type="title"/>
          </p:nvPr>
        </p:nvSpPr>
        <p:spPr/>
        <p:txBody>
          <a:bodyPr>
            <a:normAutofit fontScale="90000"/>
          </a:bodyPr>
          <a:lstStyle/>
          <a:p>
            <a:r>
              <a:rPr lang="en-US" altLang="zh-CN" smtClean="0"/>
              <a:t>AVL</a:t>
            </a:r>
            <a:r>
              <a:rPr lang="zh-CN" altLang="en-US" smtClean="0"/>
              <a:t>树构造示例</a:t>
            </a:r>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901865033"/>
              </p:ext>
            </p:extLst>
          </p:nvPr>
        </p:nvGraphicFramePr>
        <p:xfrm>
          <a:off x="550663" y="2277140"/>
          <a:ext cx="2491111" cy="2448945"/>
        </p:xfrm>
        <a:graphic>
          <a:graphicData uri="http://schemas.openxmlformats.org/presentationml/2006/ole">
            <mc:AlternateContent xmlns:mc="http://schemas.openxmlformats.org/markup-compatibility/2006">
              <mc:Choice xmlns:v="urn:schemas-microsoft-com:vml" Requires="v">
                <p:oleObj spid="_x0000_s64562" name="Visio" r:id="rId3" imgW="3247949" imgH="3190961" progId="Visio.Drawing.15">
                  <p:embed/>
                </p:oleObj>
              </mc:Choice>
              <mc:Fallback>
                <p:oleObj name="Visio" r:id="rId3" imgW="3247949" imgH="3190961"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663" y="2277140"/>
                        <a:ext cx="2491111" cy="2448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4"/>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376955995"/>
              </p:ext>
            </p:extLst>
          </p:nvPr>
        </p:nvGraphicFramePr>
        <p:xfrm>
          <a:off x="3575393" y="2205148"/>
          <a:ext cx="2376573" cy="3349929"/>
        </p:xfrm>
        <a:graphic>
          <a:graphicData uri="http://schemas.openxmlformats.org/presentationml/2006/ole">
            <mc:AlternateContent xmlns:mc="http://schemas.openxmlformats.org/markup-compatibility/2006">
              <mc:Choice xmlns:v="urn:schemas-microsoft-com:vml" Requires="v">
                <p:oleObj spid="_x0000_s64563" name="Visio" r:id="rId5" imgW="3152851" imgH="4448298" progId="Visio.Drawing.15">
                  <p:embed/>
                </p:oleObj>
              </mc:Choice>
              <mc:Fallback>
                <p:oleObj name="Visio" r:id="rId5" imgW="3152851" imgH="4448298" progId="Visio.Drawing.15">
                  <p:embed/>
                  <p:pic>
                    <p:nvPicPr>
                      <p:cNvPr id="0" name=""/>
                      <p:cNvPicPr>
                        <a:picLocks noChangeAspect="1" noChangeArrowheads="1"/>
                      </p:cNvPicPr>
                      <p:nvPr/>
                    </p:nvPicPr>
                    <p:blipFill>
                      <a:blip r:embed="rId6"/>
                      <a:srcRect/>
                      <a:stretch>
                        <a:fillRect/>
                      </a:stretch>
                    </p:blipFill>
                    <p:spPr bwMode="auto">
                      <a:xfrm>
                        <a:off x="3575393" y="2205148"/>
                        <a:ext cx="2376573" cy="3349929"/>
                      </a:xfrm>
                      <a:prstGeom prst="rect">
                        <a:avLst/>
                      </a:prstGeom>
                      <a:noFill/>
                    </p:spPr>
                  </p:pic>
                </p:oleObj>
              </mc:Fallback>
            </mc:AlternateContent>
          </a:graphicData>
        </a:graphic>
      </p:graphicFrame>
      <p:sp>
        <p:nvSpPr>
          <p:cNvPr id="9" name="Rectangle 6"/>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3733100114"/>
              </p:ext>
            </p:extLst>
          </p:nvPr>
        </p:nvGraphicFramePr>
        <p:xfrm>
          <a:off x="6240034" y="2277138"/>
          <a:ext cx="2952712" cy="3190506"/>
        </p:xfrm>
        <a:graphic>
          <a:graphicData uri="http://schemas.openxmlformats.org/presentationml/2006/ole">
            <mc:AlternateContent xmlns:mc="http://schemas.openxmlformats.org/markup-compatibility/2006">
              <mc:Choice xmlns:v="urn:schemas-microsoft-com:vml" Requires="v">
                <p:oleObj spid="_x0000_s64564" name="Visio" r:id="rId7" imgW="4143538" imgH="4505374" progId="Visio.Drawing.15">
                  <p:embed/>
                </p:oleObj>
              </mc:Choice>
              <mc:Fallback>
                <p:oleObj name="Visio" r:id="rId7" imgW="4143538" imgH="4505374" progId="Visio.Drawing.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0034" y="2277138"/>
                        <a:ext cx="2952712" cy="3190506"/>
                      </a:xfrm>
                      <a:prstGeom prst="rect">
                        <a:avLst/>
                      </a:prstGeom>
                      <a:noFill/>
                    </p:spPr>
                  </p:pic>
                </p:oleObj>
              </mc:Fallback>
            </mc:AlternateContent>
          </a:graphicData>
        </a:graphic>
      </p:graphicFrame>
      <p:sp>
        <p:nvSpPr>
          <p:cNvPr id="11" name="Rectangle 8"/>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1618202418"/>
              </p:ext>
            </p:extLst>
          </p:nvPr>
        </p:nvGraphicFramePr>
        <p:xfrm>
          <a:off x="9264765" y="2133157"/>
          <a:ext cx="2492979" cy="2303723"/>
        </p:xfrm>
        <a:graphic>
          <a:graphicData uri="http://schemas.openxmlformats.org/presentationml/2006/ole">
            <mc:AlternateContent xmlns:mc="http://schemas.openxmlformats.org/markup-compatibility/2006">
              <mc:Choice xmlns:v="urn:schemas-microsoft-com:vml" Requires="v">
                <p:oleObj spid="_x0000_s64565" name="Visio" r:id="rId9" imgW="3486215" imgH="3209876" progId="Visio.Drawing.15">
                  <p:embed/>
                </p:oleObj>
              </mc:Choice>
              <mc:Fallback>
                <p:oleObj name="Visio" r:id="rId9" imgW="3486215" imgH="3209876" progId="Visio.Drawing.15">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64765" y="2133157"/>
                        <a:ext cx="2492979" cy="2303723"/>
                      </a:xfrm>
                      <a:prstGeom prst="rect">
                        <a:avLst/>
                      </a:prstGeom>
                      <a:noFill/>
                    </p:spPr>
                  </p:pic>
                </p:oleObj>
              </mc:Fallback>
            </mc:AlternateContent>
          </a:graphicData>
        </a:graphic>
      </p:graphicFrame>
      <p:sp>
        <p:nvSpPr>
          <p:cNvPr id="13" name="矩形 12"/>
          <p:cNvSpPr/>
          <p:nvPr/>
        </p:nvSpPr>
        <p:spPr>
          <a:xfrm>
            <a:off x="2711184" y="5228783"/>
            <a:ext cx="1296313" cy="707886"/>
          </a:xfrm>
          <a:prstGeom prst="rect">
            <a:avLst/>
          </a:prstGeom>
        </p:spPr>
        <p:txBody>
          <a:bodyPr wrap="square">
            <a:spAutoFit/>
          </a:bodyPr>
          <a:lstStyle/>
          <a:p>
            <a:pPr defTabSz="1172121"/>
            <a:r>
              <a:rPr lang="en-US" altLang="zh-CN" sz="2000">
                <a:solidFill>
                  <a:srgbClr val="1F5281"/>
                </a:solidFill>
              </a:rPr>
              <a:t>(g)</a:t>
            </a:r>
            <a:r>
              <a:rPr lang="zh-CN" altLang="zh-CN" sz="2000">
                <a:solidFill>
                  <a:srgbClr val="1F5281"/>
                </a:solidFill>
              </a:rPr>
              <a:t>插入</a:t>
            </a:r>
            <a:r>
              <a:rPr lang="en-US" altLang="zh-CN" sz="2000" smtClean="0">
                <a:solidFill>
                  <a:srgbClr val="1F5281"/>
                </a:solidFill>
              </a:rPr>
              <a:t>38</a:t>
            </a:r>
            <a:endParaRPr lang="zh-CN" altLang="en-US" sz="2000">
              <a:solidFill>
                <a:srgbClr val="1F5281"/>
              </a:solidFill>
            </a:endParaRPr>
          </a:p>
        </p:txBody>
      </p:sp>
      <p:sp>
        <p:nvSpPr>
          <p:cNvPr id="14" name="矩形 13"/>
          <p:cNvSpPr/>
          <p:nvPr/>
        </p:nvSpPr>
        <p:spPr>
          <a:xfrm>
            <a:off x="4629754" y="5789929"/>
            <a:ext cx="3046810" cy="707722"/>
          </a:xfrm>
          <a:prstGeom prst="rect">
            <a:avLst/>
          </a:prstGeom>
        </p:spPr>
        <p:txBody>
          <a:bodyPr>
            <a:spAutoFit/>
          </a:bodyPr>
          <a:lstStyle/>
          <a:p>
            <a:pPr defTabSz="1172121"/>
            <a:r>
              <a:rPr lang="zh-CN" altLang="zh-CN" sz="2000">
                <a:solidFill>
                  <a:prstClr val="black"/>
                </a:solidFill>
              </a:rPr>
              <a:t>即在</a:t>
            </a:r>
            <a:r>
              <a:rPr lang="en-US" altLang="zh-CN" sz="2000">
                <a:solidFill>
                  <a:prstClr val="black"/>
                </a:solidFill>
              </a:rPr>
              <a:t>35</a:t>
            </a:r>
            <a:r>
              <a:rPr lang="zh-CN" altLang="zh-CN" sz="2000">
                <a:solidFill>
                  <a:prstClr val="black"/>
                </a:solidFill>
              </a:rPr>
              <a:t>的右孩子的右子树上插入，</a:t>
            </a:r>
            <a:r>
              <a:rPr lang="en-US" altLang="zh-CN" sz="2000">
                <a:solidFill>
                  <a:prstClr val="black"/>
                </a:solidFill>
              </a:rPr>
              <a:t>RL</a:t>
            </a:r>
            <a:r>
              <a:rPr lang="zh-CN" altLang="zh-CN" sz="2000">
                <a:solidFill>
                  <a:prstClr val="black"/>
                </a:solidFill>
              </a:rPr>
              <a:t>型旋转</a:t>
            </a:r>
            <a:endParaRPr lang="zh-CN" altLang="en-US" sz="2000">
              <a:solidFill>
                <a:prstClr val="black"/>
              </a:solidFill>
            </a:endParaRPr>
          </a:p>
        </p:txBody>
      </p:sp>
    </p:spTree>
    <p:extLst>
      <p:ext uri="{BB962C8B-B14F-4D97-AF65-F5344CB8AC3E}">
        <p14:creationId xmlns:p14="http://schemas.microsoft.com/office/powerpoint/2010/main" val="296838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p:cNvGraphicFramePr>
            <a:graphicFrameLocks noGrp="1"/>
          </p:cNvGraphicFramePr>
          <p:nvPr>
            <p:extLst>
              <p:ext uri="{D42A27DB-BD31-4B8C-83A1-F6EECF244321}">
                <p14:modId xmlns:p14="http://schemas.microsoft.com/office/powerpoint/2010/main" val="747414501"/>
              </p:ext>
            </p:extLst>
          </p:nvPr>
        </p:nvGraphicFramePr>
        <p:xfrm>
          <a:off x="982766" y="3285019"/>
          <a:ext cx="10154449" cy="3230017"/>
        </p:xfrm>
        <a:graphic>
          <a:graphicData uri="http://schemas.openxmlformats.org/drawingml/2006/table">
            <a:tbl>
              <a:tblPr firstRow="1" firstCol="1" bandRow="1">
                <a:tableStyleId>{5C22544A-7EE6-4342-B048-85BDC9FD1C3A}</a:tableStyleId>
              </a:tblPr>
              <a:tblGrid>
                <a:gridCol w="1148498">
                  <a:extLst>
                    <a:ext uri="{9D8B030D-6E8A-4147-A177-3AD203B41FA5}">
                      <a16:colId xmlns:a16="http://schemas.microsoft.com/office/drawing/2014/main" val="20000"/>
                    </a:ext>
                  </a:extLst>
                </a:gridCol>
                <a:gridCol w="661985">
                  <a:extLst>
                    <a:ext uri="{9D8B030D-6E8A-4147-A177-3AD203B41FA5}">
                      <a16:colId xmlns:a16="http://schemas.microsoft.com/office/drawing/2014/main" val="20001"/>
                    </a:ext>
                  </a:extLst>
                </a:gridCol>
                <a:gridCol w="1102033">
                  <a:extLst>
                    <a:ext uri="{9D8B030D-6E8A-4147-A177-3AD203B41FA5}">
                      <a16:colId xmlns:a16="http://schemas.microsoft.com/office/drawing/2014/main" val="20002"/>
                    </a:ext>
                  </a:extLst>
                </a:gridCol>
                <a:gridCol w="1810484">
                  <a:extLst>
                    <a:ext uri="{9D8B030D-6E8A-4147-A177-3AD203B41FA5}">
                      <a16:colId xmlns:a16="http://schemas.microsoft.com/office/drawing/2014/main" val="20003"/>
                    </a:ext>
                  </a:extLst>
                </a:gridCol>
                <a:gridCol w="2204067">
                  <a:extLst>
                    <a:ext uri="{9D8B030D-6E8A-4147-A177-3AD203B41FA5}">
                      <a16:colId xmlns:a16="http://schemas.microsoft.com/office/drawing/2014/main" val="20004"/>
                    </a:ext>
                  </a:extLst>
                </a:gridCol>
                <a:gridCol w="3227382">
                  <a:extLst>
                    <a:ext uri="{9D8B030D-6E8A-4147-A177-3AD203B41FA5}">
                      <a16:colId xmlns:a16="http://schemas.microsoft.com/office/drawing/2014/main" val="20005"/>
                    </a:ext>
                  </a:extLst>
                </a:gridCol>
              </a:tblGrid>
              <a:tr h="503939">
                <a:tc>
                  <a:txBody>
                    <a:bodyPr/>
                    <a:lstStyle/>
                    <a:p>
                      <a:pPr algn="ctr">
                        <a:spcAft>
                          <a:spcPts val="0"/>
                        </a:spcAft>
                      </a:pPr>
                      <a:r>
                        <a:rPr lang="zh-CN" sz="1800" kern="100">
                          <a:effectLst/>
                        </a:rPr>
                        <a:t>高度</a:t>
                      </a:r>
                      <a:endParaRPr lang="zh-CN" sz="1800" kern="100">
                        <a:effectLst/>
                        <a:latin typeface="Times New Roman"/>
                        <a:ea typeface="宋体"/>
                        <a:cs typeface="Times New Roman"/>
                      </a:endParaRPr>
                    </a:p>
                  </a:txBody>
                  <a:tcPr marL="68589" marR="68589" marT="0" marB="0" anchor="ctr"/>
                </a:tc>
                <a:tc>
                  <a:txBody>
                    <a:bodyPr/>
                    <a:lstStyle/>
                    <a:p>
                      <a:pPr algn="ctr">
                        <a:spcAft>
                          <a:spcPts val="0"/>
                        </a:spcAft>
                      </a:pPr>
                      <a:r>
                        <a:rPr lang="en-US" sz="1800" kern="100">
                          <a:effectLst/>
                        </a:rPr>
                        <a:t>1</a:t>
                      </a:r>
                      <a:endParaRPr lang="zh-CN" sz="1800" kern="100">
                        <a:effectLst/>
                        <a:latin typeface="Times New Roman"/>
                        <a:ea typeface="宋体"/>
                        <a:cs typeface="Times New Roman"/>
                      </a:endParaRPr>
                    </a:p>
                  </a:txBody>
                  <a:tcPr marL="68589" marR="68589" marT="0" marB="0" anchor="ctr"/>
                </a:tc>
                <a:tc>
                  <a:txBody>
                    <a:bodyPr/>
                    <a:lstStyle/>
                    <a:p>
                      <a:pPr algn="ctr">
                        <a:spcAft>
                          <a:spcPts val="0"/>
                        </a:spcAft>
                      </a:pPr>
                      <a:r>
                        <a:rPr lang="en-US" sz="1800" kern="100">
                          <a:effectLst/>
                        </a:rPr>
                        <a:t>2</a:t>
                      </a:r>
                      <a:endParaRPr lang="zh-CN" sz="1800" kern="100">
                        <a:effectLst/>
                        <a:latin typeface="Times New Roman"/>
                        <a:ea typeface="宋体"/>
                        <a:cs typeface="Times New Roman"/>
                      </a:endParaRPr>
                    </a:p>
                  </a:txBody>
                  <a:tcPr marL="68589" marR="68589" marT="0" marB="0" anchor="ctr"/>
                </a:tc>
                <a:tc>
                  <a:txBody>
                    <a:bodyPr/>
                    <a:lstStyle/>
                    <a:p>
                      <a:pPr algn="ctr">
                        <a:spcAft>
                          <a:spcPts val="0"/>
                        </a:spcAft>
                      </a:pPr>
                      <a:r>
                        <a:rPr lang="en-US" sz="1800" kern="100">
                          <a:effectLst/>
                        </a:rPr>
                        <a:t>3</a:t>
                      </a:r>
                      <a:endParaRPr lang="zh-CN" sz="1800" kern="100">
                        <a:effectLst/>
                        <a:latin typeface="Times New Roman"/>
                        <a:ea typeface="宋体"/>
                        <a:cs typeface="Times New Roman"/>
                      </a:endParaRPr>
                    </a:p>
                  </a:txBody>
                  <a:tcPr marL="68589" marR="68589" marT="0" marB="0" anchor="ctr"/>
                </a:tc>
                <a:tc>
                  <a:txBody>
                    <a:bodyPr/>
                    <a:lstStyle/>
                    <a:p>
                      <a:pPr algn="ctr">
                        <a:spcAft>
                          <a:spcPts val="0"/>
                        </a:spcAft>
                      </a:pPr>
                      <a:r>
                        <a:rPr lang="en-US" sz="1800" kern="100">
                          <a:effectLst/>
                        </a:rPr>
                        <a:t>4</a:t>
                      </a:r>
                      <a:endParaRPr lang="zh-CN" sz="1800" kern="100">
                        <a:effectLst/>
                        <a:latin typeface="Times New Roman"/>
                        <a:ea typeface="宋体"/>
                        <a:cs typeface="Times New Roman"/>
                      </a:endParaRPr>
                    </a:p>
                  </a:txBody>
                  <a:tcPr marL="68589" marR="68589" marT="0" marB="0" anchor="ctr"/>
                </a:tc>
                <a:tc>
                  <a:txBody>
                    <a:bodyPr/>
                    <a:lstStyle/>
                    <a:p>
                      <a:pPr algn="ctr">
                        <a:spcAft>
                          <a:spcPts val="0"/>
                        </a:spcAft>
                      </a:pPr>
                      <a:r>
                        <a:rPr lang="en-US" sz="1800" kern="100">
                          <a:effectLst/>
                        </a:rPr>
                        <a:t>5</a:t>
                      </a:r>
                      <a:endParaRPr lang="zh-CN" sz="1800" kern="100">
                        <a:effectLst/>
                        <a:latin typeface="Times New Roman"/>
                        <a:ea typeface="宋体"/>
                        <a:cs typeface="Times New Roman"/>
                      </a:endParaRPr>
                    </a:p>
                  </a:txBody>
                  <a:tcPr marL="68589" marR="68589" marT="0" marB="0" anchor="ctr"/>
                </a:tc>
                <a:extLst>
                  <a:ext uri="{0D108BD9-81ED-4DB2-BD59-A6C34878D82A}">
                    <a16:rowId xmlns:a16="http://schemas.microsoft.com/office/drawing/2014/main" val="10000"/>
                  </a:ext>
                </a:extLst>
              </a:tr>
              <a:tr h="2366121">
                <a:tc>
                  <a:txBody>
                    <a:bodyPr/>
                    <a:lstStyle/>
                    <a:p>
                      <a:pPr algn="ctr">
                        <a:spcAft>
                          <a:spcPts val="0"/>
                        </a:spcAft>
                      </a:pPr>
                      <a:r>
                        <a:rPr lang="zh-CN" sz="1800" kern="100">
                          <a:effectLst/>
                        </a:rPr>
                        <a:t>左重平衡二叉树</a:t>
                      </a:r>
                      <a:endParaRPr lang="zh-CN" sz="1800" kern="100">
                        <a:effectLst/>
                        <a:latin typeface="Times New Roman"/>
                        <a:ea typeface="宋体"/>
                        <a:cs typeface="Times New Roman"/>
                      </a:endParaRPr>
                    </a:p>
                  </a:txBody>
                  <a:tcPr marL="68589" marR="68589" marT="0" marB="0" anchor="ctr"/>
                </a:tc>
                <a:tc>
                  <a:txBody>
                    <a:bodyPr/>
                    <a:lstStyle/>
                    <a:p>
                      <a:pPr algn="ctr">
                        <a:spcAft>
                          <a:spcPts val="0"/>
                        </a:spcAft>
                      </a:pPr>
                      <a:endParaRPr lang="en-US" sz="1800" kern="100">
                        <a:effectLst/>
                      </a:endParaRPr>
                    </a:p>
                    <a:p>
                      <a:pPr algn="ctr">
                        <a:spcAft>
                          <a:spcPts val="0"/>
                        </a:spcAft>
                      </a:pPr>
                      <a:r>
                        <a:rPr lang="en-US" sz="1800" kern="100">
                          <a:effectLst/>
                          <a:highlight>
                            <a:srgbClr val="FFFF00"/>
                          </a:highlight>
                        </a:rPr>
                        <a:t> </a:t>
                      </a:r>
                      <a:endParaRPr lang="zh-CN" sz="1800" kern="100">
                        <a:effectLst/>
                        <a:latin typeface="Times New Roman"/>
                        <a:ea typeface="宋体"/>
                        <a:cs typeface="Times New Roman"/>
                      </a:endParaRPr>
                    </a:p>
                  </a:txBody>
                  <a:tcPr marL="68589" marR="68589" marT="0" marB="0" anchor="ctr"/>
                </a:tc>
                <a:tc>
                  <a:txBody>
                    <a:bodyPr/>
                    <a:lstStyle/>
                    <a:p>
                      <a:pPr algn="ctr">
                        <a:spcAft>
                          <a:spcPts val="0"/>
                        </a:spcAft>
                      </a:pPr>
                      <a:endParaRPr lang="en-US" sz="1800" kern="100">
                        <a:effectLst/>
                        <a:highlight>
                          <a:srgbClr val="FFFF00"/>
                        </a:highlight>
                        <a:latin typeface="Times New Roman"/>
                        <a:ea typeface="宋体"/>
                        <a:cs typeface="Times New Roman"/>
                      </a:endParaRPr>
                    </a:p>
                  </a:txBody>
                  <a:tcPr marL="68589" marR="68589" marT="0" marB="0" anchor="ctr"/>
                </a:tc>
                <a:tc>
                  <a:txBody>
                    <a:bodyPr/>
                    <a:lstStyle/>
                    <a:p>
                      <a:pPr algn="ctr">
                        <a:spcAft>
                          <a:spcPts val="0"/>
                        </a:spcAft>
                      </a:pPr>
                      <a:endParaRPr lang="en-US" sz="1800" kern="100">
                        <a:effectLst/>
                        <a:highlight>
                          <a:srgbClr val="FFFF00"/>
                        </a:highlight>
                        <a:latin typeface="Times New Roman"/>
                        <a:ea typeface="宋体"/>
                        <a:cs typeface="Times New Roman"/>
                      </a:endParaRPr>
                    </a:p>
                  </a:txBody>
                  <a:tcPr marL="68589" marR="68589" marT="0" marB="0" anchor="ctr"/>
                </a:tc>
                <a:tc>
                  <a:txBody>
                    <a:bodyPr/>
                    <a:lstStyle/>
                    <a:p>
                      <a:pPr algn="ctr">
                        <a:spcAft>
                          <a:spcPts val="0"/>
                        </a:spcAft>
                      </a:pPr>
                      <a:endParaRPr lang="en-US" sz="1800" kern="100">
                        <a:effectLst/>
                        <a:highlight>
                          <a:srgbClr val="FFFF00"/>
                        </a:highlight>
                        <a:latin typeface="Times New Roman"/>
                        <a:ea typeface="宋体"/>
                        <a:cs typeface="Times New Roman"/>
                      </a:endParaRPr>
                    </a:p>
                  </a:txBody>
                  <a:tcPr marL="68589" marR="68589" marT="0" marB="0" anchor="ctr"/>
                </a:tc>
                <a:tc>
                  <a:txBody>
                    <a:bodyPr/>
                    <a:lstStyle/>
                    <a:p>
                      <a:pPr algn="ctr">
                        <a:spcAft>
                          <a:spcPts val="0"/>
                        </a:spcAft>
                      </a:pPr>
                      <a:endParaRPr lang="en-US" sz="1800" kern="100">
                        <a:effectLst/>
                        <a:highlight>
                          <a:srgbClr val="FFFF00"/>
                        </a:highlight>
                        <a:latin typeface="Times New Roman"/>
                        <a:ea typeface="宋体"/>
                        <a:cs typeface="Times New Roman"/>
                      </a:endParaRPr>
                    </a:p>
                  </a:txBody>
                  <a:tcPr marL="68589" marR="68589" marT="0" marB="0" anchor="ctr"/>
                </a:tc>
                <a:extLst>
                  <a:ext uri="{0D108BD9-81ED-4DB2-BD59-A6C34878D82A}">
                    <a16:rowId xmlns:a16="http://schemas.microsoft.com/office/drawing/2014/main" val="10001"/>
                  </a:ext>
                </a:extLst>
              </a:tr>
              <a:tr h="359957">
                <a:tc>
                  <a:txBody>
                    <a:bodyPr/>
                    <a:lstStyle/>
                    <a:p>
                      <a:pPr algn="ctr">
                        <a:spcAft>
                          <a:spcPts val="0"/>
                        </a:spcAft>
                      </a:pPr>
                      <a:r>
                        <a:rPr lang="zh-CN" sz="1800" kern="100">
                          <a:effectLst/>
                        </a:rPr>
                        <a:t>结点数</a:t>
                      </a:r>
                      <a:endParaRPr lang="zh-CN" sz="1800" kern="100">
                        <a:effectLst/>
                        <a:latin typeface="Times New Roman"/>
                        <a:ea typeface="宋体"/>
                        <a:cs typeface="Times New Roman"/>
                      </a:endParaRPr>
                    </a:p>
                  </a:txBody>
                  <a:tcPr marL="68589" marR="68589" marT="0" marB="0" anchor="ctr"/>
                </a:tc>
                <a:tc>
                  <a:txBody>
                    <a:bodyPr/>
                    <a:lstStyle/>
                    <a:p>
                      <a:endParaRPr lang="zh-CN" altLang="en-US" sz="2200"/>
                    </a:p>
                  </a:txBody>
                  <a:tcPr marL="68589" marR="68589" marT="0" marB="0" anchor="ctr"/>
                </a:tc>
                <a:tc>
                  <a:txBody>
                    <a:bodyPr/>
                    <a:lstStyle/>
                    <a:p>
                      <a:endParaRPr lang="zh-CN" altLang="en-US" sz="2200"/>
                    </a:p>
                  </a:txBody>
                  <a:tcPr marL="68589" marR="68589" marT="0" marB="0" anchor="ctr"/>
                </a:tc>
                <a:tc>
                  <a:txBody>
                    <a:bodyPr/>
                    <a:lstStyle/>
                    <a:p>
                      <a:endParaRPr lang="zh-CN" altLang="en-US" sz="2200"/>
                    </a:p>
                  </a:txBody>
                  <a:tcPr marL="68589" marR="68589" marT="0" marB="0" anchor="ctr"/>
                </a:tc>
                <a:tc>
                  <a:txBody>
                    <a:bodyPr/>
                    <a:lstStyle/>
                    <a:p>
                      <a:endParaRPr lang="zh-CN" altLang="en-US" sz="2200"/>
                    </a:p>
                  </a:txBody>
                  <a:tcPr marL="68589" marR="68589" marT="0" marB="0" anchor="ctr"/>
                </a:tc>
                <a:tc>
                  <a:txBody>
                    <a:bodyPr/>
                    <a:lstStyle/>
                    <a:p>
                      <a:endParaRPr lang="zh-CN" altLang="en-US" sz="2200"/>
                    </a:p>
                  </a:txBody>
                  <a:tcPr marL="68589" marR="68589" marT="0" marB="0" anchor="ctr"/>
                </a:tc>
                <a:extLst>
                  <a:ext uri="{0D108BD9-81ED-4DB2-BD59-A6C34878D82A}">
                    <a16:rowId xmlns:a16="http://schemas.microsoft.com/office/drawing/2014/main" val="10002"/>
                  </a:ext>
                </a:extLst>
              </a:tr>
            </a:tbl>
          </a:graphicData>
        </a:graphic>
      </p:graphicFrame>
      <p:sp>
        <p:nvSpPr>
          <p:cNvPr id="2" name="文本占位符 1"/>
          <p:cNvSpPr>
            <a:spLocks noGrp="1"/>
          </p:cNvSpPr>
          <p:nvPr>
            <p:ph type="body" sz="quarter" idx="10"/>
          </p:nvPr>
        </p:nvSpPr>
        <p:spPr>
          <a:xfrm>
            <a:off x="766714" y="1158740"/>
            <a:ext cx="10738212" cy="2126279"/>
          </a:xfrm>
        </p:spPr>
        <p:txBody>
          <a:bodyPr>
            <a:noAutofit/>
          </a:bodyPr>
          <a:lstStyle/>
          <a:p>
            <a:pPr>
              <a:spcBef>
                <a:spcPts val="600"/>
              </a:spcBef>
              <a:spcAft>
                <a:spcPts val="500"/>
              </a:spcAft>
            </a:pPr>
            <a:r>
              <a:rPr lang="zh-CN" altLang="zh-CN" sz="2200"/>
              <a:t>一棵最差的</a:t>
            </a:r>
            <a:r>
              <a:rPr lang="en-US" altLang="zh-CN" sz="2200"/>
              <a:t>AVL</a:t>
            </a:r>
            <a:r>
              <a:rPr lang="zh-CN" altLang="zh-CN" sz="2200"/>
              <a:t>树中非叶子结点的平衡因子都为</a:t>
            </a:r>
            <a:r>
              <a:rPr lang="en-US" altLang="zh-CN" sz="2200"/>
              <a:t>1</a:t>
            </a:r>
            <a:r>
              <a:rPr lang="zh-CN" altLang="zh-CN" sz="2200"/>
              <a:t>或者</a:t>
            </a:r>
            <a:r>
              <a:rPr lang="en-US" altLang="zh-CN" sz="2200"/>
              <a:t>-</a:t>
            </a:r>
            <a:r>
              <a:rPr lang="en-US" altLang="zh-CN" sz="2200" smtClean="0"/>
              <a:t>1</a:t>
            </a:r>
            <a:r>
              <a:rPr lang="zh-CN" altLang="en-US" sz="2200"/>
              <a:t>；</a:t>
            </a:r>
            <a:endParaRPr lang="en-US" altLang="zh-CN" sz="2200" smtClean="0"/>
          </a:p>
          <a:p>
            <a:pPr>
              <a:spcBef>
                <a:spcPts val="600"/>
              </a:spcBef>
              <a:spcAft>
                <a:spcPts val="500"/>
              </a:spcAft>
            </a:pPr>
            <a:r>
              <a:rPr lang="zh-CN" altLang="zh-CN" sz="2200" smtClean="0"/>
              <a:t>高度</a:t>
            </a:r>
            <a:r>
              <a:rPr lang="en-US" altLang="zh-CN" sz="2200"/>
              <a:t>1</a:t>
            </a:r>
            <a:r>
              <a:rPr lang="zh-CN" altLang="zh-CN" sz="2200"/>
              <a:t>至</a:t>
            </a:r>
            <a:r>
              <a:rPr lang="en-US" altLang="zh-CN" sz="2200"/>
              <a:t>5</a:t>
            </a:r>
            <a:r>
              <a:rPr lang="zh-CN" altLang="zh-CN" sz="2200"/>
              <a:t>，非叶子结点平衡因子都为</a:t>
            </a:r>
            <a:r>
              <a:rPr lang="en-US" altLang="zh-CN" sz="2200"/>
              <a:t>1</a:t>
            </a:r>
            <a:r>
              <a:rPr lang="zh-CN" altLang="zh-CN" sz="2200"/>
              <a:t>的</a:t>
            </a:r>
            <a:r>
              <a:rPr lang="zh-CN" altLang="zh-CN" sz="2200" smtClean="0"/>
              <a:t>“左</a:t>
            </a:r>
            <a:r>
              <a:rPr lang="zh-CN" altLang="en-US" sz="2200"/>
              <a:t>重</a:t>
            </a:r>
            <a:r>
              <a:rPr lang="zh-CN" altLang="zh-CN" sz="2200" smtClean="0"/>
              <a:t>”</a:t>
            </a:r>
            <a:r>
              <a:rPr lang="en-US" altLang="zh-CN" sz="2200"/>
              <a:t>AVL</a:t>
            </a:r>
            <a:r>
              <a:rPr lang="zh-CN" altLang="zh-CN" sz="2200"/>
              <a:t>树及对应结点</a:t>
            </a:r>
            <a:r>
              <a:rPr lang="zh-CN" altLang="zh-CN" sz="2200" smtClean="0"/>
              <a:t>数</a:t>
            </a:r>
            <a:r>
              <a:rPr lang="zh-CN" altLang="en-US" sz="2200" smtClean="0"/>
              <a:t>，见下表；</a:t>
            </a:r>
            <a:endParaRPr lang="en-US" altLang="zh-CN" sz="2200" smtClean="0"/>
          </a:p>
          <a:p>
            <a:pPr>
              <a:spcBef>
                <a:spcPts val="600"/>
              </a:spcBef>
              <a:spcAft>
                <a:spcPts val="500"/>
              </a:spcAft>
            </a:pPr>
            <a:r>
              <a:rPr lang="zh-CN" altLang="zh-CN" sz="2200" smtClean="0"/>
              <a:t>设</a:t>
            </a:r>
            <a:r>
              <a:rPr lang="zh-CN" altLang="zh-CN" sz="2200"/>
              <a:t>高度为</a:t>
            </a:r>
            <a:r>
              <a:rPr lang="en-US" altLang="zh-CN" sz="2200" smtClean="0"/>
              <a:t>h</a:t>
            </a:r>
            <a:r>
              <a:rPr lang="en-US" altLang="zh-CN" sz="2200"/>
              <a:t>(h&gt;=3)</a:t>
            </a:r>
            <a:r>
              <a:rPr lang="zh-CN" altLang="zh-CN" sz="2200" smtClean="0"/>
              <a:t>的</a:t>
            </a:r>
            <a:r>
              <a:rPr lang="en-US" altLang="zh-CN" sz="2200"/>
              <a:t>AVL</a:t>
            </a:r>
            <a:r>
              <a:rPr lang="zh-CN" altLang="zh-CN" sz="2200"/>
              <a:t>树总结</a:t>
            </a:r>
            <a:r>
              <a:rPr lang="zh-CN" altLang="zh-CN" sz="2200" smtClean="0"/>
              <a:t>点</a:t>
            </a:r>
            <a:r>
              <a:rPr lang="zh-CN" altLang="en-US" sz="2200" smtClean="0"/>
              <a:t>数</a:t>
            </a:r>
            <a:r>
              <a:rPr lang="zh-CN" altLang="zh-CN" sz="2200" smtClean="0"/>
              <a:t>为</a:t>
            </a:r>
            <a:r>
              <a:rPr lang="en-US" altLang="zh-CN" sz="2200"/>
              <a:t>N</a:t>
            </a:r>
            <a:r>
              <a:rPr lang="en-US" altLang="zh-CN" sz="2200" baseline="-25000"/>
              <a:t>h</a:t>
            </a:r>
            <a:r>
              <a:rPr lang="zh-CN" altLang="zh-CN" sz="2200"/>
              <a:t>，则存在递归公式</a:t>
            </a:r>
            <a:r>
              <a:rPr lang="en-US" altLang="zh-CN" sz="2200" smtClean="0"/>
              <a:t>N</a:t>
            </a:r>
            <a:r>
              <a:rPr lang="en-US" altLang="zh-CN" sz="2200" baseline="-25000" smtClean="0"/>
              <a:t>h</a:t>
            </a:r>
            <a:r>
              <a:rPr lang="en-US" altLang="zh-CN" sz="2200" smtClean="0"/>
              <a:t>=N</a:t>
            </a:r>
            <a:r>
              <a:rPr lang="en-US" altLang="zh-CN" sz="2200" baseline="-25000" smtClean="0"/>
              <a:t>h-1</a:t>
            </a:r>
            <a:r>
              <a:rPr lang="en-US" altLang="zh-CN" sz="2200" smtClean="0"/>
              <a:t>+N</a:t>
            </a:r>
            <a:r>
              <a:rPr lang="en-US" altLang="zh-CN" sz="2200" baseline="-25000" smtClean="0"/>
              <a:t>h-2</a:t>
            </a:r>
            <a:r>
              <a:rPr lang="en-US" altLang="zh-CN" sz="2200" smtClean="0"/>
              <a:t>+1</a:t>
            </a:r>
            <a:r>
              <a:rPr lang="zh-CN" altLang="zh-CN" sz="2200" smtClean="0"/>
              <a:t>，</a:t>
            </a:r>
            <a:r>
              <a:rPr lang="zh-CN" altLang="zh-CN" sz="2200"/>
              <a:t>类似于斐波那契数列第</a:t>
            </a:r>
            <a:r>
              <a:rPr lang="en-US" altLang="zh-CN" sz="2200"/>
              <a:t>h</a:t>
            </a:r>
            <a:r>
              <a:rPr lang="zh-CN" altLang="zh-CN" sz="2200"/>
              <a:t>个数的计算，可以得到</a:t>
            </a:r>
            <a:r>
              <a:rPr lang="en-US" altLang="zh-CN" sz="2200"/>
              <a:t>h=1.44log</a:t>
            </a:r>
            <a:r>
              <a:rPr lang="en-US" altLang="zh-CN" sz="2200" baseline="-25000"/>
              <a:t>2</a:t>
            </a:r>
            <a:r>
              <a:rPr lang="en-US" altLang="zh-CN" sz="2200"/>
              <a:t>N</a:t>
            </a:r>
            <a:r>
              <a:rPr lang="en-US" altLang="zh-CN" sz="2200" baseline="-25000"/>
              <a:t>h</a:t>
            </a:r>
            <a:r>
              <a:rPr lang="zh-CN" altLang="zh-CN" sz="2200" smtClean="0"/>
              <a:t>。</a:t>
            </a:r>
            <a:endParaRPr lang="en-US" altLang="zh-CN" sz="2200" smtClean="0"/>
          </a:p>
          <a:p>
            <a:pPr>
              <a:spcBef>
                <a:spcPts val="600"/>
              </a:spcBef>
              <a:spcAft>
                <a:spcPts val="500"/>
              </a:spcAft>
            </a:pPr>
            <a:r>
              <a:rPr lang="zh-CN" altLang="zh-CN" sz="2200" smtClean="0"/>
              <a:t>因此</a:t>
            </a:r>
            <a:r>
              <a:rPr lang="zh-CN" altLang="zh-CN" sz="2200"/>
              <a:t>，</a:t>
            </a:r>
            <a:r>
              <a:rPr lang="en-US" altLang="zh-CN" sz="2200">
                <a:solidFill>
                  <a:srgbClr val="FF0000"/>
                </a:solidFill>
              </a:rPr>
              <a:t>AVL</a:t>
            </a:r>
            <a:r>
              <a:rPr lang="zh-CN" altLang="zh-CN" sz="2200">
                <a:solidFill>
                  <a:srgbClr val="FF0000"/>
                </a:solidFill>
              </a:rPr>
              <a:t>树下的查找时间复杂度为</a:t>
            </a:r>
            <a:r>
              <a:rPr lang="en-US" altLang="zh-CN" sz="2200">
                <a:solidFill>
                  <a:srgbClr val="FF0000"/>
                </a:solidFill>
              </a:rPr>
              <a:t>O(log</a:t>
            </a:r>
            <a:r>
              <a:rPr lang="en-US" altLang="zh-CN" sz="2200" baseline="-25000">
                <a:solidFill>
                  <a:srgbClr val="FF0000"/>
                </a:solidFill>
              </a:rPr>
              <a:t>2</a:t>
            </a:r>
            <a:r>
              <a:rPr lang="en-US" altLang="zh-CN" sz="2200">
                <a:solidFill>
                  <a:srgbClr val="FF0000"/>
                </a:solidFill>
              </a:rPr>
              <a:t>n)</a:t>
            </a:r>
            <a:r>
              <a:rPr lang="zh-CN" altLang="zh-CN" sz="2200">
                <a:solidFill>
                  <a:srgbClr val="FF0000"/>
                </a:solidFill>
              </a:rPr>
              <a:t>。</a:t>
            </a:r>
          </a:p>
          <a:p>
            <a:pPr>
              <a:spcBef>
                <a:spcPts val="600"/>
              </a:spcBef>
              <a:spcAft>
                <a:spcPts val="500"/>
              </a:spcAft>
            </a:pPr>
            <a:endParaRPr lang="zh-CN" altLang="en-US" sz="2200"/>
          </a:p>
        </p:txBody>
      </p:sp>
      <p:sp>
        <p:nvSpPr>
          <p:cNvPr id="3" name="标题 2"/>
          <p:cNvSpPr>
            <a:spLocks noGrp="1"/>
          </p:cNvSpPr>
          <p:nvPr>
            <p:ph type="title"/>
          </p:nvPr>
        </p:nvSpPr>
        <p:spPr/>
        <p:txBody>
          <a:bodyPr>
            <a:normAutofit fontScale="90000"/>
          </a:bodyPr>
          <a:lstStyle/>
          <a:p>
            <a:r>
              <a:rPr lang="en-US" altLang="zh-CN" smtClean="0"/>
              <a:t>AVL</a:t>
            </a:r>
            <a:r>
              <a:rPr lang="zh-CN" altLang="en-US" smtClean="0"/>
              <a:t>树的最大高度及查找性能</a:t>
            </a:r>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486975217"/>
              </p:ext>
            </p:extLst>
          </p:nvPr>
        </p:nvGraphicFramePr>
        <p:xfrm>
          <a:off x="2207063" y="3937962"/>
          <a:ext cx="377234" cy="359957"/>
        </p:xfrm>
        <a:graphic>
          <a:graphicData uri="http://schemas.openxmlformats.org/presentationml/2006/ole">
            <mc:AlternateContent xmlns:mc="http://schemas.openxmlformats.org/markup-compatibility/2006">
              <mc:Choice xmlns:v="urn:schemas-microsoft-com:vml" Requires="v">
                <p:oleObj spid="_x0000_s65598" name="Visio" r:id="rId3" imgW="638164" imgH="638126" progId="Visio.Drawing.15">
                  <p:embed/>
                </p:oleObj>
              </mc:Choice>
              <mc:Fallback>
                <p:oleObj name="Visio" r:id="rId3" imgW="638164" imgH="638126"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7063" y="3937962"/>
                        <a:ext cx="377234" cy="359957"/>
                      </a:xfrm>
                      <a:prstGeom prst="rect">
                        <a:avLst/>
                      </a:prstGeom>
                      <a:noFill/>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315922504"/>
              </p:ext>
            </p:extLst>
          </p:nvPr>
        </p:nvGraphicFramePr>
        <p:xfrm>
          <a:off x="2999254" y="3937962"/>
          <a:ext cx="702509" cy="791905"/>
        </p:xfrm>
        <a:graphic>
          <a:graphicData uri="http://schemas.openxmlformats.org/presentationml/2006/ole">
            <mc:AlternateContent xmlns:mc="http://schemas.openxmlformats.org/markup-compatibility/2006">
              <mc:Choice xmlns:v="urn:schemas-microsoft-com:vml" Requires="v">
                <p:oleObj spid="_x0000_s65599" name="Visio" r:id="rId5" imgW="1333456" imgH="1533427" progId="Visio.Drawing.15">
                  <p:embed/>
                </p:oleObj>
              </mc:Choice>
              <mc:Fallback>
                <p:oleObj name="Visio" r:id="rId5" imgW="1333456" imgH="1533427" progId="Visio.Drawing.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9254" y="3937962"/>
                        <a:ext cx="702509" cy="791905"/>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441853341"/>
              </p:ext>
            </p:extLst>
          </p:nvPr>
        </p:nvGraphicFramePr>
        <p:xfrm>
          <a:off x="3935480" y="3973957"/>
          <a:ext cx="1544204" cy="1511818"/>
        </p:xfrm>
        <a:graphic>
          <a:graphicData uri="http://schemas.openxmlformats.org/presentationml/2006/ole">
            <mc:AlternateContent xmlns:mc="http://schemas.openxmlformats.org/markup-compatibility/2006">
              <mc:Choice xmlns:v="urn:schemas-microsoft-com:vml" Requires="v">
                <p:oleObj spid="_x0000_s65600" name="Visio" r:id="rId7" imgW="2743200" imgH="2705149" progId="Visio.Drawing.15">
                  <p:embed/>
                </p:oleObj>
              </mc:Choice>
              <mc:Fallback>
                <p:oleObj name="Visio" r:id="rId7" imgW="2743200" imgH="2705149" progId="Visio.Drawing.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5480" y="3973957"/>
                        <a:ext cx="1544204" cy="1511818"/>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562085983"/>
              </p:ext>
            </p:extLst>
          </p:nvPr>
        </p:nvGraphicFramePr>
        <p:xfrm>
          <a:off x="5663895" y="3937963"/>
          <a:ext cx="1944469" cy="2108491"/>
        </p:xfrm>
        <a:graphic>
          <a:graphicData uri="http://schemas.openxmlformats.org/presentationml/2006/ole">
            <mc:AlternateContent xmlns:mc="http://schemas.openxmlformats.org/markup-compatibility/2006">
              <mc:Choice xmlns:v="urn:schemas-microsoft-com:vml" Requires="v">
                <p:oleObj spid="_x0000_s65601" name="Visio" r:id="rId9" imgW="3419333" imgH="3705311" progId="Visio.Drawing.15">
                  <p:embed/>
                </p:oleObj>
              </mc:Choice>
              <mc:Fallback>
                <p:oleObj name="Visio" r:id="rId9" imgW="3419333" imgH="3705311" progId="Visio.Drawing.15">
                  <p:embed/>
                  <p:pic>
                    <p:nvPicPr>
                      <p:cNvPr id="0" name=""/>
                      <p:cNvPicPr>
                        <a:picLocks noChangeAspect="1" noChangeArrowheads="1"/>
                      </p:cNvPicPr>
                      <p:nvPr/>
                    </p:nvPicPr>
                    <p:blipFill>
                      <a:blip r:embed="rId10"/>
                      <a:srcRect/>
                      <a:stretch>
                        <a:fillRect/>
                      </a:stretch>
                    </p:blipFill>
                    <p:spPr bwMode="auto">
                      <a:xfrm>
                        <a:off x="5663895" y="3937963"/>
                        <a:ext cx="1944469" cy="2108491"/>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510619428"/>
              </p:ext>
            </p:extLst>
          </p:nvPr>
        </p:nvGraphicFramePr>
        <p:xfrm>
          <a:off x="8184503" y="3865972"/>
          <a:ext cx="2736660" cy="2226709"/>
        </p:xfrm>
        <a:graphic>
          <a:graphicData uri="http://schemas.openxmlformats.org/presentationml/2006/ole">
            <mc:AlternateContent xmlns:mc="http://schemas.openxmlformats.org/markup-compatibility/2006">
              <mc:Choice xmlns:v="urn:schemas-microsoft-com:vml" Requires="v">
                <p:oleObj spid="_x0000_s65602" name="Visio" r:id="rId11" imgW="6105405" imgH="5000478" progId="Visio.Drawing.15">
                  <p:embed/>
                </p:oleObj>
              </mc:Choice>
              <mc:Fallback>
                <p:oleObj name="Visio" r:id="rId11" imgW="6105405" imgH="5000478" progId="Visio.Drawing.15">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84503" y="3865972"/>
                        <a:ext cx="2736660" cy="2226709"/>
                      </a:xfrm>
                      <a:prstGeom prst="rect">
                        <a:avLst/>
                      </a:prstGeom>
                      <a:noFill/>
                    </p:spPr>
                  </p:pic>
                </p:oleObj>
              </mc:Fallback>
            </mc:AlternateContent>
          </a:graphicData>
        </a:graphic>
      </p:graphicFrame>
      <p:sp>
        <p:nvSpPr>
          <p:cNvPr id="11" name="矩形 10"/>
          <p:cNvSpPr/>
          <p:nvPr/>
        </p:nvSpPr>
        <p:spPr>
          <a:xfrm>
            <a:off x="2215446" y="6092681"/>
            <a:ext cx="380282" cy="461558"/>
          </a:xfrm>
          <a:prstGeom prst="rect">
            <a:avLst/>
          </a:prstGeom>
        </p:spPr>
        <p:txBody>
          <a:bodyPr wrap="none">
            <a:spAutoFit/>
          </a:bodyPr>
          <a:lstStyle/>
          <a:p>
            <a:pPr algn="ctr" defTabSz="1172121"/>
            <a:r>
              <a:rPr lang="en-US" altLang="zh-CN" sz="2400" kern="100">
                <a:solidFill>
                  <a:srgbClr val="1F5281"/>
                </a:solidFill>
              </a:rPr>
              <a:t>1</a:t>
            </a:r>
            <a:endParaRPr lang="zh-CN" altLang="zh-CN" sz="2400" kern="100">
              <a:solidFill>
                <a:srgbClr val="1F5281"/>
              </a:solidFill>
              <a:latin typeface="Times New Roman"/>
              <a:ea typeface="宋体"/>
              <a:cs typeface="Times New Roman"/>
            </a:endParaRPr>
          </a:p>
        </p:txBody>
      </p:sp>
      <p:sp>
        <p:nvSpPr>
          <p:cNvPr id="12" name="矩形 11"/>
          <p:cNvSpPr/>
          <p:nvPr/>
        </p:nvSpPr>
        <p:spPr>
          <a:xfrm>
            <a:off x="3160366" y="6092681"/>
            <a:ext cx="380282" cy="461558"/>
          </a:xfrm>
          <a:prstGeom prst="rect">
            <a:avLst/>
          </a:prstGeom>
        </p:spPr>
        <p:txBody>
          <a:bodyPr wrap="none">
            <a:spAutoFit/>
          </a:bodyPr>
          <a:lstStyle/>
          <a:p>
            <a:pPr algn="ctr" defTabSz="1172121"/>
            <a:r>
              <a:rPr lang="en-US" altLang="zh-CN" sz="2400" kern="100" smtClean="0">
                <a:solidFill>
                  <a:srgbClr val="1F5281"/>
                </a:solidFill>
              </a:rPr>
              <a:t>2</a:t>
            </a:r>
            <a:endParaRPr lang="zh-CN" altLang="zh-CN" sz="2400" kern="100">
              <a:solidFill>
                <a:srgbClr val="1F5281"/>
              </a:solidFill>
              <a:latin typeface="Times New Roman"/>
              <a:ea typeface="宋体"/>
              <a:cs typeface="Times New Roman"/>
            </a:endParaRPr>
          </a:p>
        </p:txBody>
      </p:sp>
      <p:sp>
        <p:nvSpPr>
          <p:cNvPr id="13" name="矩形 12"/>
          <p:cNvSpPr/>
          <p:nvPr/>
        </p:nvSpPr>
        <p:spPr>
          <a:xfrm>
            <a:off x="4583634" y="6092681"/>
            <a:ext cx="380282" cy="461558"/>
          </a:xfrm>
          <a:prstGeom prst="rect">
            <a:avLst/>
          </a:prstGeom>
        </p:spPr>
        <p:txBody>
          <a:bodyPr wrap="none">
            <a:spAutoFit/>
          </a:bodyPr>
          <a:lstStyle/>
          <a:p>
            <a:pPr algn="ctr" defTabSz="1172121"/>
            <a:r>
              <a:rPr lang="en-US" altLang="zh-CN" sz="2400" kern="100" smtClean="0">
                <a:solidFill>
                  <a:srgbClr val="1F5281"/>
                </a:solidFill>
              </a:rPr>
              <a:t>4</a:t>
            </a:r>
            <a:endParaRPr lang="zh-CN" altLang="zh-CN" sz="2400" kern="100">
              <a:solidFill>
                <a:srgbClr val="1F5281"/>
              </a:solidFill>
              <a:latin typeface="Times New Roman"/>
              <a:ea typeface="宋体"/>
              <a:cs typeface="Times New Roman"/>
            </a:endParaRPr>
          </a:p>
        </p:txBody>
      </p:sp>
      <p:sp>
        <p:nvSpPr>
          <p:cNvPr id="14" name="矩形 13"/>
          <p:cNvSpPr/>
          <p:nvPr/>
        </p:nvSpPr>
        <p:spPr>
          <a:xfrm>
            <a:off x="6692393" y="6092681"/>
            <a:ext cx="380282" cy="461558"/>
          </a:xfrm>
          <a:prstGeom prst="rect">
            <a:avLst/>
          </a:prstGeom>
        </p:spPr>
        <p:txBody>
          <a:bodyPr wrap="none">
            <a:spAutoFit/>
          </a:bodyPr>
          <a:lstStyle/>
          <a:p>
            <a:pPr algn="ctr" defTabSz="1172121"/>
            <a:r>
              <a:rPr lang="en-US" altLang="zh-CN" sz="2400" kern="100" smtClean="0">
                <a:solidFill>
                  <a:srgbClr val="1F5281"/>
                </a:solidFill>
              </a:rPr>
              <a:t>7</a:t>
            </a:r>
            <a:endParaRPr lang="zh-CN" altLang="zh-CN" sz="2400" kern="100">
              <a:solidFill>
                <a:srgbClr val="1F5281"/>
              </a:solidFill>
              <a:latin typeface="Times New Roman"/>
              <a:ea typeface="宋体"/>
              <a:cs typeface="Times New Roman"/>
            </a:endParaRPr>
          </a:p>
        </p:txBody>
      </p:sp>
      <p:sp>
        <p:nvSpPr>
          <p:cNvPr id="15" name="矩形 14"/>
          <p:cNvSpPr/>
          <p:nvPr/>
        </p:nvSpPr>
        <p:spPr>
          <a:xfrm>
            <a:off x="9137555" y="6092681"/>
            <a:ext cx="575874" cy="461558"/>
          </a:xfrm>
          <a:prstGeom prst="rect">
            <a:avLst/>
          </a:prstGeom>
        </p:spPr>
        <p:txBody>
          <a:bodyPr wrap="none">
            <a:spAutoFit/>
          </a:bodyPr>
          <a:lstStyle/>
          <a:p>
            <a:pPr algn="ctr" defTabSz="1172121"/>
            <a:r>
              <a:rPr lang="en-US" altLang="zh-CN" sz="2400" kern="100" smtClean="0">
                <a:solidFill>
                  <a:srgbClr val="1F5281"/>
                </a:solidFill>
              </a:rPr>
              <a:t>12</a:t>
            </a:r>
            <a:endParaRPr lang="zh-CN" altLang="zh-CN" sz="2400" kern="100">
              <a:solidFill>
                <a:srgbClr val="1F5281"/>
              </a:solidFill>
              <a:latin typeface="Times New Roman"/>
              <a:ea typeface="宋体"/>
              <a:cs typeface="Times New Roman"/>
            </a:endParaRPr>
          </a:p>
        </p:txBody>
      </p:sp>
    </p:spTree>
    <p:extLst>
      <p:ext uri="{BB962C8B-B14F-4D97-AF65-F5344CB8AC3E}">
        <p14:creationId xmlns:p14="http://schemas.microsoft.com/office/powerpoint/2010/main" val="119247356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lang="zh-CN" altLang="en-US"/>
              <a:t>（</a:t>
            </a:r>
            <a:r>
              <a:rPr lang="en-US" altLang="zh-CN"/>
              <a:t>1</a:t>
            </a:r>
            <a:r>
              <a:rPr lang="zh-CN" altLang="en-US"/>
              <a:t>）二叉查找树的主要作用是用于查找，即把用于查找的查找表中的所有记录按照“左小右大根在中间”的要求存储在二叉查找树上，每个记录都有一个关键字；</a:t>
            </a:r>
          </a:p>
          <a:p>
            <a:r>
              <a:rPr lang="zh-CN" altLang="en-US"/>
              <a:t>（</a:t>
            </a:r>
            <a:r>
              <a:rPr lang="en-US" altLang="zh-CN"/>
              <a:t>2</a:t>
            </a:r>
            <a:r>
              <a:rPr lang="zh-CN" altLang="en-US"/>
              <a:t>）二叉查找树中没有两个结点的关键字是相同的；</a:t>
            </a:r>
          </a:p>
          <a:p>
            <a:r>
              <a:rPr lang="zh-CN" altLang="en-US"/>
              <a:t>（</a:t>
            </a:r>
            <a:r>
              <a:rPr lang="en-US" altLang="zh-CN"/>
              <a:t>3</a:t>
            </a:r>
            <a:r>
              <a:rPr lang="zh-CN" altLang="en-US"/>
              <a:t>）二叉查找树是二叉树的一个特例，在实现时可将它定义为二叉树的继承类；</a:t>
            </a:r>
          </a:p>
          <a:p>
            <a:r>
              <a:rPr lang="zh-CN" altLang="en-US"/>
              <a:t>（</a:t>
            </a:r>
            <a:r>
              <a:rPr lang="en-US" altLang="zh-CN"/>
              <a:t>4</a:t>
            </a:r>
            <a:r>
              <a:rPr lang="zh-CN" altLang="en-US"/>
              <a:t>）对二叉查找树进行中序遍历可以得到递增有序序列</a:t>
            </a:r>
            <a:r>
              <a:rPr lang="zh-CN" altLang="en-US" smtClean="0"/>
              <a:t>，</a:t>
            </a:r>
            <a:r>
              <a:rPr lang="zh-CN" altLang="zh-CN"/>
              <a:t>因此可以把二叉查找树作为有序表的一种实现方法，并常被称为二叉排序树。</a:t>
            </a:r>
          </a:p>
          <a:p>
            <a:endParaRPr lang="zh-CN" altLang="en-US"/>
          </a:p>
        </p:txBody>
      </p:sp>
      <p:sp>
        <p:nvSpPr>
          <p:cNvPr id="3" name="标题 2"/>
          <p:cNvSpPr>
            <a:spLocks noGrp="1"/>
          </p:cNvSpPr>
          <p:nvPr>
            <p:ph type="title"/>
          </p:nvPr>
        </p:nvSpPr>
        <p:spPr/>
        <p:txBody>
          <a:bodyPr>
            <a:normAutofit fontScale="90000"/>
          </a:bodyPr>
          <a:lstStyle/>
          <a:p>
            <a:r>
              <a:rPr lang="zh-CN" altLang="zh-CN" b="1"/>
              <a:t>二叉查找树的</a:t>
            </a:r>
            <a:r>
              <a:rPr lang="zh-CN" altLang="zh-CN" b="1" smtClean="0"/>
              <a:t>性质</a:t>
            </a:r>
            <a:endParaRPr lang="zh-CN" altLang="en-US"/>
          </a:p>
        </p:txBody>
      </p:sp>
    </p:spTree>
    <p:extLst>
      <p:ext uri="{BB962C8B-B14F-4D97-AF65-F5344CB8AC3E}">
        <p14:creationId xmlns:p14="http://schemas.microsoft.com/office/powerpoint/2010/main" val="1110937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设计算法，求二叉查找树的最大值。</a:t>
            </a:r>
          </a:p>
          <a:p>
            <a:r>
              <a:rPr lang="zh-CN" altLang="en-US" smtClean="0"/>
              <a:t>完成</a:t>
            </a:r>
            <a:r>
              <a:rPr lang="zh-CN" altLang="en-US"/>
              <a:t>二叉查找树下查找算法的非递归版本。</a:t>
            </a:r>
          </a:p>
          <a:p>
            <a:r>
              <a:rPr lang="zh-CN" altLang="en-US"/>
              <a:t>完成二叉查找树下插入算法的非递归版本。</a:t>
            </a:r>
          </a:p>
          <a:p>
            <a:r>
              <a:rPr lang="zh-CN" altLang="en-US"/>
              <a:t>设计算法判别一棵二叉链表表示的二叉树是否是二叉查找树。</a:t>
            </a:r>
          </a:p>
          <a:p>
            <a:r>
              <a:rPr lang="zh-CN" altLang="en-US"/>
              <a:t>设计算法判别一棵二叉链表表示的二叉查找树是否是</a:t>
            </a:r>
            <a:r>
              <a:rPr lang="en-US" altLang="zh-CN"/>
              <a:t>AVL</a:t>
            </a:r>
            <a:r>
              <a:rPr lang="zh-CN" altLang="en-US"/>
              <a:t>树。</a:t>
            </a:r>
          </a:p>
          <a:p>
            <a:endParaRPr lang="zh-CN" altLang="en-US"/>
          </a:p>
        </p:txBody>
      </p:sp>
      <p:sp>
        <p:nvSpPr>
          <p:cNvPr id="4" name="标题 2"/>
          <p:cNvSpPr>
            <a:spLocks noGrp="1"/>
          </p:cNvSpPr>
          <p:nvPr>
            <p:ph type="title"/>
          </p:nvPr>
        </p:nvSpPr>
        <p:spPr/>
        <p:txBody>
          <a:bodyPr>
            <a:normAutofit fontScale="90000"/>
          </a:bodyPr>
          <a:lstStyle/>
          <a:p>
            <a:r>
              <a:rPr lang="zh-CN" altLang="en-US" smtClean="0"/>
              <a:t>二叉查找树下算法设计</a:t>
            </a:r>
            <a:endParaRPr lang="zh-CN" altLang="en-US"/>
          </a:p>
        </p:txBody>
      </p:sp>
    </p:spTree>
    <p:extLst>
      <p:ext uri="{BB962C8B-B14F-4D97-AF65-F5344CB8AC3E}">
        <p14:creationId xmlns:p14="http://schemas.microsoft.com/office/powerpoint/2010/main" val="3774155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smtClean="0"/>
              <a:t>不同结构查找表下算法性能比较</a:t>
            </a:r>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2713249828"/>
              </p:ext>
            </p:extLst>
          </p:nvPr>
        </p:nvGraphicFramePr>
        <p:xfrm>
          <a:off x="1414870" y="1269260"/>
          <a:ext cx="9222028" cy="4391472"/>
        </p:xfrm>
        <a:graphic>
          <a:graphicData uri="http://schemas.openxmlformats.org/drawingml/2006/table">
            <a:tbl>
              <a:tblPr firstRow="1" firstCol="1" bandRow="1">
                <a:tableStyleId>{5C22544A-7EE6-4342-B048-85BDC9FD1C3A}</a:tableStyleId>
              </a:tblPr>
              <a:tblGrid>
                <a:gridCol w="918940">
                  <a:extLst>
                    <a:ext uri="{9D8B030D-6E8A-4147-A177-3AD203B41FA5}">
                      <a16:colId xmlns:a16="http://schemas.microsoft.com/office/drawing/2014/main" val="20000"/>
                    </a:ext>
                  </a:extLst>
                </a:gridCol>
                <a:gridCol w="1846304">
                  <a:extLst>
                    <a:ext uri="{9D8B030D-6E8A-4147-A177-3AD203B41FA5}">
                      <a16:colId xmlns:a16="http://schemas.microsoft.com/office/drawing/2014/main" val="20001"/>
                    </a:ext>
                  </a:extLst>
                </a:gridCol>
                <a:gridCol w="1884784">
                  <a:extLst>
                    <a:ext uri="{9D8B030D-6E8A-4147-A177-3AD203B41FA5}">
                      <a16:colId xmlns:a16="http://schemas.microsoft.com/office/drawing/2014/main" val="20002"/>
                    </a:ext>
                  </a:extLst>
                </a:gridCol>
                <a:gridCol w="2509935">
                  <a:extLst>
                    <a:ext uri="{9D8B030D-6E8A-4147-A177-3AD203B41FA5}">
                      <a16:colId xmlns:a16="http://schemas.microsoft.com/office/drawing/2014/main" val="20003"/>
                    </a:ext>
                  </a:extLst>
                </a:gridCol>
                <a:gridCol w="2062065">
                  <a:extLst>
                    <a:ext uri="{9D8B030D-6E8A-4147-A177-3AD203B41FA5}">
                      <a16:colId xmlns:a16="http://schemas.microsoft.com/office/drawing/2014/main" val="20004"/>
                    </a:ext>
                  </a:extLst>
                </a:gridCol>
              </a:tblGrid>
              <a:tr h="1097868">
                <a:tc>
                  <a:txBody>
                    <a:bodyPr/>
                    <a:lstStyle/>
                    <a:p>
                      <a:pPr algn="just">
                        <a:spcAft>
                          <a:spcPts val="0"/>
                        </a:spcAft>
                      </a:pPr>
                      <a:r>
                        <a:rPr lang="en-US" sz="2400" kern="100">
                          <a:effectLst/>
                        </a:rPr>
                        <a:t> </a:t>
                      </a:r>
                      <a:endParaRPr lang="zh-CN" sz="2400" kern="100">
                        <a:effectLst/>
                        <a:latin typeface="Calibri"/>
                        <a:ea typeface="宋体"/>
                        <a:cs typeface="Times New Roman"/>
                      </a:endParaRPr>
                    </a:p>
                  </a:txBody>
                  <a:tcPr marL="68589" marR="68589" marT="0" marB="0" anchor="ctr"/>
                </a:tc>
                <a:tc>
                  <a:txBody>
                    <a:bodyPr/>
                    <a:lstStyle/>
                    <a:p>
                      <a:pPr algn="ctr">
                        <a:spcAft>
                          <a:spcPts val="0"/>
                        </a:spcAft>
                      </a:pPr>
                      <a:r>
                        <a:rPr lang="zh-CN" altLang="en-US" sz="2400" kern="100" smtClean="0">
                          <a:effectLst/>
                          <a:latin typeface="Calibri"/>
                          <a:ea typeface="宋体"/>
                          <a:cs typeface="Times New Roman"/>
                        </a:rPr>
                        <a:t>无序顺序表</a:t>
                      </a:r>
                      <a:endParaRPr lang="zh-CN" sz="2400" kern="100">
                        <a:effectLst/>
                        <a:latin typeface="Calibri"/>
                        <a:ea typeface="宋体"/>
                        <a:cs typeface="Times New Roman"/>
                      </a:endParaRPr>
                    </a:p>
                  </a:txBody>
                  <a:tcPr marL="68589" marR="68589" marT="0" marB="0" anchor="ctr"/>
                </a:tc>
                <a:tc>
                  <a:txBody>
                    <a:bodyPr/>
                    <a:lstStyle/>
                    <a:p>
                      <a:pPr algn="ctr">
                        <a:spcAft>
                          <a:spcPts val="0"/>
                        </a:spcAft>
                      </a:pPr>
                      <a:r>
                        <a:rPr lang="zh-CN" sz="2400" kern="100" smtClean="0">
                          <a:effectLst/>
                        </a:rPr>
                        <a:t>有序</a:t>
                      </a:r>
                      <a:r>
                        <a:rPr lang="zh-CN" altLang="en-US" sz="2400" kern="100" smtClean="0">
                          <a:effectLst/>
                        </a:rPr>
                        <a:t>顺序</a:t>
                      </a:r>
                      <a:r>
                        <a:rPr lang="zh-CN" sz="2400" kern="100" smtClean="0">
                          <a:effectLst/>
                        </a:rPr>
                        <a:t>表</a:t>
                      </a:r>
                      <a:endParaRPr lang="zh-CN" sz="2400" kern="100">
                        <a:effectLst/>
                        <a:latin typeface="Calibri"/>
                        <a:ea typeface="宋体"/>
                        <a:cs typeface="Times New Roman"/>
                      </a:endParaRPr>
                    </a:p>
                  </a:txBody>
                  <a:tcPr marL="68589" marR="68589" marT="0" marB="0" anchor="ctr"/>
                </a:tc>
                <a:tc>
                  <a:txBody>
                    <a:bodyPr/>
                    <a:lstStyle/>
                    <a:p>
                      <a:pPr algn="ctr">
                        <a:spcAft>
                          <a:spcPts val="0"/>
                        </a:spcAft>
                      </a:pPr>
                      <a:r>
                        <a:rPr lang="zh-CN" sz="2400" kern="100">
                          <a:effectLst/>
                        </a:rPr>
                        <a:t>二叉查找树</a:t>
                      </a:r>
                      <a:endParaRPr lang="zh-CN" sz="2400" kern="100">
                        <a:effectLst/>
                        <a:latin typeface="Calibri"/>
                        <a:ea typeface="宋体"/>
                        <a:cs typeface="Times New Roman"/>
                      </a:endParaRPr>
                    </a:p>
                  </a:txBody>
                  <a:tcPr marL="68589" marR="68589" marT="0" marB="0" anchor="ctr"/>
                </a:tc>
                <a:tc>
                  <a:txBody>
                    <a:bodyPr/>
                    <a:lstStyle/>
                    <a:p>
                      <a:pPr algn="ctr">
                        <a:spcAft>
                          <a:spcPts val="0"/>
                        </a:spcAft>
                      </a:pPr>
                      <a:r>
                        <a:rPr lang="en-US" sz="2400" kern="100">
                          <a:effectLst/>
                        </a:rPr>
                        <a:t>AVL</a:t>
                      </a:r>
                      <a:r>
                        <a:rPr lang="zh-CN" sz="2400" kern="100">
                          <a:effectLst/>
                        </a:rPr>
                        <a:t>树</a:t>
                      </a:r>
                      <a:endParaRPr lang="zh-CN" sz="2400" kern="100">
                        <a:effectLst/>
                        <a:latin typeface="Calibri"/>
                        <a:ea typeface="宋体"/>
                        <a:cs typeface="Times New Roman"/>
                      </a:endParaRPr>
                    </a:p>
                  </a:txBody>
                  <a:tcPr marL="68589" marR="68589" marT="0" marB="0" anchor="ctr"/>
                </a:tc>
                <a:extLst>
                  <a:ext uri="{0D108BD9-81ED-4DB2-BD59-A6C34878D82A}">
                    <a16:rowId xmlns:a16="http://schemas.microsoft.com/office/drawing/2014/main" val="10000"/>
                  </a:ext>
                </a:extLst>
              </a:tr>
              <a:tr h="1097868">
                <a:tc>
                  <a:txBody>
                    <a:bodyPr/>
                    <a:lstStyle/>
                    <a:p>
                      <a:pPr algn="just">
                        <a:spcAft>
                          <a:spcPts val="0"/>
                        </a:spcAft>
                      </a:pPr>
                      <a:r>
                        <a:rPr lang="zh-CN" sz="2400" kern="100">
                          <a:effectLst/>
                        </a:rPr>
                        <a:t>查找</a:t>
                      </a:r>
                      <a:endParaRPr lang="zh-CN" sz="2400" kern="100">
                        <a:effectLst/>
                        <a:latin typeface="Calibri"/>
                        <a:ea typeface="宋体"/>
                        <a:cs typeface="Times New Roman"/>
                      </a:endParaRPr>
                    </a:p>
                  </a:txBody>
                  <a:tcPr marL="68589" marR="68589" marT="0" marB="0" anchor="ctr"/>
                </a:tc>
                <a:tc>
                  <a:txBody>
                    <a:bodyPr/>
                    <a:lstStyle/>
                    <a:p>
                      <a:pPr algn="ctr">
                        <a:spcAft>
                          <a:spcPts val="0"/>
                        </a:spcAft>
                      </a:pPr>
                      <a:r>
                        <a:rPr lang="en-US" sz="2400" kern="100" smtClean="0">
                          <a:effectLst/>
                        </a:rPr>
                        <a:t>O(n</a:t>
                      </a:r>
                      <a:r>
                        <a:rPr lang="en-US" sz="2400" kern="100">
                          <a:effectLst/>
                        </a:rPr>
                        <a:t>)</a:t>
                      </a:r>
                      <a:endParaRPr lang="zh-CN" sz="2400" kern="100">
                        <a:effectLst/>
                        <a:latin typeface="Calibri"/>
                        <a:ea typeface="宋体"/>
                        <a:cs typeface="Times New Roman"/>
                      </a:endParaRPr>
                    </a:p>
                  </a:txBody>
                  <a:tcPr marL="68589" marR="68589" marT="0" marB="0" anchor="ctr"/>
                </a:tc>
                <a:tc>
                  <a:txBody>
                    <a:bodyPr/>
                    <a:lstStyle/>
                    <a:p>
                      <a:pPr algn="ctr">
                        <a:spcAft>
                          <a:spcPts val="0"/>
                        </a:spcAft>
                      </a:pPr>
                      <a:r>
                        <a:rPr lang="en-US" sz="2400" kern="100">
                          <a:effectLst/>
                        </a:rPr>
                        <a:t>O(log</a:t>
                      </a:r>
                      <a:r>
                        <a:rPr lang="en-US" sz="2400" kern="100" baseline="-25000">
                          <a:effectLst/>
                        </a:rPr>
                        <a:t>2</a:t>
                      </a:r>
                      <a:r>
                        <a:rPr lang="en-US" sz="2400" kern="100">
                          <a:effectLst/>
                        </a:rPr>
                        <a:t>n)</a:t>
                      </a:r>
                      <a:endParaRPr lang="zh-CN" sz="2400" kern="100">
                        <a:effectLst/>
                        <a:latin typeface="Calibri"/>
                        <a:ea typeface="宋体"/>
                        <a:cs typeface="Times New Roman"/>
                      </a:endParaRPr>
                    </a:p>
                  </a:txBody>
                  <a:tcPr marL="68589" marR="68589" marT="0" marB="0" anchor="ctr"/>
                </a:tc>
                <a:tc>
                  <a:txBody>
                    <a:bodyPr/>
                    <a:lstStyle/>
                    <a:p>
                      <a:pPr algn="ctr">
                        <a:spcAft>
                          <a:spcPts val="0"/>
                        </a:spcAft>
                      </a:pPr>
                      <a:r>
                        <a:rPr lang="en-US" sz="2400" kern="100">
                          <a:effectLst/>
                        </a:rPr>
                        <a:t>O(log</a:t>
                      </a:r>
                      <a:r>
                        <a:rPr lang="en-US" sz="2400" kern="100" baseline="-25000">
                          <a:effectLst/>
                        </a:rPr>
                        <a:t>2</a:t>
                      </a:r>
                      <a:r>
                        <a:rPr lang="en-US" sz="2400" kern="100">
                          <a:effectLst/>
                        </a:rPr>
                        <a:t>n)-&gt;O(n)</a:t>
                      </a:r>
                      <a:endParaRPr lang="zh-CN" sz="2400" kern="100">
                        <a:effectLst/>
                        <a:latin typeface="Calibri"/>
                        <a:ea typeface="宋体"/>
                        <a:cs typeface="Times New Roman"/>
                      </a:endParaRPr>
                    </a:p>
                  </a:txBody>
                  <a:tcPr marL="68589" marR="68589" marT="0" marB="0" anchor="ctr"/>
                </a:tc>
                <a:tc>
                  <a:txBody>
                    <a:bodyPr/>
                    <a:lstStyle/>
                    <a:p>
                      <a:pPr algn="ctr">
                        <a:spcAft>
                          <a:spcPts val="0"/>
                        </a:spcAft>
                      </a:pPr>
                      <a:r>
                        <a:rPr lang="en-US" sz="2400" kern="100">
                          <a:effectLst/>
                        </a:rPr>
                        <a:t>O(log</a:t>
                      </a:r>
                      <a:r>
                        <a:rPr lang="en-US" sz="2400" kern="100" baseline="-25000">
                          <a:effectLst/>
                        </a:rPr>
                        <a:t>2</a:t>
                      </a:r>
                      <a:r>
                        <a:rPr lang="en-US" sz="2400" kern="100">
                          <a:effectLst/>
                        </a:rPr>
                        <a:t>n)</a:t>
                      </a:r>
                      <a:endParaRPr lang="zh-CN" sz="2400" kern="100">
                        <a:effectLst/>
                        <a:latin typeface="Calibri"/>
                        <a:ea typeface="宋体"/>
                        <a:cs typeface="Times New Roman"/>
                      </a:endParaRPr>
                    </a:p>
                  </a:txBody>
                  <a:tcPr marL="68589" marR="68589" marT="0" marB="0" anchor="ctr"/>
                </a:tc>
                <a:extLst>
                  <a:ext uri="{0D108BD9-81ED-4DB2-BD59-A6C34878D82A}">
                    <a16:rowId xmlns:a16="http://schemas.microsoft.com/office/drawing/2014/main" val="10001"/>
                  </a:ext>
                </a:extLst>
              </a:tr>
              <a:tr h="1097868">
                <a:tc>
                  <a:txBody>
                    <a:bodyPr/>
                    <a:lstStyle/>
                    <a:p>
                      <a:pPr algn="just">
                        <a:spcAft>
                          <a:spcPts val="0"/>
                        </a:spcAft>
                      </a:pPr>
                      <a:r>
                        <a:rPr lang="zh-CN" sz="2400" kern="100">
                          <a:effectLst/>
                        </a:rPr>
                        <a:t>插入</a:t>
                      </a:r>
                      <a:endParaRPr lang="zh-CN" sz="2400" kern="100">
                        <a:effectLst/>
                        <a:latin typeface="Calibri"/>
                        <a:ea typeface="宋体"/>
                        <a:cs typeface="Times New Roman"/>
                      </a:endParaRPr>
                    </a:p>
                  </a:txBody>
                  <a:tcPr marL="68589" marR="68589" marT="0" marB="0" anchor="ctr"/>
                </a:tc>
                <a:tc>
                  <a:txBody>
                    <a:bodyPr/>
                    <a:lstStyle/>
                    <a:p>
                      <a:pPr algn="ctr">
                        <a:spcAft>
                          <a:spcPts val="0"/>
                        </a:spcAft>
                      </a:pPr>
                      <a:r>
                        <a:rPr lang="en-US" sz="2400" kern="100" smtClean="0">
                          <a:effectLst/>
                        </a:rPr>
                        <a:t>O(1)</a:t>
                      </a:r>
                      <a:endParaRPr lang="zh-CN" sz="2400" kern="100">
                        <a:effectLst/>
                        <a:latin typeface="Calibri"/>
                        <a:ea typeface="宋体"/>
                        <a:cs typeface="Times New Roman"/>
                      </a:endParaRPr>
                    </a:p>
                  </a:txBody>
                  <a:tcPr marL="68589" marR="68589" marT="0" marB="0" anchor="ctr"/>
                </a:tc>
                <a:tc>
                  <a:txBody>
                    <a:bodyPr/>
                    <a:lstStyle/>
                    <a:p>
                      <a:pPr algn="ctr">
                        <a:spcAft>
                          <a:spcPts val="0"/>
                        </a:spcAft>
                      </a:pPr>
                      <a:r>
                        <a:rPr lang="en-US" sz="2400" kern="100">
                          <a:effectLst/>
                        </a:rPr>
                        <a:t>O(n)</a:t>
                      </a:r>
                      <a:endParaRPr lang="zh-CN" sz="2400" kern="100">
                        <a:effectLst/>
                        <a:latin typeface="Calibri"/>
                        <a:ea typeface="宋体"/>
                        <a:cs typeface="Times New Roman"/>
                      </a:endParaRPr>
                    </a:p>
                  </a:txBody>
                  <a:tcPr marL="68589" marR="68589" marT="0" marB="0" anchor="ctr"/>
                </a:tc>
                <a:tc>
                  <a:txBody>
                    <a:bodyPr/>
                    <a:lstStyle/>
                    <a:p>
                      <a:pPr algn="ctr">
                        <a:spcAft>
                          <a:spcPts val="0"/>
                        </a:spcAft>
                      </a:pPr>
                      <a:r>
                        <a:rPr lang="en-US" sz="2400" kern="100">
                          <a:effectLst/>
                        </a:rPr>
                        <a:t>O(log</a:t>
                      </a:r>
                      <a:r>
                        <a:rPr lang="en-US" sz="2400" kern="100" baseline="-25000">
                          <a:effectLst/>
                        </a:rPr>
                        <a:t>2</a:t>
                      </a:r>
                      <a:r>
                        <a:rPr lang="en-US" sz="2400" kern="100">
                          <a:effectLst/>
                        </a:rPr>
                        <a:t>n)-&gt;O(n)</a:t>
                      </a:r>
                      <a:endParaRPr lang="zh-CN" sz="2400" kern="100">
                        <a:effectLst/>
                        <a:latin typeface="Calibri"/>
                        <a:ea typeface="宋体"/>
                        <a:cs typeface="Times New Roman"/>
                      </a:endParaRPr>
                    </a:p>
                  </a:txBody>
                  <a:tcPr marL="68589" marR="68589" marT="0" marB="0" anchor="ctr"/>
                </a:tc>
                <a:tc>
                  <a:txBody>
                    <a:bodyPr/>
                    <a:lstStyle/>
                    <a:p>
                      <a:pPr algn="ctr">
                        <a:spcAft>
                          <a:spcPts val="0"/>
                        </a:spcAft>
                      </a:pPr>
                      <a:r>
                        <a:rPr lang="en-US" sz="2400" kern="100">
                          <a:effectLst/>
                        </a:rPr>
                        <a:t>O(log</a:t>
                      </a:r>
                      <a:r>
                        <a:rPr lang="en-US" sz="2400" kern="100" baseline="-25000">
                          <a:effectLst/>
                        </a:rPr>
                        <a:t>2</a:t>
                      </a:r>
                      <a:r>
                        <a:rPr lang="en-US" sz="2400" kern="100">
                          <a:effectLst/>
                        </a:rPr>
                        <a:t>n)</a:t>
                      </a:r>
                      <a:endParaRPr lang="zh-CN" sz="2400" kern="100">
                        <a:effectLst/>
                        <a:latin typeface="Calibri"/>
                        <a:ea typeface="宋体"/>
                        <a:cs typeface="Times New Roman"/>
                      </a:endParaRPr>
                    </a:p>
                  </a:txBody>
                  <a:tcPr marL="68589" marR="68589" marT="0" marB="0" anchor="ctr"/>
                </a:tc>
                <a:extLst>
                  <a:ext uri="{0D108BD9-81ED-4DB2-BD59-A6C34878D82A}">
                    <a16:rowId xmlns:a16="http://schemas.microsoft.com/office/drawing/2014/main" val="10002"/>
                  </a:ext>
                </a:extLst>
              </a:tr>
              <a:tr h="1097868">
                <a:tc>
                  <a:txBody>
                    <a:bodyPr/>
                    <a:lstStyle/>
                    <a:p>
                      <a:pPr algn="just">
                        <a:spcAft>
                          <a:spcPts val="0"/>
                        </a:spcAft>
                      </a:pPr>
                      <a:r>
                        <a:rPr lang="zh-CN" sz="2400" kern="100">
                          <a:effectLst/>
                        </a:rPr>
                        <a:t>删除</a:t>
                      </a:r>
                      <a:endParaRPr lang="zh-CN" sz="2400" kern="100">
                        <a:effectLst/>
                        <a:latin typeface="Calibri"/>
                        <a:ea typeface="宋体"/>
                        <a:cs typeface="Times New Roman"/>
                      </a:endParaRPr>
                    </a:p>
                  </a:txBody>
                  <a:tcPr marL="68589" marR="68589" marT="0" marB="0" anchor="ctr"/>
                </a:tc>
                <a:tc>
                  <a:txBody>
                    <a:bodyPr/>
                    <a:lstStyle/>
                    <a:p>
                      <a:pPr algn="ctr">
                        <a:spcAft>
                          <a:spcPts val="0"/>
                        </a:spcAft>
                      </a:pPr>
                      <a:r>
                        <a:rPr lang="en-US" sz="2400" kern="100">
                          <a:effectLst/>
                        </a:rPr>
                        <a:t>O(n)</a:t>
                      </a:r>
                      <a:endParaRPr lang="zh-CN" sz="2400" kern="100">
                        <a:effectLst/>
                        <a:latin typeface="Calibri"/>
                        <a:ea typeface="宋体"/>
                        <a:cs typeface="Times New Roman"/>
                      </a:endParaRPr>
                    </a:p>
                  </a:txBody>
                  <a:tcPr marL="68589" marR="68589" marT="0" marB="0" anchor="ctr"/>
                </a:tc>
                <a:tc>
                  <a:txBody>
                    <a:bodyPr/>
                    <a:lstStyle/>
                    <a:p>
                      <a:pPr algn="ctr">
                        <a:spcAft>
                          <a:spcPts val="0"/>
                        </a:spcAft>
                      </a:pPr>
                      <a:r>
                        <a:rPr lang="en-US" sz="2400" kern="100">
                          <a:effectLst/>
                        </a:rPr>
                        <a:t>O(n)</a:t>
                      </a:r>
                      <a:endParaRPr lang="zh-CN" sz="2400" kern="100">
                        <a:effectLst/>
                        <a:latin typeface="Calibri"/>
                        <a:ea typeface="宋体"/>
                        <a:cs typeface="Times New Roman"/>
                      </a:endParaRPr>
                    </a:p>
                  </a:txBody>
                  <a:tcPr marL="68589" marR="68589" marT="0" marB="0" anchor="ctr"/>
                </a:tc>
                <a:tc>
                  <a:txBody>
                    <a:bodyPr/>
                    <a:lstStyle/>
                    <a:p>
                      <a:pPr algn="ctr">
                        <a:spcAft>
                          <a:spcPts val="0"/>
                        </a:spcAft>
                      </a:pPr>
                      <a:r>
                        <a:rPr lang="en-US" sz="2400" kern="100">
                          <a:effectLst/>
                        </a:rPr>
                        <a:t>O(log</a:t>
                      </a:r>
                      <a:r>
                        <a:rPr lang="en-US" sz="2400" kern="100" baseline="-25000">
                          <a:effectLst/>
                        </a:rPr>
                        <a:t>2</a:t>
                      </a:r>
                      <a:r>
                        <a:rPr lang="en-US" sz="2400" kern="100">
                          <a:effectLst/>
                        </a:rPr>
                        <a:t>n)-&gt;O(n)</a:t>
                      </a:r>
                      <a:endParaRPr lang="zh-CN" sz="2400" kern="100">
                        <a:effectLst/>
                        <a:latin typeface="Calibri"/>
                        <a:ea typeface="宋体"/>
                        <a:cs typeface="Times New Roman"/>
                      </a:endParaRPr>
                    </a:p>
                  </a:txBody>
                  <a:tcPr marL="68589" marR="68589" marT="0" marB="0" anchor="ctr"/>
                </a:tc>
                <a:tc>
                  <a:txBody>
                    <a:bodyPr/>
                    <a:lstStyle/>
                    <a:p>
                      <a:pPr algn="ctr">
                        <a:spcAft>
                          <a:spcPts val="0"/>
                        </a:spcAft>
                      </a:pPr>
                      <a:r>
                        <a:rPr lang="en-US" sz="2400" kern="100">
                          <a:effectLst/>
                        </a:rPr>
                        <a:t>O(log</a:t>
                      </a:r>
                      <a:r>
                        <a:rPr lang="en-US" sz="2400" kern="100" baseline="-25000">
                          <a:effectLst/>
                        </a:rPr>
                        <a:t>2</a:t>
                      </a:r>
                      <a:r>
                        <a:rPr lang="en-US" sz="2400" kern="100">
                          <a:effectLst/>
                        </a:rPr>
                        <a:t>n)</a:t>
                      </a:r>
                      <a:endParaRPr lang="zh-CN" sz="2400" kern="100">
                        <a:effectLst/>
                        <a:latin typeface="Calibri"/>
                        <a:ea typeface="宋体"/>
                        <a:cs typeface="Times New Roman"/>
                      </a:endParaRPr>
                    </a:p>
                  </a:txBody>
                  <a:tcPr marL="68589" marR="68589" marT="0" marB="0" anchor="ctr"/>
                </a:tc>
                <a:extLst>
                  <a:ext uri="{0D108BD9-81ED-4DB2-BD59-A6C34878D82A}">
                    <a16:rowId xmlns:a16="http://schemas.microsoft.com/office/drawing/2014/main" val="10003"/>
                  </a:ext>
                </a:extLst>
              </a:tr>
            </a:tbl>
          </a:graphicData>
        </a:graphic>
      </p:graphicFrame>
      <p:sp>
        <p:nvSpPr>
          <p:cNvPr id="5" name="右箭头 4"/>
          <p:cNvSpPr/>
          <p:nvPr/>
        </p:nvSpPr>
        <p:spPr>
          <a:xfrm>
            <a:off x="11280710" y="6027576"/>
            <a:ext cx="821094" cy="30791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67586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1219200" y="635000"/>
            <a:ext cx="9753600" cy="2143125"/>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1. 二叉排序树的充要条件是任一结点的值均大于其左孩子的值，小于其右孩子的值。</a:t>
            </a:r>
          </a:p>
        </p:txBody>
      </p:sp>
      <p:sp>
        <p:nvSpPr>
          <p:cNvPr id="6" name="文本框 5"/>
          <p:cNvSpPr txBox="1"/>
          <p:nvPr>
            <p:custDataLst>
              <p:tags r:id="rId3"/>
            </p:custDataLst>
          </p:nvPr>
        </p:nvSpPr>
        <p:spPr>
          <a:xfrm>
            <a:off x="2438400" y="2785745"/>
            <a:ext cx="85344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正确</a:t>
            </a:r>
          </a:p>
        </p:txBody>
      </p:sp>
      <p:sp>
        <p:nvSpPr>
          <p:cNvPr id="7" name="文本框 6"/>
          <p:cNvSpPr txBox="1"/>
          <p:nvPr>
            <p:custDataLst>
              <p:tags r:id="rId4"/>
            </p:custDataLst>
          </p:nvPr>
        </p:nvSpPr>
        <p:spPr>
          <a:xfrm>
            <a:off x="2438400" y="3642995"/>
            <a:ext cx="85344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错误</a:t>
            </a:r>
          </a:p>
        </p:txBody>
      </p:sp>
      <p:sp>
        <p:nvSpPr>
          <p:cNvPr id="10" name="椭圆 9"/>
          <p:cNvSpPr>
            <a:spLocks noChangeAspect="1"/>
          </p:cNvSpPr>
          <p:nvPr>
            <p:custDataLst>
              <p:tags r:id="rId5"/>
            </p:custDataLst>
          </p:nvPr>
        </p:nvSpPr>
        <p:spPr>
          <a:xfrm>
            <a:off x="1571625" y="2849880"/>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A</a:t>
            </a:r>
          </a:p>
        </p:txBody>
      </p:sp>
      <p:sp>
        <p:nvSpPr>
          <p:cNvPr id="11" name="椭圆 10"/>
          <p:cNvSpPr>
            <a:spLocks noChangeAspect="1"/>
          </p:cNvSpPr>
          <p:nvPr>
            <p:custDataLst>
              <p:tags r:id="rId6"/>
            </p:custDataLst>
          </p:nvPr>
        </p:nvSpPr>
        <p:spPr>
          <a:xfrm>
            <a:off x="1571625" y="3707130"/>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B</a:t>
            </a:r>
          </a:p>
        </p:txBody>
      </p:sp>
      <p:sp>
        <p:nvSpPr>
          <p:cNvPr id="14" name="圆角矩形 13"/>
          <p:cNvSpPr/>
          <p:nvPr>
            <p:custDataLst>
              <p:tags r:id="rId7"/>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提交</a:t>
            </a:r>
          </a:p>
        </p:txBody>
      </p:sp>
      <p:grpSp>
        <p:nvGrpSpPr>
          <p:cNvPr id="19" name="组合 18"/>
          <p:cNvGrpSpPr/>
          <p:nvPr>
            <p:custDataLst>
              <p:tags r:id="rId8"/>
            </p:custDataLst>
          </p:nvPr>
        </p:nvGrpSpPr>
        <p:grpSpPr>
          <a:xfrm>
            <a:off x="0" y="0"/>
            <a:ext cx="12192000" cy="635000"/>
            <a:chOff x="0" y="0"/>
            <a:chExt cx="19200" cy="1000"/>
          </a:xfrm>
        </p:grpSpPr>
        <p:sp>
          <p:nvSpPr>
            <p:cNvPr id="15" name="TitleBackground"/>
            <p:cNvSpPr/>
            <p:nvPr>
              <p:custDataLst>
                <p:tags r:id="rId10"/>
              </p:custDataLst>
            </p:nvPr>
          </p:nvSpPr>
          <p:spPr>
            <a:xfrm>
              <a:off x="0" y="0"/>
              <a:ext cx="192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1"/>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2"/>
              </p:custDataLst>
            </p:nvPr>
          </p:nvSpPr>
          <p:spPr>
            <a:xfrm>
              <a:off x="400" y="0"/>
              <a:ext cx="3000" cy="1000"/>
            </a:xfrm>
            <a:prstGeom prst="rect">
              <a:avLst/>
            </a:prstGeom>
            <a:noFill/>
          </p:spPr>
          <p:txBody>
            <a:bodyPr wrap="non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单选题</a:t>
              </a:r>
            </a:p>
          </p:txBody>
        </p:sp>
        <p:sp>
          <p:nvSpPr>
            <p:cNvPr id="18" name="TipText"/>
            <p:cNvSpPr txBox="1"/>
            <p:nvPr>
              <p:custDataLst>
                <p:tags r:id="rId13"/>
              </p:custDataLst>
            </p:nvPr>
          </p:nvSpPr>
          <p:spPr>
            <a:xfrm>
              <a:off x="2403" y="172"/>
              <a:ext cx="3600" cy="800"/>
            </a:xfrm>
            <a:prstGeom prst="rect">
              <a:avLst/>
            </a:prstGeom>
            <a:noFill/>
          </p:spPr>
          <p:txBody>
            <a:bodyPr wrap="none" rtlCol="0" anchor="ctr" anchorCtr="0">
              <a:noAutofit/>
            </a:bodyPr>
            <a:lstStyle/>
            <a:p>
              <a:pPr lvl="0" algn="l">
                <a:buNone/>
              </a:pPr>
              <a:r>
                <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5分</a:t>
              </a:r>
            </a:p>
          </p:txBody>
        </p:sp>
      </p:grpSp>
      <p:pic>
        <p:nvPicPr>
          <p:cNvPr id="4" name="图片 3" descr="tmp73F9"/>
          <p:cNvPicPr>
            <a:picLocks noChangeAspect="1"/>
          </p:cNvPicPr>
          <p:nvPr>
            <p:custDataLst>
              <p:tags r:id="rId9"/>
            </p:custDataLst>
          </p:nvPr>
        </p:nvPicPr>
        <p:blipFill>
          <a:blip r:embed="rId15"/>
          <a:stretch>
            <a:fillRect/>
          </a:stretch>
        </p:blipFill>
        <p:spPr>
          <a:xfrm>
            <a:off x="10642600" y="63500"/>
            <a:ext cx="1422400" cy="508000"/>
          </a:xfrm>
          <a:prstGeom prst="rect">
            <a:avLst/>
          </a:prstGeom>
        </p:spPr>
      </p:pic>
    </p:spTree>
    <p:custDataLst>
      <p:tags r:id="rId1"/>
    </p:custData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1219200" y="635000"/>
            <a:ext cx="9753600" cy="2143125"/>
          </a:xfrm>
          <a:prstGeom prst="rect">
            <a:avLst/>
          </a:prstGeom>
          <a:noFill/>
        </p:spPr>
        <p:txBody>
          <a:bodyPr wrap="square" rtlCol="0" anchor="ctr" anchorCtr="0">
            <a:noAutofit/>
          </a:bodyPr>
          <a:lstStyle/>
          <a:p>
            <a:pPr lvl="0" algn="l">
              <a:buNone/>
            </a:pPr>
            <a:r>
              <a:rPr lang="en-US" altLang="zh-CN" sz="2600">
                <a:solidFill>
                  <a:srgbClr val="000000"/>
                </a:solidFill>
                <a:latin typeface="微软雅黑" panose="020B0503020204020204" pitchFamily="34" charset="-122"/>
                <a:ea typeface="微软雅黑" panose="020B0503020204020204" pitchFamily="34" charset="-122"/>
              </a:rPr>
              <a:t>2</a:t>
            </a:r>
            <a:r>
              <a:rPr lang="zh-CN" altLang="en-US" sz="2600">
                <a:solidFill>
                  <a:srgbClr val="000000"/>
                </a:solidFill>
                <a:latin typeface="微软雅黑" panose="020B0503020204020204" pitchFamily="34" charset="-122"/>
                <a:ea typeface="微软雅黑" panose="020B0503020204020204" pitchFamily="34" charset="-122"/>
              </a:rPr>
              <a:t>. 若二叉排序树中关键码互不相同，则其中最小元素和最大元素一定是叶子结点。</a:t>
            </a:r>
          </a:p>
        </p:txBody>
      </p:sp>
      <p:sp>
        <p:nvSpPr>
          <p:cNvPr id="4" name="文本框 3"/>
          <p:cNvSpPr txBox="1"/>
          <p:nvPr>
            <p:custDataLst>
              <p:tags r:id="rId3"/>
            </p:custDataLst>
          </p:nvPr>
        </p:nvSpPr>
        <p:spPr>
          <a:xfrm>
            <a:off x="2438400" y="2785745"/>
            <a:ext cx="85344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正确</a:t>
            </a:r>
          </a:p>
        </p:txBody>
      </p:sp>
      <p:sp>
        <p:nvSpPr>
          <p:cNvPr id="5" name="文本框 4"/>
          <p:cNvSpPr txBox="1"/>
          <p:nvPr>
            <p:custDataLst>
              <p:tags r:id="rId4"/>
            </p:custDataLst>
          </p:nvPr>
        </p:nvSpPr>
        <p:spPr>
          <a:xfrm>
            <a:off x="2438400" y="3642995"/>
            <a:ext cx="85344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错误</a:t>
            </a:r>
          </a:p>
        </p:txBody>
      </p:sp>
      <p:sp>
        <p:nvSpPr>
          <p:cNvPr id="8" name="椭圆 7"/>
          <p:cNvSpPr>
            <a:spLocks noChangeAspect="1"/>
          </p:cNvSpPr>
          <p:nvPr>
            <p:custDataLst>
              <p:tags r:id="rId5"/>
            </p:custDataLst>
          </p:nvPr>
        </p:nvSpPr>
        <p:spPr>
          <a:xfrm>
            <a:off x="1571625" y="2849880"/>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A</a:t>
            </a:r>
          </a:p>
        </p:txBody>
      </p:sp>
      <p:sp>
        <p:nvSpPr>
          <p:cNvPr id="9" name="椭圆 8"/>
          <p:cNvSpPr>
            <a:spLocks noChangeAspect="1"/>
          </p:cNvSpPr>
          <p:nvPr>
            <p:custDataLst>
              <p:tags r:id="rId6"/>
            </p:custDataLst>
          </p:nvPr>
        </p:nvSpPr>
        <p:spPr>
          <a:xfrm>
            <a:off x="1571625" y="3707130"/>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B</a:t>
            </a:r>
          </a:p>
        </p:txBody>
      </p:sp>
      <p:sp>
        <p:nvSpPr>
          <p:cNvPr id="12" name="圆角矩形 11"/>
          <p:cNvSpPr/>
          <p:nvPr>
            <p:custDataLst>
              <p:tags r:id="rId7"/>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提交</a:t>
            </a:r>
          </a:p>
        </p:txBody>
      </p:sp>
      <p:grpSp>
        <p:nvGrpSpPr>
          <p:cNvPr id="17" name="组合 16"/>
          <p:cNvGrpSpPr/>
          <p:nvPr>
            <p:custDataLst>
              <p:tags r:id="rId8"/>
            </p:custDataLst>
          </p:nvPr>
        </p:nvGrpSpPr>
        <p:grpSpPr>
          <a:xfrm>
            <a:off x="0" y="0"/>
            <a:ext cx="12192000" cy="635000"/>
            <a:chOff x="0" y="0"/>
            <a:chExt cx="19200" cy="1000"/>
          </a:xfrm>
        </p:grpSpPr>
        <p:sp>
          <p:nvSpPr>
            <p:cNvPr id="13" name="TitleBackground"/>
            <p:cNvSpPr/>
            <p:nvPr>
              <p:custDataLst>
                <p:tags r:id="rId10"/>
              </p:custDataLst>
            </p:nvPr>
          </p:nvSpPr>
          <p:spPr>
            <a:xfrm>
              <a:off x="0" y="0"/>
              <a:ext cx="192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1"/>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2"/>
              </p:custDataLst>
            </p:nvPr>
          </p:nvSpPr>
          <p:spPr>
            <a:xfrm>
              <a:off x="400" y="0"/>
              <a:ext cx="3000" cy="1000"/>
            </a:xfrm>
            <a:prstGeom prst="rect">
              <a:avLst/>
            </a:prstGeom>
            <a:noFill/>
          </p:spPr>
          <p:txBody>
            <a:bodyPr wrap="non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单选题</a:t>
              </a:r>
            </a:p>
          </p:txBody>
        </p:sp>
        <p:sp>
          <p:nvSpPr>
            <p:cNvPr id="16" name="TipText"/>
            <p:cNvSpPr txBox="1"/>
            <p:nvPr>
              <p:custDataLst>
                <p:tags r:id="rId13"/>
              </p:custDataLst>
            </p:nvPr>
          </p:nvSpPr>
          <p:spPr>
            <a:xfrm>
              <a:off x="2403" y="172"/>
              <a:ext cx="3600" cy="800"/>
            </a:xfrm>
            <a:prstGeom prst="rect">
              <a:avLst/>
            </a:prstGeom>
            <a:noFill/>
          </p:spPr>
          <p:txBody>
            <a:bodyPr wrap="none" rtlCol="0" anchor="ctr" anchorCtr="0">
              <a:noAutofit/>
            </a:bodyPr>
            <a:lstStyle/>
            <a:p>
              <a:pPr lvl="0" algn="l">
                <a:buNone/>
              </a:pPr>
              <a:r>
                <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5分</a:t>
              </a:r>
            </a:p>
          </p:txBody>
        </p:sp>
      </p:grpSp>
      <p:pic>
        <p:nvPicPr>
          <p:cNvPr id="2" name="图片 1" descr="tmp73F9"/>
          <p:cNvPicPr>
            <a:picLocks noChangeAspect="1"/>
          </p:cNvPicPr>
          <p:nvPr>
            <p:custDataLst>
              <p:tags r:id="rId9"/>
            </p:custDataLst>
          </p:nvPr>
        </p:nvPicPr>
        <p:blipFill>
          <a:blip r:embed="rId15"/>
          <a:stretch>
            <a:fillRect/>
          </a:stretch>
        </p:blipFill>
        <p:spPr>
          <a:xfrm>
            <a:off x="10642600" y="63500"/>
            <a:ext cx="1422400" cy="5080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1219200" y="635000"/>
            <a:ext cx="9753600" cy="2143125"/>
          </a:xfrm>
          <a:prstGeom prst="rect">
            <a:avLst/>
          </a:prstGeom>
          <a:noFill/>
        </p:spPr>
        <p:txBody>
          <a:bodyPr wrap="square" rtlCol="0" anchor="ctr" anchorCtr="0">
            <a:noAutofit/>
          </a:bodyPr>
          <a:lstStyle/>
          <a:p>
            <a:pPr lvl="0" algn="l">
              <a:buNone/>
            </a:pPr>
            <a:r>
              <a:rPr lang="en-US" altLang="zh-CN" sz="2600">
                <a:solidFill>
                  <a:srgbClr val="000000"/>
                </a:solidFill>
                <a:latin typeface="微软雅黑" panose="020B0503020204020204" pitchFamily="34" charset="-122"/>
                <a:ea typeface="微软雅黑" panose="020B0503020204020204" pitchFamily="34" charset="-122"/>
              </a:rPr>
              <a:t>3</a:t>
            </a:r>
            <a:r>
              <a:rPr lang="zh-CN" altLang="en-US" sz="2600">
                <a:solidFill>
                  <a:srgbClr val="000000"/>
                </a:solidFill>
                <a:latin typeface="微软雅黑" panose="020B0503020204020204" pitchFamily="34" charset="-122"/>
                <a:ea typeface="微软雅黑" panose="020B0503020204020204" pitchFamily="34" charset="-122"/>
              </a:rPr>
              <a:t>. 二叉排序树可以实现在大型的数据集合上进行动态查找。</a:t>
            </a:r>
          </a:p>
        </p:txBody>
      </p:sp>
      <p:sp>
        <p:nvSpPr>
          <p:cNvPr id="4" name="文本框 3"/>
          <p:cNvSpPr txBox="1"/>
          <p:nvPr>
            <p:custDataLst>
              <p:tags r:id="rId3"/>
            </p:custDataLst>
          </p:nvPr>
        </p:nvSpPr>
        <p:spPr>
          <a:xfrm>
            <a:off x="2438400" y="2785745"/>
            <a:ext cx="85344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正确</a:t>
            </a:r>
          </a:p>
        </p:txBody>
      </p:sp>
      <p:sp>
        <p:nvSpPr>
          <p:cNvPr id="5" name="文本框 4"/>
          <p:cNvSpPr txBox="1"/>
          <p:nvPr>
            <p:custDataLst>
              <p:tags r:id="rId4"/>
            </p:custDataLst>
          </p:nvPr>
        </p:nvSpPr>
        <p:spPr>
          <a:xfrm>
            <a:off x="2438400" y="3642995"/>
            <a:ext cx="85344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错误</a:t>
            </a:r>
          </a:p>
        </p:txBody>
      </p:sp>
      <p:sp>
        <p:nvSpPr>
          <p:cNvPr id="8" name="椭圆 7"/>
          <p:cNvSpPr>
            <a:spLocks noChangeAspect="1"/>
          </p:cNvSpPr>
          <p:nvPr>
            <p:custDataLst>
              <p:tags r:id="rId5"/>
            </p:custDataLst>
          </p:nvPr>
        </p:nvSpPr>
        <p:spPr>
          <a:xfrm>
            <a:off x="1571625" y="2849880"/>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A</a:t>
            </a:r>
          </a:p>
        </p:txBody>
      </p:sp>
      <p:sp>
        <p:nvSpPr>
          <p:cNvPr id="9" name="椭圆 8"/>
          <p:cNvSpPr>
            <a:spLocks noChangeAspect="1"/>
          </p:cNvSpPr>
          <p:nvPr>
            <p:custDataLst>
              <p:tags r:id="rId6"/>
            </p:custDataLst>
          </p:nvPr>
        </p:nvSpPr>
        <p:spPr>
          <a:xfrm>
            <a:off x="1571625" y="3707130"/>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B</a:t>
            </a:r>
          </a:p>
        </p:txBody>
      </p:sp>
      <p:sp>
        <p:nvSpPr>
          <p:cNvPr id="12" name="圆角矩形 11"/>
          <p:cNvSpPr/>
          <p:nvPr>
            <p:custDataLst>
              <p:tags r:id="rId7"/>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提交</a:t>
            </a:r>
          </a:p>
        </p:txBody>
      </p:sp>
      <p:grpSp>
        <p:nvGrpSpPr>
          <p:cNvPr id="17" name="组合 16"/>
          <p:cNvGrpSpPr/>
          <p:nvPr>
            <p:custDataLst>
              <p:tags r:id="rId8"/>
            </p:custDataLst>
          </p:nvPr>
        </p:nvGrpSpPr>
        <p:grpSpPr>
          <a:xfrm>
            <a:off x="0" y="0"/>
            <a:ext cx="12192000" cy="635000"/>
            <a:chOff x="0" y="0"/>
            <a:chExt cx="19200" cy="1000"/>
          </a:xfrm>
        </p:grpSpPr>
        <p:sp>
          <p:nvSpPr>
            <p:cNvPr id="13" name="TitleBackground"/>
            <p:cNvSpPr/>
            <p:nvPr>
              <p:custDataLst>
                <p:tags r:id="rId10"/>
              </p:custDataLst>
            </p:nvPr>
          </p:nvSpPr>
          <p:spPr>
            <a:xfrm>
              <a:off x="0" y="0"/>
              <a:ext cx="192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1"/>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2"/>
              </p:custDataLst>
            </p:nvPr>
          </p:nvSpPr>
          <p:spPr>
            <a:xfrm>
              <a:off x="400" y="0"/>
              <a:ext cx="3000" cy="1000"/>
            </a:xfrm>
            <a:prstGeom prst="rect">
              <a:avLst/>
            </a:prstGeom>
            <a:noFill/>
          </p:spPr>
          <p:txBody>
            <a:bodyPr wrap="non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单选题</a:t>
              </a:r>
            </a:p>
          </p:txBody>
        </p:sp>
        <p:sp>
          <p:nvSpPr>
            <p:cNvPr id="16" name="TipText"/>
            <p:cNvSpPr txBox="1"/>
            <p:nvPr>
              <p:custDataLst>
                <p:tags r:id="rId13"/>
              </p:custDataLst>
            </p:nvPr>
          </p:nvSpPr>
          <p:spPr>
            <a:xfrm>
              <a:off x="2403" y="172"/>
              <a:ext cx="3600" cy="800"/>
            </a:xfrm>
            <a:prstGeom prst="rect">
              <a:avLst/>
            </a:prstGeom>
            <a:noFill/>
          </p:spPr>
          <p:txBody>
            <a:bodyPr wrap="none" rtlCol="0" anchor="ctr" anchorCtr="0">
              <a:noAutofit/>
            </a:bodyPr>
            <a:lstStyle/>
            <a:p>
              <a:pPr lvl="0" algn="l">
                <a:buNone/>
              </a:pPr>
              <a:r>
                <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5分</a:t>
              </a:r>
            </a:p>
          </p:txBody>
        </p:sp>
      </p:grpSp>
      <p:pic>
        <p:nvPicPr>
          <p:cNvPr id="2" name="图片 1" descr="tmp73F9"/>
          <p:cNvPicPr>
            <a:picLocks noChangeAspect="1"/>
          </p:cNvPicPr>
          <p:nvPr>
            <p:custDataLst>
              <p:tags r:id="rId9"/>
            </p:custDataLst>
          </p:nvPr>
        </p:nvPicPr>
        <p:blipFill>
          <a:blip r:embed="rId15"/>
          <a:stretch>
            <a:fillRect/>
          </a:stretch>
        </p:blipFill>
        <p:spPr>
          <a:xfrm>
            <a:off x="10642600" y="63500"/>
            <a:ext cx="1422400" cy="5080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1219200" y="635000"/>
            <a:ext cx="9753600" cy="2143125"/>
          </a:xfrm>
          <a:prstGeom prst="rect">
            <a:avLst/>
          </a:prstGeom>
          <a:noFill/>
        </p:spPr>
        <p:txBody>
          <a:bodyPr wrap="square" rtlCol="0" anchor="ctr" anchorCtr="0">
            <a:noAutofit/>
          </a:bodyPr>
          <a:lstStyle/>
          <a:p>
            <a:pPr lvl="0" algn="l">
              <a:buNone/>
            </a:pPr>
            <a:r>
              <a:rPr lang="en-US" altLang="zh-CN" sz="2600">
                <a:solidFill>
                  <a:srgbClr val="000000"/>
                </a:solidFill>
                <a:latin typeface="微软雅黑" panose="020B0503020204020204" pitchFamily="34" charset="-122"/>
                <a:ea typeface="微软雅黑" panose="020B0503020204020204" pitchFamily="34" charset="-122"/>
              </a:rPr>
              <a:t>4</a:t>
            </a:r>
            <a:r>
              <a:rPr lang="zh-CN" altLang="en-US" sz="2600">
                <a:solidFill>
                  <a:srgbClr val="000000"/>
                </a:solidFill>
                <a:latin typeface="微软雅黑" panose="020B0503020204020204" pitchFamily="34" charset="-122"/>
                <a:ea typeface="微软雅黑" panose="020B0503020204020204" pitchFamily="34" charset="-122"/>
              </a:rPr>
              <a:t>. </a:t>
            </a:r>
            <a:r>
              <a:rPr lang="zh-CN" altLang="en-US" sz="2600" smtClean="0">
                <a:solidFill>
                  <a:srgbClr val="000000"/>
                </a:solidFill>
                <a:latin typeface="微软雅黑" panose="020B0503020204020204" pitchFamily="34" charset="-122"/>
                <a:ea typeface="微软雅黑" panose="020B0503020204020204" pitchFamily="34" charset="-122"/>
              </a:rPr>
              <a:t>二</a:t>
            </a:r>
            <a:r>
              <a:rPr lang="zh-CN" altLang="en-US" sz="2600">
                <a:solidFill>
                  <a:srgbClr val="000000"/>
                </a:solidFill>
                <a:latin typeface="微软雅黑" panose="020B0503020204020204" pitchFamily="34" charset="-122"/>
                <a:ea typeface="微软雅黑" panose="020B0503020204020204" pitchFamily="34" charset="-122"/>
              </a:rPr>
              <a:t>叉排序树中关键码互不相同，对二叉排序树进行中序遍历，其结果一定是升序序列。</a:t>
            </a:r>
          </a:p>
        </p:txBody>
      </p:sp>
      <p:sp>
        <p:nvSpPr>
          <p:cNvPr id="4" name="文本框 3"/>
          <p:cNvSpPr txBox="1"/>
          <p:nvPr>
            <p:custDataLst>
              <p:tags r:id="rId3"/>
            </p:custDataLst>
          </p:nvPr>
        </p:nvSpPr>
        <p:spPr>
          <a:xfrm>
            <a:off x="2438400" y="2785745"/>
            <a:ext cx="85344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正确</a:t>
            </a:r>
          </a:p>
        </p:txBody>
      </p:sp>
      <p:sp>
        <p:nvSpPr>
          <p:cNvPr id="5" name="文本框 4"/>
          <p:cNvSpPr txBox="1"/>
          <p:nvPr>
            <p:custDataLst>
              <p:tags r:id="rId4"/>
            </p:custDataLst>
          </p:nvPr>
        </p:nvSpPr>
        <p:spPr>
          <a:xfrm>
            <a:off x="2438400" y="3642995"/>
            <a:ext cx="85344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错误</a:t>
            </a:r>
          </a:p>
        </p:txBody>
      </p:sp>
      <p:sp>
        <p:nvSpPr>
          <p:cNvPr id="8" name="椭圆 7"/>
          <p:cNvSpPr>
            <a:spLocks noChangeAspect="1"/>
          </p:cNvSpPr>
          <p:nvPr>
            <p:custDataLst>
              <p:tags r:id="rId5"/>
            </p:custDataLst>
          </p:nvPr>
        </p:nvSpPr>
        <p:spPr>
          <a:xfrm>
            <a:off x="1571625" y="2849880"/>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A</a:t>
            </a:r>
          </a:p>
        </p:txBody>
      </p:sp>
      <p:sp>
        <p:nvSpPr>
          <p:cNvPr id="9" name="椭圆 8"/>
          <p:cNvSpPr>
            <a:spLocks noChangeAspect="1"/>
          </p:cNvSpPr>
          <p:nvPr>
            <p:custDataLst>
              <p:tags r:id="rId6"/>
            </p:custDataLst>
          </p:nvPr>
        </p:nvSpPr>
        <p:spPr>
          <a:xfrm>
            <a:off x="1571625" y="3707130"/>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B</a:t>
            </a:r>
          </a:p>
        </p:txBody>
      </p:sp>
      <p:sp>
        <p:nvSpPr>
          <p:cNvPr id="12" name="圆角矩形 11"/>
          <p:cNvSpPr/>
          <p:nvPr>
            <p:custDataLst>
              <p:tags r:id="rId7"/>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提交</a:t>
            </a:r>
          </a:p>
        </p:txBody>
      </p:sp>
      <p:grpSp>
        <p:nvGrpSpPr>
          <p:cNvPr id="17" name="组合 16"/>
          <p:cNvGrpSpPr/>
          <p:nvPr>
            <p:custDataLst>
              <p:tags r:id="rId8"/>
            </p:custDataLst>
          </p:nvPr>
        </p:nvGrpSpPr>
        <p:grpSpPr>
          <a:xfrm>
            <a:off x="0" y="0"/>
            <a:ext cx="12192000" cy="635000"/>
            <a:chOff x="0" y="0"/>
            <a:chExt cx="19200" cy="1000"/>
          </a:xfrm>
        </p:grpSpPr>
        <p:sp>
          <p:nvSpPr>
            <p:cNvPr id="13" name="TitleBackground"/>
            <p:cNvSpPr/>
            <p:nvPr>
              <p:custDataLst>
                <p:tags r:id="rId10"/>
              </p:custDataLst>
            </p:nvPr>
          </p:nvSpPr>
          <p:spPr>
            <a:xfrm>
              <a:off x="0" y="0"/>
              <a:ext cx="192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1"/>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2"/>
              </p:custDataLst>
            </p:nvPr>
          </p:nvSpPr>
          <p:spPr>
            <a:xfrm>
              <a:off x="400" y="0"/>
              <a:ext cx="3000" cy="1000"/>
            </a:xfrm>
            <a:prstGeom prst="rect">
              <a:avLst/>
            </a:prstGeom>
            <a:noFill/>
          </p:spPr>
          <p:txBody>
            <a:bodyPr wrap="non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单选题</a:t>
              </a:r>
            </a:p>
          </p:txBody>
        </p:sp>
        <p:sp>
          <p:nvSpPr>
            <p:cNvPr id="16" name="TipText"/>
            <p:cNvSpPr txBox="1"/>
            <p:nvPr>
              <p:custDataLst>
                <p:tags r:id="rId13"/>
              </p:custDataLst>
            </p:nvPr>
          </p:nvSpPr>
          <p:spPr>
            <a:xfrm>
              <a:off x="2403" y="172"/>
              <a:ext cx="3600" cy="800"/>
            </a:xfrm>
            <a:prstGeom prst="rect">
              <a:avLst/>
            </a:prstGeom>
            <a:noFill/>
          </p:spPr>
          <p:txBody>
            <a:bodyPr wrap="none" rtlCol="0" anchor="ctr" anchorCtr="0">
              <a:noAutofit/>
            </a:bodyPr>
            <a:lstStyle/>
            <a:p>
              <a:pPr lvl="0" algn="l">
                <a:buNone/>
              </a:pPr>
              <a:r>
                <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5分</a:t>
              </a:r>
            </a:p>
          </p:txBody>
        </p:sp>
      </p:grpSp>
      <p:pic>
        <p:nvPicPr>
          <p:cNvPr id="2" name="图片 1" descr="tmpDE4D"/>
          <p:cNvPicPr>
            <a:picLocks noChangeAspect="1"/>
          </p:cNvPicPr>
          <p:nvPr>
            <p:custDataLst>
              <p:tags r:id="rId9"/>
            </p:custDataLst>
          </p:nvPr>
        </p:nvPicPr>
        <p:blipFill>
          <a:blip r:embed="rId15"/>
          <a:stretch>
            <a:fillRect/>
          </a:stretch>
        </p:blipFill>
        <p:spPr>
          <a:xfrm>
            <a:off x="10642600" y="63500"/>
            <a:ext cx="1422400" cy="5080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1219200" y="635000"/>
            <a:ext cx="9753600" cy="2143125"/>
          </a:xfrm>
          <a:prstGeom prst="rect">
            <a:avLst/>
          </a:prstGeom>
          <a:noFill/>
        </p:spPr>
        <p:txBody>
          <a:bodyPr wrap="square" rtlCol="0" anchor="ctr" anchorCtr="0">
            <a:noAutofit/>
          </a:bodyPr>
          <a:lstStyle/>
          <a:p>
            <a:pPr lvl="0" algn="l">
              <a:buNone/>
            </a:pPr>
            <a:r>
              <a:rPr lang="en-US" altLang="zh-CN" sz="2600" dirty="0">
                <a:solidFill>
                  <a:srgbClr val="000000"/>
                </a:solidFill>
                <a:latin typeface="微软雅黑" panose="020B0503020204020204" pitchFamily="34" charset="-122"/>
                <a:ea typeface="微软雅黑" panose="020B0503020204020204" pitchFamily="34" charset="-122"/>
              </a:rPr>
              <a:t>5</a:t>
            </a:r>
            <a:r>
              <a:rPr lang="zh-CN" altLang="en-US" sz="2600" dirty="0">
                <a:solidFill>
                  <a:srgbClr val="000000"/>
                </a:solidFill>
                <a:latin typeface="微软雅黑" panose="020B0503020204020204" pitchFamily="34" charset="-122"/>
                <a:ea typeface="微软雅黑" panose="020B0503020204020204" pitchFamily="34" charset="-122"/>
              </a:rPr>
              <a:t>. 在二叉排序树中，新插入的结点一定是叶子结点，因此</a:t>
            </a:r>
            <a:r>
              <a:rPr lang="zh-CN" altLang="en-US" sz="2600" dirty="0" smtClean="0">
                <a:solidFill>
                  <a:srgbClr val="000000"/>
                </a:solidFill>
                <a:latin typeface="微软雅黑" panose="020B0503020204020204" pitchFamily="34" charset="-122"/>
                <a:ea typeface="微软雅黑" panose="020B0503020204020204" pitchFamily="34" charset="-122"/>
              </a:rPr>
              <a:t>，一定会</a:t>
            </a:r>
            <a:r>
              <a:rPr lang="zh-CN" altLang="en-US" sz="2600" dirty="0">
                <a:solidFill>
                  <a:srgbClr val="000000"/>
                </a:solidFill>
                <a:latin typeface="微软雅黑" panose="020B0503020204020204" pitchFamily="34" charset="-122"/>
                <a:ea typeface="微软雅黑" panose="020B0503020204020204" pitchFamily="34" charset="-122"/>
              </a:rPr>
              <a:t>增加二叉排序树的高度。</a:t>
            </a:r>
          </a:p>
        </p:txBody>
      </p:sp>
      <p:sp>
        <p:nvSpPr>
          <p:cNvPr id="4" name="文本框 3"/>
          <p:cNvSpPr txBox="1"/>
          <p:nvPr>
            <p:custDataLst>
              <p:tags r:id="rId3"/>
            </p:custDataLst>
          </p:nvPr>
        </p:nvSpPr>
        <p:spPr>
          <a:xfrm>
            <a:off x="2438400" y="2785745"/>
            <a:ext cx="85344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正确</a:t>
            </a:r>
          </a:p>
        </p:txBody>
      </p:sp>
      <p:sp>
        <p:nvSpPr>
          <p:cNvPr id="5" name="文本框 4"/>
          <p:cNvSpPr txBox="1"/>
          <p:nvPr>
            <p:custDataLst>
              <p:tags r:id="rId4"/>
            </p:custDataLst>
          </p:nvPr>
        </p:nvSpPr>
        <p:spPr>
          <a:xfrm>
            <a:off x="2438400" y="3642995"/>
            <a:ext cx="85344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错误</a:t>
            </a:r>
          </a:p>
        </p:txBody>
      </p:sp>
      <p:sp>
        <p:nvSpPr>
          <p:cNvPr id="8" name="椭圆 7"/>
          <p:cNvSpPr>
            <a:spLocks noChangeAspect="1"/>
          </p:cNvSpPr>
          <p:nvPr>
            <p:custDataLst>
              <p:tags r:id="rId5"/>
            </p:custDataLst>
          </p:nvPr>
        </p:nvSpPr>
        <p:spPr>
          <a:xfrm>
            <a:off x="1571625" y="2849880"/>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A</a:t>
            </a:r>
          </a:p>
        </p:txBody>
      </p:sp>
      <p:sp>
        <p:nvSpPr>
          <p:cNvPr id="9" name="椭圆 8"/>
          <p:cNvSpPr>
            <a:spLocks noChangeAspect="1"/>
          </p:cNvSpPr>
          <p:nvPr>
            <p:custDataLst>
              <p:tags r:id="rId6"/>
            </p:custDataLst>
          </p:nvPr>
        </p:nvSpPr>
        <p:spPr>
          <a:xfrm>
            <a:off x="1571625" y="3707130"/>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B</a:t>
            </a:r>
          </a:p>
        </p:txBody>
      </p:sp>
      <p:sp>
        <p:nvSpPr>
          <p:cNvPr id="12" name="圆角矩形 11"/>
          <p:cNvSpPr/>
          <p:nvPr>
            <p:custDataLst>
              <p:tags r:id="rId7"/>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提交</a:t>
            </a:r>
          </a:p>
        </p:txBody>
      </p:sp>
      <p:grpSp>
        <p:nvGrpSpPr>
          <p:cNvPr id="17" name="组合 16"/>
          <p:cNvGrpSpPr/>
          <p:nvPr>
            <p:custDataLst>
              <p:tags r:id="rId8"/>
            </p:custDataLst>
          </p:nvPr>
        </p:nvGrpSpPr>
        <p:grpSpPr>
          <a:xfrm>
            <a:off x="0" y="0"/>
            <a:ext cx="12192000" cy="635000"/>
            <a:chOff x="0" y="0"/>
            <a:chExt cx="19200" cy="1000"/>
          </a:xfrm>
        </p:grpSpPr>
        <p:sp>
          <p:nvSpPr>
            <p:cNvPr id="13" name="TitleBackground"/>
            <p:cNvSpPr/>
            <p:nvPr>
              <p:custDataLst>
                <p:tags r:id="rId10"/>
              </p:custDataLst>
            </p:nvPr>
          </p:nvSpPr>
          <p:spPr>
            <a:xfrm>
              <a:off x="0" y="0"/>
              <a:ext cx="192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1"/>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2"/>
              </p:custDataLst>
            </p:nvPr>
          </p:nvSpPr>
          <p:spPr>
            <a:xfrm>
              <a:off x="400" y="0"/>
              <a:ext cx="3000" cy="1000"/>
            </a:xfrm>
            <a:prstGeom prst="rect">
              <a:avLst/>
            </a:prstGeom>
            <a:noFill/>
          </p:spPr>
          <p:txBody>
            <a:bodyPr wrap="non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单选题</a:t>
              </a:r>
            </a:p>
          </p:txBody>
        </p:sp>
        <p:sp>
          <p:nvSpPr>
            <p:cNvPr id="16" name="TipText"/>
            <p:cNvSpPr txBox="1"/>
            <p:nvPr>
              <p:custDataLst>
                <p:tags r:id="rId13"/>
              </p:custDataLst>
            </p:nvPr>
          </p:nvSpPr>
          <p:spPr>
            <a:xfrm>
              <a:off x="2403" y="172"/>
              <a:ext cx="3600" cy="800"/>
            </a:xfrm>
            <a:prstGeom prst="rect">
              <a:avLst/>
            </a:prstGeom>
            <a:noFill/>
          </p:spPr>
          <p:txBody>
            <a:bodyPr wrap="none" rtlCol="0" anchor="ctr" anchorCtr="0">
              <a:noAutofit/>
            </a:bodyPr>
            <a:lstStyle/>
            <a:p>
              <a:pPr lvl="0" algn="l">
                <a:buNone/>
              </a:pPr>
              <a:r>
                <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5分</a:t>
              </a:r>
            </a:p>
          </p:txBody>
        </p:sp>
      </p:grpSp>
      <p:pic>
        <p:nvPicPr>
          <p:cNvPr id="2" name="图片 1" descr="tmpDE4D"/>
          <p:cNvPicPr>
            <a:picLocks noChangeAspect="1"/>
          </p:cNvPicPr>
          <p:nvPr>
            <p:custDataLst>
              <p:tags r:id="rId9"/>
            </p:custDataLst>
          </p:nvPr>
        </p:nvPicPr>
        <p:blipFill>
          <a:blip r:embed="rId15"/>
          <a:stretch>
            <a:fillRect/>
          </a:stretch>
        </p:blipFill>
        <p:spPr>
          <a:xfrm>
            <a:off x="10642600" y="63500"/>
            <a:ext cx="1422400" cy="508000"/>
          </a:xfrm>
          <a:prstGeom prst="rect">
            <a:avLst/>
          </a:prstGeom>
        </p:spPr>
      </p:pic>
    </p:spTree>
    <p:custDataLst>
      <p:tags r:id="rId1"/>
    </p:custData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1219200" y="635000"/>
            <a:ext cx="9753600" cy="2143125"/>
          </a:xfrm>
          <a:prstGeom prst="rect">
            <a:avLst/>
          </a:prstGeom>
          <a:noFill/>
        </p:spPr>
        <p:txBody>
          <a:bodyPr wrap="square" rtlCol="0" anchor="ctr" anchorCtr="0">
            <a:noAutofit/>
          </a:bodyPr>
          <a:lstStyle/>
          <a:p>
            <a:pPr lvl="0" algn="l">
              <a:buNone/>
            </a:pPr>
            <a:r>
              <a:rPr lang="en-US" altLang="zh-CN" sz="2600">
                <a:solidFill>
                  <a:srgbClr val="000000"/>
                </a:solidFill>
                <a:latin typeface="微软雅黑" panose="020B0503020204020204" pitchFamily="34" charset="-122"/>
                <a:ea typeface="微软雅黑" panose="020B0503020204020204" pitchFamily="34" charset="-122"/>
              </a:rPr>
              <a:t>6</a:t>
            </a:r>
            <a:r>
              <a:rPr lang="zh-CN" altLang="en-US" sz="2600">
                <a:solidFill>
                  <a:srgbClr val="000000"/>
                </a:solidFill>
                <a:latin typeface="微软雅黑" panose="020B0503020204020204" pitchFamily="34" charset="-122"/>
                <a:ea typeface="微软雅黑" panose="020B0503020204020204" pitchFamily="34" charset="-122"/>
              </a:rPr>
              <a:t>. 二叉排序树的查找和折半查找的时间性能相同。</a:t>
            </a:r>
          </a:p>
        </p:txBody>
      </p:sp>
      <p:sp>
        <p:nvSpPr>
          <p:cNvPr id="6" name="文本框 5"/>
          <p:cNvSpPr txBox="1"/>
          <p:nvPr>
            <p:custDataLst>
              <p:tags r:id="rId3"/>
            </p:custDataLst>
          </p:nvPr>
        </p:nvSpPr>
        <p:spPr>
          <a:xfrm>
            <a:off x="2438400" y="2785745"/>
            <a:ext cx="85344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正确</a:t>
            </a:r>
          </a:p>
        </p:txBody>
      </p:sp>
      <p:sp>
        <p:nvSpPr>
          <p:cNvPr id="7" name="文本框 6"/>
          <p:cNvSpPr txBox="1"/>
          <p:nvPr>
            <p:custDataLst>
              <p:tags r:id="rId4"/>
            </p:custDataLst>
          </p:nvPr>
        </p:nvSpPr>
        <p:spPr>
          <a:xfrm>
            <a:off x="2438400" y="3642995"/>
            <a:ext cx="85344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错误</a:t>
            </a:r>
          </a:p>
        </p:txBody>
      </p:sp>
      <p:sp>
        <p:nvSpPr>
          <p:cNvPr id="10" name="椭圆 9"/>
          <p:cNvSpPr>
            <a:spLocks noChangeAspect="1"/>
          </p:cNvSpPr>
          <p:nvPr>
            <p:custDataLst>
              <p:tags r:id="rId5"/>
            </p:custDataLst>
          </p:nvPr>
        </p:nvSpPr>
        <p:spPr>
          <a:xfrm>
            <a:off x="1571625" y="2849880"/>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A</a:t>
            </a:r>
          </a:p>
        </p:txBody>
      </p:sp>
      <p:sp>
        <p:nvSpPr>
          <p:cNvPr id="11" name="椭圆 10"/>
          <p:cNvSpPr>
            <a:spLocks noChangeAspect="1"/>
          </p:cNvSpPr>
          <p:nvPr>
            <p:custDataLst>
              <p:tags r:id="rId6"/>
            </p:custDataLst>
          </p:nvPr>
        </p:nvSpPr>
        <p:spPr>
          <a:xfrm>
            <a:off x="1571625" y="3707130"/>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B</a:t>
            </a:r>
          </a:p>
        </p:txBody>
      </p:sp>
      <p:sp>
        <p:nvSpPr>
          <p:cNvPr id="14" name="圆角矩形 13"/>
          <p:cNvSpPr/>
          <p:nvPr>
            <p:custDataLst>
              <p:tags r:id="rId7"/>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提交</a:t>
            </a:r>
          </a:p>
        </p:txBody>
      </p:sp>
      <p:grpSp>
        <p:nvGrpSpPr>
          <p:cNvPr id="19" name="组合 18"/>
          <p:cNvGrpSpPr/>
          <p:nvPr>
            <p:custDataLst>
              <p:tags r:id="rId8"/>
            </p:custDataLst>
          </p:nvPr>
        </p:nvGrpSpPr>
        <p:grpSpPr>
          <a:xfrm>
            <a:off x="0" y="0"/>
            <a:ext cx="12192000" cy="635000"/>
            <a:chOff x="0" y="0"/>
            <a:chExt cx="19200" cy="1000"/>
          </a:xfrm>
        </p:grpSpPr>
        <p:sp>
          <p:nvSpPr>
            <p:cNvPr id="15" name="TitleBackground"/>
            <p:cNvSpPr/>
            <p:nvPr>
              <p:custDataLst>
                <p:tags r:id="rId10"/>
              </p:custDataLst>
            </p:nvPr>
          </p:nvSpPr>
          <p:spPr>
            <a:xfrm>
              <a:off x="0" y="0"/>
              <a:ext cx="192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1"/>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2"/>
              </p:custDataLst>
            </p:nvPr>
          </p:nvSpPr>
          <p:spPr>
            <a:xfrm>
              <a:off x="400" y="0"/>
              <a:ext cx="3000" cy="1000"/>
            </a:xfrm>
            <a:prstGeom prst="rect">
              <a:avLst/>
            </a:prstGeom>
            <a:noFill/>
          </p:spPr>
          <p:txBody>
            <a:bodyPr wrap="non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单选题</a:t>
              </a:r>
            </a:p>
          </p:txBody>
        </p:sp>
        <p:sp>
          <p:nvSpPr>
            <p:cNvPr id="18" name="TipText"/>
            <p:cNvSpPr txBox="1"/>
            <p:nvPr>
              <p:custDataLst>
                <p:tags r:id="rId13"/>
              </p:custDataLst>
            </p:nvPr>
          </p:nvSpPr>
          <p:spPr>
            <a:xfrm>
              <a:off x="2403" y="172"/>
              <a:ext cx="3600" cy="800"/>
            </a:xfrm>
            <a:prstGeom prst="rect">
              <a:avLst/>
            </a:prstGeom>
            <a:noFill/>
          </p:spPr>
          <p:txBody>
            <a:bodyPr wrap="none" rtlCol="0" anchor="ctr" anchorCtr="0">
              <a:noAutofit/>
            </a:bodyPr>
            <a:lstStyle/>
            <a:p>
              <a:pPr lvl="0" algn="l">
                <a:buNone/>
              </a:pPr>
              <a:r>
                <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5分</a:t>
              </a:r>
            </a:p>
          </p:txBody>
        </p:sp>
      </p:grpSp>
      <p:pic>
        <p:nvPicPr>
          <p:cNvPr id="4" name="图片 3" descr="tmpDE4D"/>
          <p:cNvPicPr>
            <a:picLocks noChangeAspect="1"/>
          </p:cNvPicPr>
          <p:nvPr>
            <p:custDataLst>
              <p:tags r:id="rId9"/>
            </p:custDataLst>
          </p:nvPr>
        </p:nvPicPr>
        <p:blipFill>
          <a:blip r:embed="rId15"/>
          <a:stretch>
            <a:fillRect/>
          </a:stretch>
        </p:blipFill>
        <p:spPr>
          <a:xfrm>
            <a:off x="10642600" y="63500"/>
            <a:ext cx="1422400" cy="5080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1219200" y="635000"/>
            <a:ext cx="9753600" cy="2143125"/>
          </a:xfrm>
          <a:prstGeom prst="rect">
            <a:avLst/>
          </a:prstGeom>
          <a:noFill/>
        </p:spPr>
        <p:txBody>
          <a:bodyPr wrap="square" rtlCol="0" anchor="ctr" anchorCtr="0">
            <a:noAutofit/>
          </a:bodyPr>
          <a:lstStyle/>
          <a:p>
            <a:pPr lvl="0" algn="l">
              <a:buNone/>
            </a:pPr>
            <a:r>
              <a:rPr lang="en-US" altLang="zh-CN" sz="2600" smtClean="0">
                <a:solidFill>
                  <a:srgbClr val="000000"/>
                </a:solidFill>
                <a:latin typeface="微软雅黑" panose="020B0503020204020204" pitchFamily="34" charset="-122"/>
                <a:ea typeface="微软雅黑" panose="020B0503020204020204" pitchFamily="34" charset="-122"/>
              </a:rPr>
              <a:t>7</a:t>
            </a:r>
            <a:r>
              <a:rPr lang="zh-CN" altLang="en-US" sz="2600" smtClean="0">
                <a:solidFill>
                  <a:srgbClr val="000000"/>
                </a:solidFill>
                <a:latin typeface="微软雅黑" panose="020B0503020204020204" pitchFamily="34" charset="-122"/>
                <a:ea typeface="微软雅黑" panose="020B0503020204020204" pitchFamily="34" charset="-122"/>
              </a:rPr>
              <a:t>. </a:t>
            </a:r>
            <a:r>
              <a:rPr lang="zh-CN" altLang="en-US" sz="2600">
                <a:solidFill>
                  <a:srgbClr val="000000"/>
                </a:solidFill>
                <a:latin typeface="微软雅黑" panose="020B0503020204020204" pitchFamily="34" charset="-122"/>
                <a:ea typeface="微软雅黑" panose="020B0503020204020204" pitchFamily="34" charset="-122"/>
              </a:rPr>
              <a:t>相同结点个数的平衡二叉树和完全二叉树的高度相同。</a:t>
            </a:r>
          </a:p>
        </p:txBody>
      </p:sp>
      <p:sp>
        <p:nvSpPr>
          <p:cNvPr id="6" name="文本框 5"/>
          <p:cNvSpPr txBox="1"/>
          <p:nvPr>
            <p:custDataLst>
              <p:tags r:id="rId3"/>
            </p:custDataLst>
          </p:nvPr>
        </p:nvSpPr>
        <p:spPr>
          <a:xfrm>
            <a:off x="2438400" y="2785745"/>
            <a:ext cx="85344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正确</a:t>
            </a:r>
          </a:p>
        </p:txBody>
      </p:sp>
      <p:sp>
        <p:nvSpPr>
          <p:cNvPr id="7" name="文本框 6"/>
          <p:cNvSpPr txBox="1"/>
          <p:nvPr>
            <p:custDataLst>
              <p:tags r:id="rId4"/>
            </p:custDataLst>
          </p:nvPr>
        </p:nvSpPr>
        <p:spPr>
          <a:xfrm>
            <a:off x="2438400" y="3642995"/>
            <a:ext cx="85344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错误</a:t>
            </a:r>
          </a:p>
        </p:txBody>
      </p:sp>
      <p:sp>
        <p:nvSpPr>
          <p:cNvPr id="10" name="椭圆 9"/>
          <p:cNvSpPr>
            <a:spLocks noChangeAspect="1"/>
          </p:cNvSpPr>
          <p:nvPr>
            <p:custDataLst>
              <p:tags r:id="rId5"/>
            </p:custDataLst>
          </p:nvPr>
        </p:nvSpPr>
        <p:spPr>
          <a:xfrm>
            <a:off x="1571625" y="2849880"/>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A</a:t>
            </a:r>
          </a:p>
        </p:txBody>
      </p:sp>
      <p:sp>
        <p:nvSpPr>
          <p:cNvPr id="11" name="椭圆 10"/>
          <p:cNvSpPr>
            <a:spLocks noChangeAspect="1"/>
          </p:cNvSpPr>
          <p:nvPr>
            <p:custDataLst>
              <p:tags r:id="rId6"/>
            </p:custDataLst>
          </p:nvPr>
        </p:nvSpPr>
        <p:spPr>
          <a:xfrm>
            <a:off x="1571625" y="3707130"/>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B</a:t>
            </a:r>
          </a:p>
        </p:txBody>
      </p:sp>
      <p:sp>
        <p:nvSpPr>
          <p:cNvPr id="14" name="圆角矩形 13"/>
          <p:cNvSpPr/>
          <p:nvPr>
            <p:custDataLst>
              <p:tags r:id="rId7"/>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提交</a:t>
            </a:r>
          </a:p>
        </p:txBody>
      </p:sp>
      <p:grpSp>
        <p:nvGrpSpPr>
          <p:cNvPr id="19" name="组合 18"/>
          <p:cNvGrpSpPr/>
          <p:nvPr>
            <p:custDataLst>
              <p:tags r:id="rId8"/>
            </p:custDataLst>
          </p:nvPr>
        </p:nvGrpSpPr>
        <p:grpSpPr>
          <a:xfrm>
            <a:off x="0" y="0"/>
            <a:ext cx="12192000" cy="635000"/>
            <a:chOff x="0" y="0"/>
            <a:chExt cx="19200" cy="1000"/>
          </a:xfrm>
        </p:grpSpPr>
        <p:sp>
          <p:nvSpPr>
            <p:cNvPr id="15" name="TitleBackground"/>
            <p:cNvSpPr/>
            <p:nvPr>
              <p:custDataLst>
                <p:tags r:id="rId10"/>
              </p:custDataLst>
            </p:nvPr>
          </p:nvSpPr>
          <p:spPr>
            <a:xfrm>
              <a:off x="0" y="0"/>
              <a:ext cx="192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1"/>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2"/>
              </p:custDataLst>
            </p:nvPr>
          </p:nvSpPr>
          <p:spPr>
            <a:xfrm>
              <a:off x="400" y="0"/>
              <a:ext cx="3000" cy="1000"/>
            </a:xfrm>
            <a:prstGeom prst="rect">
              <a:avLst/>
            </a:prstGeom>
            <a:noFill/>
          </p:spPr>
          <p:txBody>
            <a:bodyPr wrap="non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单选题</a:t>
              </a:r>
            </a:p>
          </p:txBody>
        </p:sp>
        <p:sp>
          <p:nvSpPr>
            <p:cNvPr id="18" name="TipText"/>
            <p:cNvSpPr txBox="1"/>
            <p:nvPr>
              <p:custDataLst>
                <p:tags r:id="rId13"/>
              </p:custDataLst>
            </p:nvPr>
          </p:nvSpPr>
          <p:spPr>
            <a:xfrm>
              <a:off x="2403" y="172"/>
              <a:ext cx="3600" cy="800"/>
            </a:xfrm>
            <a:prstGeom prst="rect">
              <a:avLst/>
            </a:prstGeom>
            <a:noFill/>
          </p:spPr>
          <p:txBody>
            <a:bodyPr wrap="none" rtlCol="0" anchor="ctr" anchorCtr="0">
              <a:noAutofit/>
            </a:bodyPr>
            <a:lstStyle/>
            <a:p>
              <a:pPr lvl="0" algn="l">
                <a:buNone/>
              </a:pPr>
              <a:r>
                <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5分</a:t>
              </a:r>
            </a:p>
          </p:txBody>
        </p:sp>
      </p:grpSp>
      <p:pic>
        <p:nvPicPr>
          <p:cNvPr id="4" name="图片 3" descr="tmpC90"/>
          <p:cNvPicPr>
            <a:picLocks noChangeAspect="1"/>
          </p:cNvPicPr>
          <p:nvPr>
            <p:custDataLst>
              <p:tags r:id="rId9"/>
            </p:custDataLst>
          </p:nvPr>
        </p:nvPicPr>
        <p:blipFill>
          <a:blip r:embed="rId15"/>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069110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1219200" y="635000"/>
            <a:ext cx="9753600" cy="2143125"/>
          </a:xfrm>
          <a:prstGeom prst="rect">
            <a:avLst/>
          </a:prstGeom>
          <a:noFill/>
        </p:spPr>
        <p:txBody>
          <a:bodyPr wrap="square" rtlCol="0" anchor="ctr" anchorCtr="0">
            <a:noAutofit/>
          </a:bodyPr>
          <a:lstStyle/>
          <a:p>
            <a:pPr lvl="0" algn="l">
              <a:buNone/>
            </a:pPr>
            <a:r>
              <a:rPr lang="en-US" altLang="zh-CN" sz="2600" smtClean="0">
                <a:solidFill>
                  <a:srgbClr val="000000"/>
                </a:solidFill>
                <a:latin typeface="微软雅黑" panose="020B0503020204020204" pitchFamily="34" charset="-122"/>
                <a:ea typeface="微软雅黑" panose="020B0503020204020204" pitchFamily="34" charset="-122"/>
              </a:rPr>
              <a:t>8</a:t>
            </a:r>
            <a:r>
              <a:rPr lang="zh-CN" altLang="en-US" sz="2600" smtClean="0">
                <a:solidFill>
                  <a:srgbClr val="000000"/>
                </a:solidFill>
                <a:latin typeface="微软雅黑" panose="020B0503020204020204" pitchFamily="34" charset="-122"/>
                <a:ea typeface="微软雅黑" panose="020B0503020204020204" pitchFamily="34" charset="-122"/>
              </a:rPr>
              <a:t>. </a:t>
            </a:r>
            <a:r>
              <a:rPr lang="zh-CN" altLang="en-US" sz="2600">
                <a:solidFill>
                  <a:srgbClr val="000000"/>
                </a:solidFill>
                <a:latin typeface="微软雅黑" panose="020B0503020204020204" pitchFamily="34" charset="-122"/>
                <a:ea typeface="微软雅黑" panose="020B0503020204020204" pitchFamily="34" charset="-122"/>
              </a:rPr>
              <a:t>构造平衡二叉树的过程是，首先将查找集合构造二叉排序树，再进行整体调整。</a:t>
            </a:r>
          </a:p>
        </p:txBody>
      </p:sp>
      <p:sp>
        <p:nvSpPr>
          <p:cNvPr id="4" name="文本框 3"/>
          <p:cNvSpPr txBox="1"/>
          <p:nvPr>
            <p:custDataLst>
              <p:tags r:id="rId3"/>
            </p:custDataLst>
          </p:nvPr>
        </p:nvSpPr>
        <p:spPr>
          <a:xfrm>
            <a:off x="2438400" y="2785745"/>
            <a:ext cx="85344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正确</a:t>
            </a:r>
          </a:p>
        </p:txBody>
      </p:sp>
      <p:sp>
        <p:nvSpPr>
          <p:cNvPr id="5" name="文本框 4"/>
          <p:cNvSpPr txBox="1"/>
          <p:nvPr>
            <p:custDataLst>
              <p:tags r:id="rId4"/>
            </p:custDataLst>
          </p:nvPr>
        </p:nvSpPr>
        <p:spPr>
          <a:xfrm>
            <a:off x="2438400" y="3642995"/>
            <a:ext cx="85344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错误</a:t>
            </a:r>
          </a:p>
        </p:txBody>
      </p:sp>
      <p:sp>
        <p:nvSpPr>
          <p:cNvPr id="8" name="椭圆 7"/>
          <p:cNvSpPr>
            <a:spLocks noChangeAspect="1"/>
          </p:cNvSpPr>
          <p:nvPr>
            <p:custDataLst>
              <p:tags r:id="rId5"/>
            </p:custDataLst>
          </p:nvPr>
        </p:nvSpPr>
        <p:spPr>
          <a:xfrm>
            <a:off x="1571625" y="2849880"/>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A</a:t>
            </a:r>
          </a:p>
        </p:txBody>
      </p:sp>
      <p:sp>
        <p:nvSpPr>
          <p:cNvPr id="9" name="椭圆 8"/>
          <p:cNvSpPr>
            <a:spLocks noChangeAspect="1"/>
          </p:cNvSpPr>
          <p:nvPr>
            <p:custDataLst>
              <p:tags r:id="rId6"/>
            </p:custDataLst>
          </p:nvPr>
        </p:nvSpPr>
        <p:spPr>
          <a:xfrm>
            <a:off x="1571625" y="3707130"/>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B</a:t>
            </a:r>
          </a:p>
        </p:txBody>
      </p:sp>
      <p:sp>
        <p:nvSpPr>
          <p:cNvPr id="12" name="圆角矩形 11"/>
          <p:cNvSpPr/>
          <p:nvPr>
            <p:custDataLst>
              <p:tags r:id="rId7"/>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提交</a:t>
            </a:r>
          </a:p>
        </p:txBody>
      </p:sp>
      <p:grpSp>
        <p:nvGrpSpPr>
          <p:cNvPr id="17" name="组合 16"/>
          <p:cNvGrpSpPr/>
          <p:nvPr>
            <p:custDataLst>
              <p:tags r:id="rId8"/>
            </p:custDataLst>
          </p:nvPr>
        </p:nvGrpSpPr>
        <p:grpSpPr>
          <a:xfrm>
            <a:off x="0" y="0"/>
            <a:ext cx="12192000" cy="635000"/>
            <a:chOff x="0" y="0"/>
            <a:chExt cx="19200" cy="1000"/>
          </a:xfrm>
        </p:grpSpPr>
        <p:sp>
          <p:nvSpPr>
            <p:cNvPr id="13" name="TitleBackground"/>
            <p:cNvSpPr/>
            <p:nvPr>
              <p:custDataLst>
                <p:tags r:id="rId10"/>
              </p:custDataLst>
            </p:nvPr>
          </p:nvSpPr>
          <p:spPr>
            <a:xfrm>
              <a:off x="0" y="0"/>
              <a:ext cx="192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1"/>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2"/>
              </p:custDataLst>
            </p:nvPr>
          </p:nvSpPr>
          <p:spPr>
            <a:xfrm>
              <a:off x="400" y="0"/>
              <a:ext cx="3000" cy="1000"/>
            </a:xfrm>
            <a:prstGeom prst="rect">
              <a:avLst/>
            </a:prstGeom>
            <a:noFill/>
          </p:spPr>
          <p:txBody>
            <a:bodyPr wrap="non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单选题</a:t>
              </a:r>
            </a:p>
          </p:txBody>
        </p:sp>
        <p:sp>
          <p:nvSpPr>
            <p:cNvPr id="16" name="TipText"/>
            <p:cNvSpPr txBox="1"/>
            <p:nvPr>
              <p:custDataLst>
                <p:tags r:id="rId13"/>
              </p:custDataLst>
            </p:nvPr>
          </p:nvSpPr>
          <p:spPr>
            <a:xfrm>
              <a:off x="2403" y="172"/>
              <a:ext cx="3600" cy="800"/>
            </a:xfrm>
            <a:prstGeom prst="rect">
              <a:avLst/>
            </a:prstGeom>
            <a:noFill/>
          </p:spPr>
          <p:txBody>
            <a:bodyPr wrap="none" rtlCol="0" anchor="ctr" anchorCtr="0">
              <a:noAutofit/>
            </a:bodyPr>
            <a:lstStyle/>
            <a:p>
              <a:pPr lvl="0" algn="l">
                <a:buNone/>
              </a:pPr>
              <a:r>
                <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5分</a:t>
              </a:r>
            </a:p>
          </p:txBody>
        </p:sp>
      </p:grpSp>
      <p:pic>
        <p:nvPicPr>
          <p:cNvPr id="2" name="图片 1" descr="tmpC90"/>
          <p:cNvPicPr>
            <a:picLocks noChangeAspect="1"/>
          </p:cNvPicPr>
          <p:nvPr>
            <p:custDataLst>
              <p:tags r:id="rId9"/>
            </p:custDataLst>
          </p:nvPr>
        </p:nvPicPr>
        <p:blipFill>
          <a:blip r:embed="rId15"/>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363405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a:t>二叉查找树类</a:t>
            </a:r>
            <a:r>
              <a:rPr lang="zh-CN" altLang="en-US" smtClean="0"/>
              <a:t>定义</a:t>
            </a:r>
            <a:r>
              <a:rPr lang="zh-CN" altLang="zh-CN"/>
              <a:t>框架</a:t>
            </a:r>
            <a:endParaRPr lang="zh-CN" altLang="en-US"/>
          </a:p>
        </p:txBody>
      </p:sp>
      <p:sp>
        <p:nvSpPr>
          <p:cNvPr id="2" name="Rectangle 1"/>
          <p:cNvSpPr>
            <a:spLocks noChangeArrowheads="1"/>
          </p:cNvSpPr>
          <p:nvPr/>
        </p:nvSpPr>
        <p:spPr bwMode="auto">
          <a:xfrm>
            <a:off x="742385" y="1164179"/>
            <a:ext cx="11181029" cy="52629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rgbClr val="0033B3"/>
                </a:solidFill>
                <a:effectLst/>
                <a:latin typeface="Consolas" panose="020B0609020204030204" pitchFamily="49" charset="0"/>
              </a:rPr>
              <a:t>class </a:t>
            </a:r>
            <a:r>
              <a:rPr kumimoji="0" lang="zh-CN" altLang="zh-CN" sz="2400" b="1" i="0" u="none" strike="noStrike" cap="none" normalizeH="0" baseline="0" smtClean="0">
                <a:ln>
                  <a:noFill/>
                </a:ln>
                <a:solidFill>
                  <a:srgbClr val="008080"/>
                </a:solidFill>
                <a:effectLst/>
                <a:latin typeface="Consolas" panose="020B0609020204030204" pitchFamily="49" charset="0"/>
              </a:rPr>
              <a:t>BiSearchTree</a:t>
            </a:r>
            <a:r>
              <a:rPr kumimoji="0" lang="zh-CN" altLang="zh-CN" sz="2400" b="1" i="0" u="none" strike="noStrike" cap="none" normalizeH="0" baseline="0" smtClean="0">
                <a:ln>
                  <a:noFill/>
                </a:ln>
                <a:solidFill>
                  <a:srgbClr val="080808"/>
                </a:solidFill>
                <a:effectLst/>
                <a:latin typeface="Consolas" panose="020B0609020204030204" pitchFamily="49" charset="0"/>
              </a:rPr>
              <a:t>:</a:t>
            </a:r>
            <a:r>
              <a:rPr kumimoji="0" lang="zh-CN" altLang="zh-CN" sz="2400" b="1" i="0" u="none" strike="noStrike" cap="none" normalizeH="0" baseline="0" smtClean="0">
                <a:ln>
                  <a:noFill/>
                </a:ln>
                <a:solidFill>
                  <a:srgbClr val="0033B3"/>
                </a:solidFill>
                <a:effectLst/>
                <a:latin typeface="Consolas" panose="020B0609020204030204" pitchFamily="49" charset="0"/>
              </a:rPr>
              <a:t>public </a:t>
            </a:r>
            <a:r>
              <a:rPr kumimoji="0" lang="zh-CN" altLang="zh-CN" sz="2400" b="1" i="0" u="none" strike="noStrike" cap="none" normalizeH="0" baseline="0" smtClean="0">
                <a:ln>
                  <a:noFill/>
                </a:ln>
                <a:solidFill>
                  <a:srgbClr val="008080"/>
                </a:solidFill>
                <a:effectLst/>
                <a:latin typeface="Consolas" panose="020B0609020204030204" pitchFamily="49" charset="0"/>
              </a:rPr>
              <a:t>BiTree</a:t>
            </a:r>
            <a:r>
              <a:rPr kumimoji="0" lang="zh-CN" altLang="zh-CN" sz="2400" b="1" i="0" u="none" strike="noStrike" cap="none" normalizeH="0" baseline="0" smtClean="0">
                <a:ln>
                  <a:noFill/>
                </a:ln>
                <a:solidFill>
                  <a:srgbClr val="080808"/>
                </a:solidFill>
                <a:effectLst/>
                <a:latin typeface="Consolas" panose="020B0609020204030204" pitchFamily="49" charset="0"/>
              </a:rPr>
              <a:t>&lt;</a:t>
            </a:r>
            <a:r>
              <a:rPr kumimoji="0" lang="zh-CN" altLang="zh-CN" sz="2400" b="1" i="0" u="none" strike="noStrike" cap="none" normalizeH="0" baseline="0" smtClean="0">
                <a:ln>
                  <a:noFill/>
                </a:ln>
                <a:solidFill>
                  <a:srgbClr val="0033B3"/>
                </a:solidFill>
                <a:effectLst/>
                <a:latin typeface="Consolas" panose="020B0609020204030204" pitchFamily="49" charset="0"/>
              </a:rPr>
              <a:t>int</a:t>
            </a:r>
            <a:r>
              <a:rPr kumimoji="0" lang="zh-CN" altLang="zh-CN" sz="2400" b="1" i="0" u="none" strike="noStrike" cap="none" normalizeH="0" baseline="0" smtClean="0">
                <a:ln>
                  <a:noFill/>
                </a:ln>
                <a:solidFill>
                  <a:srgbClr val="080808"/>
                </a:solidFill>
                <a:effectLst/>
                <a:latin typeface="Consolas" panose="020B0609020204030204" pitchFamily="49" charset="0"/>
              </a:rPr>
              <a:t>&gt;{</a:t>
            </a:r>
            <a:br>
              <a:rPr kumimoji="0" lang="zh-CN" altLang="zh-CN" sz="2400" b="1" i="0" u="none" strike="noStrike" cap="none" normalizeH="0" baseline="0" smtClean="0">
                <a:ln>
                  <a:noFill/>
                </a:ln>
                <a:solidFill>
                  <a:srgbClr val="080808"/>
                </a:solidFill>
                <a:effectLst/>
                <a:latin typeface="Consolas" panose="020B0609020204030204" pitchFamily="49" charset="0"/>
              </a:rPr>
            </a:br>
            <a:r>
              <a:rPr kumimoji="0" lang="zh-CN" altLang="zh-CN" sz="2400" b="1" i="0" u="none" strike="noStrike" cap="none" normalizeH="0" baseline="0" smtClean="0">
                <a:ln>
                  <a:noFill/>
                </a:ln>
                <a:solidFill>
                  <a:srgbClr val="0033B3"/>
                </a:solidFill>
                <a:effectLst/>
                <a:latin typeface="Consolas" panose="020B0609020204030204" pitchFamily="49" charset="0"/>
              </a:rPr>
              <a:t>public</a:t>
            </a:r>
            <a:r>
              <a:rPr kumimoji="0" lang="zh-CN" altLang="zh-CN" sz="2400" b="1" i="0" u="none" strike="noStrike" cap="none" normalizeH="0" baseline="0" smtClean="0">
                <a:ln>
                  <a:noFill/>
                </a:ln>
                <a:solidFill>
                  <a:srgbClr val="080808"/>
                </a:solidFill>
                <a:effectLst/>
                <a:latin typeface="Consolas" panose="020B0609020204030204" pitchFamily="49" charset="0"/>
              </a:rPr>
              <a:t>:</a:t>
            </a:r>
            <a:br>
              <a:rPr kumimoji="0" lang="zh-CN" altLang="zh-CN" sz="2400" b="1" i="0" u="none" strike="noStrike" cap="none" normalizeH="0" baseline="0" smtClean="0">
                <a:ln>
                  <a:noFill/>
                </a:ln>
                <a:solidFill>
                  <a:srgbClr val="080808"/>
                </a:solidFill>
                <a:effectLst/>
                <a:latin typeface="Consolas" panose="020B0609020204030204" pitchFamily="49" charset="0"/>
              </a:rPr>
            </a:br>
            <a:r>
              <a:rPr kumimoji="0" lang="zh-CN" altLang="zh-CN" sz="2400" b="1" i="0" u="none" strike="noStrike" cap="none" normalizeH="0" baseline="0" smtClean="0">
                <a:ln>
                  <a:noFill/>
                </a:ln>
                <a:solidFill>
                  <a:srgbClr val="080808"/>
                </a:solidFill>
                <a:effectLst/>
                <a:latin typeface="Consolas" panose="020B0609020204030204" pitchFamily="49" charset="0"/>
              </a:rPr>
              <a:t>    </a:t>
            </a:r>
            <a:r>
              <a:rPr kumimoji="0" lang="zh-CN" altLang="zh-CN" sz="2400" b="1" i="0" u="none" strike="noStrike" cap="none" normalizeH="0" baseline="0" smtClean="0">
                <a:ln>
                  <a:noFill/>
                </a:ln>
                <a:solidFill>
                  <a:srgbClr val="008080"/>
                </a:solidFill>
                <a:effectLst/>
                <a:latin typeface="Consolas" panose="020B0609020204030204" pitchFamily="49" charset="0"/>
              </a:rPr>
              <a:t>BiNode</a:t>
            </a:r>
            <a:r>
              <a:rPr kumimoji="0" lang="zh-CN" altLang="zh-CN" sz="2400" b="1" i="0" u="none" strike="noStrike" cap="none" normalizeH="0" baseline="0" smtClean="0">
                <a:ln>
                  <a:noFill/>
                </a:ln>
                <a:solidFill>
                  <a:srgbClr val="080808"/>
                </a:solidFill>
                <a:effectLst/>
                <a:latin typeface="Consolas" panose="020B0609020204030204" pitchFamily="49" charset="0"/>
              </a:rPr>
              <a:t>&lt;</a:t>
            </a:r>
            <a:r>
              <a:rPr kumimoji="0" lang="zh-CN" altLang="zh-CN" sz="2400" b="1" i="0" u="none" strike="noStrike" cap="none" normalizeH="0" baseline="0" smtClean="0">
                <a:ln>
                  <a:noFill/>
                </a:ln>
                <a:solidFill>
                  <a:srgbClr val="0033B3"/>
                </a:solidFill>
                <a:effectLst/>
                <a:latin typeface="Consolas" panose="020B0609020204030204" pitchFamily="49" charset="0"/>
              </a:rPr>
              <a:t>int</a:t>
            </a:r>
            <a:r>
              <a:rPr kumimoji="0" lang="zh-CN" altLang="zh-CN" sz="2400" b="1" i="0" u="none" strike="noStrike" cap="none" normalizeH="0" baseline="0" smtClean="0">
                <a:ln>
                  <a:noFill/>
                </a:ln>
                <a:solidFill>
                  <a:srgbClr val="080808"/>
                </a:solidFill>
                <a:effectLst/>
                <a:latin typeface="Consolas" panose="020B0609020204030204" pitchFamily="49" charset="0"/>
              </a:rPr>
              <a:t>&gt; *</a:t>
            </a:r>
            <a:r>
              <a:rPr kumimoji="0" lang="zh-CN" altLang="zh-CN" sz="2400" b="1" i="0" u="none" strike="noStrike" cap="none" normalizeH="0" baseline="0" smtClean="0">
                <a:ln>
                  <a:noFill/>
                </a:ln>
                <a:solidFill>
                  <a:srgbClr val="00627A"/>
                </a:solidFill>
                <a:effectLst/>
                <a:latin typeface="Consolas" panose="020B0609020204030204" pitchFamily="49" charset="0"/>
              </a:rPr>
              <a:t>SearchBST</a:t>
            </a:r>
            <a:r>
              <a:rPr kumimoji="0" lang="zh-CN" altLang="zh-CN" sz="2400" b="1" i="0" u="none" strike="noStrike" cap="none" normalizeH="0" baseline="0" smtClean="0">
                <a:ln>
                  <a:noFill/>
                </a:ln>
                <a:solidFill>
                  <a:srgbClr val="080808"/>
                </a:solidFill>
                <a:effectLst/>
                <a:latin typeface="Consolas" panose="020B0609020204030204" pitchFamily="49" charset="0"/>
              </a:rPr>
              <a:t>(</a:t>
            </a:r>
            <a:r>
              <a:rPr kumimoji="0" lang="zh-CN" altLang="zh-CN" sz="2400" b="1" i="0" u="none" strike="noStrike" cap="none" normalizeH="0" baseline="0" smtClean="0">
                <a:ln>
                  <a:noFill/>
                </a:ln>
                <a:solidFill>
                  <a:srgbClr val="0033B3"/>
                </a:solidFill>
                <a:effectLst/>
                <a:latin typeface="Consolas" panose="020B0609020204030204" pitchFamily="49" charset="0"/>
              </a:rPr>
              <a:t>int </a:t>
            </a:r>
            <a:r>
              <a:rPr kumimoji="0" lang="zh-CN" altLang="zh-CN" sz="2400" b="1" i="0" u="none" strike="noStrike" cap="none" normalizeH="0" baseline="0" smtClean="0">
                <a:ln>
                  <a:noFill/>
                </a:ln>
                <a:solidFill>
                  <a:srgbClr val="080808"/>
                </a:solidFill>
                <a:effectLst/>
                <a:latin typeface="Consolas" panose="020B0609020204030204" pitchFamily="49" charset="0"/>
              </a:rPr>
              <a:t>k) {</a:t>
            </a:r>
            <a:br>
              <a:rPr kumimoji="0" lang="zh-CN" altLang="zh-CN" sz="2400" b="1" i="0" u="none" strike="noStrike" cap="none" normalizeH="0" baseline="0" smtClean="0">
                <a:ln>
                  <a:noFill/>
                </a:ln>
                <a:solidFill>
                  <a:srgbClr val="080808"/>
                </a:solidFill>
                <a:effectLst/>
                <a:latin typeface="Consolas" panose="020B0609020204030204" pitchFamily="49" charset="0"/>
              </a:rPr>
            </a:br>
            <a:r>
              <a:rPr kumimoji="0" lang="zh-CN" altLang="zh-CN" sz="2400" b="1" i="0" u="none" strike="noStrike" cap="none" normalizeH="0" baseline="0" smtClean="0">
                <a:ln>
                  <a:noFill/>
                </a:ln>
                <a:solidFill>
                  <a:srgbClr val="080808"/>
                </a:solidFill>
                <a:effectLst/>
                <a:latin typeface="Consolas" panose="020B0609020204030204" pitchFamily="49" charset="0"/>
              </a:rPr>
              <a:t>        </a:t>
            </a:r>
            <a:r>
              <a:rPr kumimoji="0" lang="zh-CN" altLang="zh-CN" sz="2400" b="1" i="0" u="none" strike="noStrike" cap="none" normalizeH="0" baseline="0" smtClean="0">
                <a:ln>
                  <a:noFill/>
                </a:ln>
                <a:solidFill>
                  <a:srgbClr val="0033B3"/>
                </a:solidFill>
                <a:effectLst/>
                <a:latin typeface="Consolas" panose="020B0609020204030204" pitchFamily="49" charset="0"/>
              </a:rPr>
              <a:t>return </a:t>
            </a:r>
            <a:r>
              <a:rPr kumimoji="0" lang="zh-CN" altLang="zh-CN" sz="2400" b="1" i="0" u="none" strike="noStrike" cap="none" normalizeH="0" baseline="0" smtClean="0">
                <a:ln>
                  <a:noFill/>
                </a:ln>
                <a:solidFill>
                  <a:srgbClr val="080808"/>
                </a:solidFill>
                <a:effectLst/>
                <a:latin typeface="Consolas" panose="020B0609020204030204" pitchFamily="49" charset="0"/>
              </a:rPr>
              <a:t>SearchBST(</a:t>
            </a:r>
            <a:r>
              <a:rPr kumimoji="0" lang="zh-CN" altLang="zh-CN" sz="2400" b="1" i="0" u="none" strike="noStrike" cap="none" normalizeH="0" baseline="0" smtClean="0">
                <a:ln>
                  <a:noFill/>
                </a:ln>
                <a:solidFill>
                  <a:srgbClr val="660E7A"/>
                </a:solidFill>
                <a:effectLst/>
                <a:latin typeface="Consolas" panose="020B0609020204030204" pitchFamily="49" charset="0"/>
              </a:rPr>
              <a:t>root</a:t>
            </a:r>
            <a:r>
              <a:rPr kumimoji="0" lang="zh-CN" altLang="zh-CN" sz="2400" b="1" i="0" u="none" strike="noStrike" cap="none" normalizeH="0" baseline="0" smtClean="0">
                <a:ln>
                  <a:noFill/>
                </a:ln>
                <a:solidFill>
                  <a:srgbClr val="080808"/>
                </a:solidFill>
                <a:effectLst/>
                <a:latin typeface="Consolas" panose="020B0609020204030204" pitchFamily="49" charset="0"/>
              </a:rPr>
              <a:t>, k);}</a:t>
            </a:r>
            <a:br>
              <a:rPr kumimoji="0" lang="zh-CN" altLang="zh-CN" sz="2400" b="1" i="0" u="none" strike="noStrike" cap="none" normalizeH="0" baseline="0" smtClean="0">
                <a:ln>
                  <a:noFill/>
                </a:ln>
                <a:solidFill>
                  <a:srgbClr val="080808"/>
                </a:solidFill>
                <a:effectLst/>
                <a:latin typeface="Consolas" panose="020B0609020204030204" pitchFamily="49" charset="0"/>
              </a:rPr>
            </a:br>
            <a:r>
              <a:rPr kumimoji="0" lang="zh-CN" altLang="zh-CN" sz="2400" b="1" i="0" u="none" strike="noStrike" cap="none" normalizeH="0" baseline="0" smtClean="0">
                <a:ln>
                  <a:noFill/>
                </a:ln>
                <a:solidFill>
                  <a:srgbClr val="080808"/>
                </a:solidFill>
                <a:effectLst/>
                <a:latin typeface="Consolas" panose="020B0609020204030204" pitchFamily="49" charset="0"/>
              </a:rPr>
              <a:t>    </a:t>
            </a:r>
            <a:r>
              <a:rPr kumimoji="0" lang="zh-CN" altLang="zh-CN" sz="2400" b="1" i="0" u="none" strike="noStrike" cap="none" normalizeH="0" baseline="0" smtClean="0">
                <a:ln>
                  <a:noFill/>
                </a:ln>
                <a:solidFill>
                  <a:srgbClr val="008080"/>
                </a:solidFill>
                <a:effectLst/>
                <a:latin typeface="Consolas" panose="020B0609020204030204" pitchFamily="49" charset="0"/>
              </a:rPr>
              <a:t>BiNode</a:t>
            </a:r>
            <a:r>
              <a:rPr kumimoji="0" lang="zh-CN" altLang="zh-CN" sz="2400" b="1" i="0" u="none" strike="noStrike" cap="none" normalizeH="0" baseline="0" smtClean="0">
                <a:ln>
                  <a:noFill/>
                </a:ln>
                <a:solidFill>
                  <a:srgbClr val="080808"/>
                </a:solidFill>
                <a:effectLst/>
                <a:latin typeface="Consolas" panose="020B0609020204030204" pitchFamily="49" charset="0"/>
              </a:rPr>
              <a:t>&lt;</a:t>
            </a:r>
            <a:r>
              <a:rPr kumimoji="0" lang="zh-CN" altLang="zh-CN" sz="2400" b="1" i="0" u="none" strike="noStrike" cap="none" normalizeH="0" baseline="0" smtClean="0">
                <a:ln>
                  <a:noFill/>
                </a:ln>
                <a:solidFill>
                  <a:srgbClr val="0033B3"/>
                </a:solidFill>
                <a:effectLst/>
                <a:latin typeface="Consolas" panose="020B0609020204030204" pitchFamily="49" charset="0"/>
              </a:rPr>
              <a:t>int</a:t>
            </a:r>
            <a:r>
              <a:rPr kumimoji="0" lang="zh-CN" altLang="zh-CN" sz="2400" b="1" i="0" u="none" strike="noStrike" cap="none" normalizeH="0" baseline="0" smtClean="0">
                <a:ln>
                  <a:noFill/>
                </a:ln>
                <a:solidFill>
                  <a:srgbClr val="080808"/>
                </a:solidFill>
                <a:effectLst/>
                <a:latin typeface="Consolas" panose="020B0609020204030204" pitchFamily="49" charset="0"/>
              </a:rPr>
              <a:t>&gt; *</a:t>
            </a:r>
            <a:r>
              <a:rPr kumimoji="0" lang="zh-CN" altLang="zh-CN" sz="2400" b="1" i="0" u="none" strike="noStrike" cap="none" normalizeH="0" baseline="0" smtClean="0">
                <a:ln>
                  <a:noFill/>
                </a:ln>
                <a:solidFill>
                  <a:srgbClr val="00627A"/>
                </a:solidFill>
                <a:effectLst/>
                <a:latin typeface="Consolas" panose="020B0609020204030204" pitchFamily="49" charset="0"/>
              </a:rPr>
              <a:t>InsertBST</a:t>
            </a:r>
            <a:r>
              <a:rPr kumimoji="0" lang="zh-CN" altLang="zh-CN" sz="2400" b="1" i="0" u="none" strike="noStrike" cap="none" normalizeH="0" baseline="0" smtClean="0">
                <a:ln>
                  <a:noFill/>
                </a:ln>
                <a:solidFill>
                  <a:srgbClr val="080808"/>
                </a:solidFill>
                <a:effectLst/>
                <a:latin typeface="Consolas" panose="020B0609020204030204" pitchFamily="49" charset="0"/>
              </a:rPr>
              <a:t>(</a:t>
            </a:r>
            <a:r>
              <a:rPr kumimoji="0" lang="zh-CN" altLang="zh-CN" sz="2400" b="1" i="0" u="none" strike="noStrike" cap="none" normalizeH="0" baseline="0" smtClean="0">
                <a:ln>
                  <a:noFill/>
                </a:ln>
                <a:solidFill>
                  <a:srgbClr val="0033B3"/>
                </a:solidFill>
                <a:effectLst/>
                <a:latin typeface="Consolas" panose="020B0609020204030204" pitchFamily="49" charset="0"/>
              </a:rPr>
              <a:t>int </a:t>
            </a:r>
            <a:r>
              <a:rPr kumimoji="0" lang="zh-CN" altLang="zh-CN" sz="2400" b="1" i="0" u="none" strike="noStrike" cap="none" normalizeH="0" baseline="0" smtClean="0">
                <a:ln>
                  <a:noFill/>
                </a:ln>
                <a:solidFill>
                  <a:srgbClr val="080808"/>
                </a:solidFill>
                <a:effectLst/>
                <a:latin typeface="Consolas" panose="020B0609020204030204" pitchFamily="49" charset="0"/>
              </a:rPr>
              <a:t>x) {</a:t>
            </a:r>
            <a:br>
              <a:rPr kumimoji="0" lang="zh-CN" altLang="zh-CN" sz="2400" b="1" i="0" u="none" strike="noStrike" cap="none" normalizeH="0" baseline="0" smtClean="0">
                <a:ln>
                  <a:noFill/>
                </a:ln>
                <a:solidFill>
                  <a:srgbClr val="080808"/>
                </a:solidFill>
                <a:effectLst/>
                <a:latin typeface="Consolas" panose="020B0609020204030204" pitchFamily="49" charset="0"/>
              </a:rPr>
            </a:br>
            <a:r>
              <a:rPr kumimoji="0" lang="zh-CN" altLang="zh-CN" sz="2400" b="1" i="0" u="none" strike="noStrike" cap="none" normalizeH="0" baseline="0" smtClean="0">
                <a:ln>
                  <a:noFill/>
                </a:ln>
                <a:solidFill>
                  <a:srgbClr val="080808"/>
                </a:solidFill>
                <a:effectLst/>
                <a:latin typeface="Consolas" panose="020B0609020204030204" pitchFamily="49" charset="0"/>
              </a:rPr>
              <a:t>        </a:t>
            </a:r>
            <a:r>
              <a:rPr kumimoji="0" lang="zh-CN" altLang="zh-CN" sz="2400" b="1" i="0" u="none" strike="noStrike" cap="none" normalizeH="0" baseline="0" smtClean="0">
                <a:ln>
                  <a:noFill/>
                </a:ln>
                <a:solidFill>
                  <a:srgbClr val="660E7A"/>
                </a:solidFill>
                <a:effectLst/>
                <a:latin typeface="Consolas" panose="020B0609020204030204" pitchFamily="49" charset="0"/>
              </a:rPr>
              <a:t>root </a:t>
            </a:r>
            <a:r>
              <a:rPr kumimoji="0" lang="zh-CN" altLang="zh-CN" sz="2400" b="1" i="0" u="none" strike="noStrike" cap="none" normalizeH="0" baseline="0" smtClean="0">
                <a:ln>
                  <a:noFill/>
                </a:ln>
                <a:solidFill>
                  <a:srgbClr val="080808"/>
                </a:solidFill>
                <a:effectLst/>
                <a:latin typeface="Consolas" panose="020B0609020204030204" pitchFamily="49" charset="0"/>
              </a:rPr>
              <a:t>= InsertBST(</a:t>
            </a:r>
            <a:r>
              <a:rPr kumimoji="0" lang="zh-CN" altLang="zh-CN" sz="2400" b="1" i="0" u="none" strike="noStrike" cap="none" normalizeH="0" baseline="0" smtClean="0">
                <a:ln>
                  <a:noFill/>
                </a:ln>
                <a:solidFill>
                  <a:srgbClr val="660E7A"/>
                </a:solidFill>
                <a:effectLst/>
                <a:latin typeface="Consolas" panose="020B0609020204030204" pitchFamily="49" charset="0"/>
              </a:rPr>
              <a:t>root</a:t>
            </a:r>
            <a:r>
              <a:rPr kumimoji="0" lang="zh-CN" altLang="zh-CN" sz="2400" b="1" i="0" u="none" strike="noStrike" cap="none" normalizeH="0" baseline="0" smtClean="0">
                <a:ln>
                  <a:noFill/>
                </a:ln>
                <a:solidFill>
                  <a:srgbClr val="080808"/>
                </a:solidFill>
                <a:effectLst/>
                <a:latin typeface="Consolas" panose="020B0609020204030204" pitchFamily="49" charset="0"/>
              </a:rPr>
              <a:t>, x);}</a:t>
            </a:r>
            <a:br>
              <a:rPr kumimoji="0" lang="zh-CN" altLang="zh-CN" sz="2400" b="1" i="0" u="none" strike="noStrike" cap="none" normalizeH="0" baseline="0" smtClean="0">
                <a:ln>
                  <a:noFill/>
                </a:ln>
                <a:solidFill>
                  <a:srgbClr val="080808"/>
                </a:solidFill>
                <a:effectLst/>
                <a:latin typeface="Consolas" panose="020B0609020204030204" pitchFamily="49" charset="0"/>
              </a:rPr>
            </a:br>
            <a:r>
              <a:rPr kumimoji="0" lang="zh-CN" altLang="zh-CN" sz="2400" b="1" i="0" u="none" strike="noStrike" cap="none" normalizeH="0" baseline="0" smtClean="0">
                <a:ln>
                  <a:noFill/>
                </a:ln>
                <a:solidFill>
                  <a:srgbClr val="080808"/>
                </a:solidFill>
                <a:effectLst/>
                <a:latin typeface="Consolas" panose="020B0609020204030204" pitchFamily="49" charset="0"/>
              </a:rPr>
              <a:t>    </a:t>
            </a:r>
            <a:r>
              <a:rPr kumimoji="0" lang="zh-CN" altLang="zh-CN" sz="2400" b="1" i="0" u="none" strike="noStrike" cap="none" normalizeH="0" baseline="0" smtClean="0">
                <a:ln>
                  <a:noFill/>
                </a:ln>
                <a:solidFill>
                  <a:srgbClr val="0033B3"/>
                </a:solidFill>
                <a:effectLst/>
                <a:latin typeface="Consolas" panose="020B0609020204030204" pitchFamily="49" charset="0"/>
              </a:rPr>
              <a:t>void </a:t>
            </a:r>
            <a:r>
              <a:rPr kumimoji="0" lang="zh-CN" altLang="zh-CN" sz="2400" b="1" i="0" u="none" strike="noStrike" cap="none" normalizeH="0" baseline="0" smtClean="0">
                <a:ln>
                  <a:noFill/>
                </a:ln>
                <a:solidFill>
                  <a:srgbClr val="00627A"/>
                </a:solidFill>
                <a:effectLst/>
                <a:latin typeface="Consolas" panose="020B0609020204030204" pitchFamily="49" charset="0"/>
              </a:rPr>
              <a:t>remove</a:t>
            </a:r>
            <a:r>
              <a:rPr kumimoji="0" lang="zh-CN" altLang="zh-CN" sz="2400" b="1" i="0" u="none" strike="noStrike" cap="none" normalizeH="0" baseline="0" smtClean="0">
                <a:ln>
                  <a:noFill/>
                </a:ln>
                <a:solidFill>
                  <a:srgbClr val="080808"/>
                </a:solidFill>
                <a:effectLst/>
                <a:latin typeface="Consolas" panose="020B0609020204030204" pitchFamily="49" charset="0"/>
              </a:rPr>
              <a:t>(</a:t>
            </a:r>
            <a:r>
              <a:rPr kumimoji="0" lang="zh-CN" altLang="zh-CN" sz="2400" b="1" i="0" u="none" strike="noStrike" cap="none" normalizeH="0" baseline="0" smtClean="0">
                <a:ln>
                  <a:noFill/>
                </a:ln>
                <a:solidFill>
                  <a:srgbClr val="0033B3"/>
                </a:solidFill>
                <a:effectLst/>
                <a:latin typeface="Consolas" panose="020B0609020204030204" pitchFamily="49" charset="0"/>
              </a:rPr>
              <a:t>int </a:t>
            </a:r>
            <a:r>
              <a:rPr kumimoji="0" lang="zh-CN" altLang="zh-CN" sz="2400" b="1" i="0" u="none" strike="noStrike" cap="none" normalizeH="0" baseline="0" smtClean="0">
                <a:ln>
                  <a:noFill/>
                </a:ln>
                <a:solidFill>
                  <a:srgbClr val="080808"/>
                </a:solidFill>
                <a:effectLst/>
                <a:latin typeface="Consolas" panose="020B0609020204030204" pitchFamily="49" charset="0"/>
              </a:rPr>
              <a:t>x){</a:t>
            </a:r>
            <a:br>
              <a:rPr kumimoji="0" lang="zh-CN" altLang="zh-CN" sz="2400" b="1" i="0" u="none" strike="noStrike" cap="none" normalizeH="0" baseline="0" smtClean="0">
                <a:ln>
                  <a:noFill/>
                </a:ln>
                <a:solidFill>
                  <a:srgbClr val="080808"/>
                </a:solidFill>
                <a:effectLst/>
                <a:latin typeface="Consolas" panose="020B0609020204030204" pitchFamily="49" charset="0"/>
              </a:rPr>
            </a:br>
            <a:r>
              <a:rPr kumimoji="0" lang="zh-CN" altLang="zh-CN" sz="2400" b="1" i="0" u="none" strike="noStrike" cap="none" normalizeH="0" baseline="0" smtClean="0">
                <a:ln>
                  <a:noFill/>
                </a:ln>
                <a:solidFill>
                  <a:srgbClr val="080808"/>
                </a:solidFill>
                <a:effectLst/>
                <a:latin typeface="Consolas" panose="020B0609020204030204" pitchFamily="49" charset="0"/>
              </a:rPr>
              <a:t>        search_and_destroy(</a:t>
            </a:r>
            <a:r>
              <a:rPr kumimoji="0" lang="zh-CN" altLang="zh-CN" sz="2400" b="1" i="0" u="none" strike="noStrike" cap="none" normalizeH="0" baseline="0" smtClean="0">
                <a:ln>
                  <a:noFill/>
                </a:ln>
                <a:solidFill>
                  <a:srgbClr val="660E7A"/>
                </a:solidFill>
                <a:effectLst/>
                <a:latin typeface="Consolas" panose="020B0609020204030204" pitchFamily="49" charset="0"/>
              </a:rPr>
              <a:t>root</a:t>
            </a:r>
            <a:r>
              <a:rPr kumimoji="0" lang="zh-CN" altLang="zh-CN" sz="2400" b="1" i="0" u="none" strike="noStrike" cap="none" normalizeH="0" baseline="0" smtClean="0">
                <a:ln>
                  <a:noFill/>
                </a:ln>
                <a:solidFill>
                  <a:srgbClr val="080808"/>
                </a:solidFill>
                <a:effectLst/>
                <a:latin typeface="Consolas" panose="020B0609020204030204" pitchFamily="49" charset="0"/>
              </a:rPr>
              <a:t>,x);}</a:t>
            </a:r>
            <a:br>
              <a:rPr kumimoji="0" lang="zh-CN" altLang="zh-CN" sz="2400" b="1" i="0" u="none" strike="noStrike" cap="none" normalizeH="0" baseline="0" smtClean="0">
                <a:ln>
                  <a:noFill/>
                </a:ln>
                <a:solidFill>
                  <a:srgbClr val="080808"/>
                </a:solidFill>
                <a:effectLst/>
                <a:latin typeface="Consolas" panose="020B0609020204030204" pitchFamily="49" charset="0"/>
              </a:rPr>
            </a:br>
            <a:r>
              <a:rPr kumimoji="0" lang="zh-CN" altLang="zh-CN" sz="2400" b="1" i="0" u="none" strike="noStrike" cap="none" normalizeH="0" baseline="0" smtClean="0">
                <a:ln>
                  <a:noFill/>
                </a:ln>
                <a:solidFill>
                  <a:srgbClr val="0033B3"/>
                </a:solidFill>
                <a:effectLst/>
                <a:latin typeface="Consolas" panose="020B0609020204030204" pitchFamily="49" charset="0"/>
              </a:rPr>
              <a:t>private</a:t>
            </a:r>
            <a:r>
              <a:rPr kumimoji="0" lang="zh-CN" altLang="zh-CN" sz="2400" b="1" i="0" u="none" strike="noStrike" cap="none" normalizeH="0" baseline="0" smtClean="0">
                <a:ln>
                  <a:noFill/>
                </a:ln>
                <a:solidFill>
                  <a:srgbClr val="080808"/>
                </a:solidFill>
                <a:effectLst/>
                <a:latin typeface="Consolas" panose="020B0609020204030204" pitchFamily="49" charset="0"/>
              </a:rPr>
              <a:t>:</a:t>
            </a:r>
            <a:br>
              <a:rPr kumimoji="0" lang="zh-CN" altLang="zh-CN" sz="2400" b="1" i="0" u="none" strike="noStrike" cap="none" normalizeH="0" baseline="0" smtClean="0">
                <a:ln>
                  <a:noFill/>
                </a:ln>
                <a:solidFill>
                  <a:srgbClr val="080808"/>
                </a:solidFill>
                <a:effectLst/>
                <a:latin typeface="Consolas" panose="020B0609020204030204" pitchFamily="49" charset="0"/>
              </a:rPr>
            </a:br>
            <a:r>
              <a:rPr kumimoji="0" lang="zh-CN" altLang="zh-CN" sz="2400" b="1" i="0" u="none" strike="noStrike" cap="none" normalizeH="0" baseline="0" smtClean="0">
                <a:ln>
                  <a:noFill/>
                </a:ln>
                <a:solidFill>
                  <a:srgbClr val="080808"/>
                </a:solidFill>
                <a:effectLst/>
                <a:latin typeface="Consolas" panose="020B0609020204030204" pitchFamily="49" charset="0"/>
              </a:rPr>
              <a:t>    </a:t>
            </a:r>
            <a:r>
              <a:rPr kumimoji="0" lang="zh-CN" altLang="zh-CN" sz="2400" b="1" i="0" u="none" strike="noStrike" cap="none" normalizeH="0" baseline="0" smtClean="0">
                <a:ln>
                  <a:noFill/>
                </a:ln>
                <a:solidFill>
                  <a:srgbClr val="008080"/>
                </a:solidFill>
                <a:effectLst/>
                <a:latin typeface="Consolas" panose="020B0609020204030204" pitchFamily="49" charset="0"/>
              </a:rPr>
              <a:t>BiNode</a:t>
            </a:r>
            <a:r>
              <a:rPr kumimoji="0" lang="zh-CN" altLang="zh-CN" sz="2400" b="1" i="0" u="none" strike="noStrike" cap="none" normalizeH="0" baseline="0" smtClean="0">
                <a:ln>
                  <a:noFill/>
                </a:ln>
                <a:solidFill>
                  <a:srgbClr val="080808"/>
                </a:solidFill>
                <a:effectLst/>
                <a:latin typeface="Consolas" panose="020B0609020204030204" pitchFamily="49" charset="0"/>
              </a:rPr>
              <a:t>&lt;</a:t>
            </a:r>
            <a:r>
              <a:rPr kumimoji="0" lang="zh-CN" altLang="zh-CN" sz="2400" b="1" i="0" u="none" strike="noStrike" cap="none" normalizeH="0" baseline="0" smtClean="0">
                <a:ln>
                  <a:noFill/>
                </a:ln>
                <a:solidFill>
                  <a:srgbClr val="0033B3"/>
                </a:solidFill>
                <a:effectLst/>
                <a:latin typeface="Consolas" panose="020B0609020204030204" pitchFamily="49" charset="0"/>
              </a:rPr>
              <a:t>int</a:t>
            </a:r>
            <a:r>
              <a:rPr kumimoji="0" lang="zh-CN" altLang="zh-CN" sz="2400" b="1" i="0" u="none" strike="noStrike" cap="none" normalizeH="0" baseline="0" smtClean="0">
                <a:ln>
                  <a:noFill/>
                </a:ln>
                <a:solidFill>
                  <a:srgbClr val="080808"/>
                </a:solidFill>
                <a:effectLst/>
                <a:latin typeface="Consolas" panose="020B0609020204030204" pitchFamily="49" charset="0"/>
              </a:rPr>
              <a:t>&gt; *</a:t>
            </a:r>
            <a:r>
              <a:rPr kumimoji="0" lang="zh-CN" altLang="zh-CN" sz="2400" b="1" i="0" u="none" strike="noStrike" cap="none" normalizeH="0" baseline="0" smtClean="0">
                <a:ln>
                  <a:noFill/>
                </a:ln>
                <a:solidFill>
                  <a:srgbClr val="00627A"/>
                </a:solidFill>
                <a:effectLst/>
                <a:latin typeface="Consolas" panose="020B0609020204030204" pitchFamily="49" charset="0"/>
              </a:rPr>
              <a:t>InsertBST</a:t>
            </a:r>
            <a:r>
              <a:rPr kumimoji="0" lang="zh-CN" altLang="zh-CN" sz="2400" b="1" i="0" u="none" strike="noStrike" cap="none" normalizeH="0" baseline="0" smtClean="0">
                <a:ln>
                  <a:noFill/>
                </a:ln>
                <a:solidFill>
                  <a:srgbClr val="080808"/>
                </a:solidFill>
                <a:effectLst/>
                <a:latin typeface="Consolas" panose="020B0609020204030204" pitchFamily="49" charset="0"/>
              </a:rPr>
              <a:t>(</a:t>
            </a:r>
            <a:r>
              <a:rPr kumimoji="0" lang="zh-CN" altLang="zh-CN" sz="2400" b="1" i="0" u="none" strike="noStrike" cap="none" normalizeH="0" baseline="0" smtClean="0">
                <a:ln>
                  <a:noFill/>
                </a:ln>
                <a:solidFill>
                  <a:srgbClr val="008080"/>
                </a:solidFill>
                <a:effectLst/>
                <a:latin typeface="Consolas" panose="020B0609020204030204" pitchFamily="49" charset="0"/>
              </a:rPr>
              <a:t>BiNode</a:t>
            </a:r>
            <a:r>
              <a:rPr kumimoji="0" lang="zh-CN" altLang="zh-CN" sz="2400" b="1" i="0" u="none" strike="noStrike" cap="none" normalizeH="0" baseline="0" smtClean="0">
                <a:ln>
                  <a:noFill/>
                </a:ln>
                <a:solidFill>
                  <a:srgbClr val="080808"/>
                </a:solidFill>
                <a:effectLst/>
                <a:latin typeface="Consolas" panose="020B0609020204030204" pitchFamily="49" charset="0"/>
              </a:rPr>
              <a:t>&lt;</a:t>
            </a:r>
            <a:r>
              <a:rPr kumimoji="0" lang="zh-CN" altLang="zh-CN" sz="2400" b="1" i="0" u="none" strike="noStrike" cap="none" normalizeH="0" baseline="0" smtClean="0">
                <a:ln>
                  <a:noFill/>
                </a:ln>
                <a:solidFill>
                  <a:srgbClr val="0033B3"/>
                </a:solidFill>
                <a:effectLst/>
                <a:latin typeface="Consolas" panose="020B0609020204030204" pitchFamily="49" charset="0"/>
              </a:rPr>
              <a:t>int</a:t>
            </a:r>
            <a:r>
              <a:rPr kumimoji="0" lang="zh-CN" altLang="zh-CN" sz="2400" b="1" i="0" u="none" strike="noStrike" cap="none" normalizeH="0" baseline="0" smtClean="0">
                <a:ln>
                  <a:noFill/>
                </a:ln>
                <a:solidFill>
                  <a:srgbClr val="080808"/>
                </a:solidFill>
                <a:effectLst/>
                <a:latin typeface="Consolas" panose="020B0609020204030204" pitchFamily="49" charset="0"/>
              </a:rPr>
              <a:t>&gt; *bt , </a:t>
            </a:r>
            <a:r>
              <a:rPr kumimoji="0" lang="zh-CN" altLang="zh-CN" sz="2400" b="1" i="0" u="none" strike="noStrike" cap="none" normalizeH="0" baseline="0" smtClean="0">
                <a:ln>
                  <a:noFill/>
                </a:ln>
                <a:solidFill>
                  <a:srgbClr val="0033B3"/>
                </a:solidFill>
                <a:effectLst/>
                <a:latin typeface="Consolas" panose="020B0609020204030204" pitchFamily="49" charset="0"/>
              </a:rPr>
              <a:t>int </a:t>
            </a:r>
            <a:r>
              <a:rPr kumimoji="0" lang="zh-CN" altLang="zh-CN" sz="2400" b="1" i="0" u="none" strike="noStrike" cap="none" normalizeH="0" baseline="0" smtClean="0">
                <a:ln>
                  <a:noFill/>
                </a:ln>
                <a:solidFill>
                  <a:srgbClr val="080808"/>
                </a:solidFill>
                <a:effectLst/>
                <a:latin typeface="Consolas" panose="020B0609020204030204" pitchFamily="49" charset="0"/>
              </a:rPr>
              <a:t>x);</a:t>
            </a:r>
            <a:br>
              <a:rPr kumimoji="0" lang="zh-CN" altLang="zh-CN" sz="2400" b="1" i="0" u="none" strike="noStrike" cap="none" normalizeH="0" baseline="0" smtClean="0">
                <a:ln>
                  <a:noFill/>
                </a:ln>
                <a:solidFill>
                  <a:srgbClr val="080808"/>
                </a:solidFill>
                <a:effectLst/>
                <a:latin typeface="Consolas" panose="020B0609020204030204" pitchFamily="49" charset="0"/>
              </a:rPr>
            </a:br>
            <a:r>
              <a:rPr kumimoji="0" lang="zh-CN" altLang="zh-CN" sz="2400" b="1" i="0" u="none" strike="noStrike" cap="none" normalizeH="0" baseline="0" smtClean="0">
                <a:ln>
                  <a:noFill/>
                </a:ln>
                <a:solidFill>
                  <a:srgbClr val="080808"/>
                </a:solidFill>
                <a:effectLst/>
                <a:latin typeface="Consolas" panose="020B0609020204030204" pitchFamily="49" charset="0"/>
              </a:rPr>
              <a:t>    </a:t>
            </a:r>
            <a:r>
              <a:rPr kumimoji="0" lang="zh-CN" altLang="zh-CN" sz="2400" b="1" i="0" u="none" strike="noStrike" cap="none" normalizeH="0" baseline="0" smtClean="0">
                <a:ln>
                  <a:noFill/>
                </a:ln>
                <a:solidFill>
                  <a:srgbClr val="008080"/>
                </a:solidFill>
                <a:effectLst/>
                <a:latin typeface="Consolas" panose="020B0609020204030204" pitchFamily="49" charset="0"/>
              </a:rPr>
              <a:t>BiNode</a:t>
            </a:r>
            <a:r>
              <a:rPr kumimoji="0" lang="zh-CN" altLang="zh-CN" sz="2400" b="1" i="0" u="none" strike="noStrike" cap="none" normalizeH="0" baseline="0" smtClean="0">
                <a:ln>
                  <a:noFill/>
                </a:ln>
                <a:solidFill>
                  <a:srgbClr val="080808"/>
                </a:solidFill>
                <a:effectLst/>
                <a:latin typeface="Consolas" panose="020B0609020204030204" pitchFamily="49" charset="0"/>
              </a:rPr>
              <a:t>&lt;</a:t>
            </a:r>
            <a:r>
              <a:rPr kumimoji="0" lang="zh-CN" altLang="zh-CN" sz="2400" b="1" i="0" u="none" strike="noStrike" cap="none" normalizeH="0" baseline="0" smtClean="0">
                <a:ln>
                  <a:noFill/>
                </a:ln>
                <a:solidFill>
                  <a:srgbClr val="0033B3"/>
                </a:solidFill>
                <a:effectLst/>
                <a:latin typeface="Consolas" panose="020B0609020204030204" pitchFamily="49" charset="0"/>
              </a:rPr>
              <a:t>int</a:t>
            </a:r>
            <a:r>
              <a:rPr kumimoji="0" lang="zh-CN" altLang="zh-CN" sz="2400" b="1" i="0" u="none" strike="noStrike" cap="none" normalizeH="0" baseline="0" smtClean="0">
                <a:ln>
                  <a:noFill/>
                </a:ln>
                <a:solidFill>
                  <a:srgbClr val="080808"/>
                </a:solidFill>
                <a:effectLst/>
                <a:latin typeface="Consolas" panose="020B0609020204030204" pitchFamily="49" charset="0"/>
              </a:rPr>
              <a:t>&gt; *</a:t>
            </a:r>
            <a:r>
              <a:rPr kumimoji="0" lang="zh-CN" altLang="zh-CN" sz="2400" b="1" i="0" u="none" strike="noStrike" cap="none" normalizeH="0" baseline="0" smtClean="0">
                <a:ln>
                  <a:noFill/>
                </a:ln>
                <a:solidFill>
                  <a:srgbClr val="00627A"/>
                </a:solidFill>
                <a:effectLst/>
                <a:latin typeface="Consolas" panose="020B0609020204030204" pitchFamily="49" charset="0"/>
              </a:rPr>
              <a:t>SearchBST</a:t>
            </a:r>
            <a:r>
              <a:rPr kumimoji="0" lang="zh-CN" altLang="zh-CN" sz="2400" b="1" i="0" u="none" strike="noStrike" cap="none" normalizeH="0" baseline="0" smtClean="0">
                <a:ln>
                  <a:noFill/>
                </a:ln>
                <a:solidFill>
                  <a:srgbClr val="080808"/>
                </a:solidFill>
                <a:effectLst/>
                <a:latin typeface="Consolas" panose="020B0609020204030204" pitchFamily="49" charset="0"/>
              </a:rPr>
              <a:t>(</a:t>
            </a:r>
            <a:r>
              <a:rPr kumimoji="0" lang="zh-CN" altLang="zh-CN" sz="2400" b="1" i="0" u="none" strike="noStrike" cap="none" normalizeH="0" baseline="0" smtClean="0">
                <a:ln>
                  <a:noFill/>
                </a:ln>
                <a:solidFill>
                  <a:srgbClr val="008080"/>
                </a:solidFill>
                <a:effectLst/>
                <a:latin typeface="Consolas" panose="020B0609020204030204" pitchFamily="49" charset="0"/>
              </a:rPr>
              <a:t>BiNode</a:t>
            </a:r>
            <a:r>
              <a:rPr kumimoji="0" lang="zh-CN" altLang="zh-CN" sz="2400" b="1" i="0" u="none" strike="noStrike" cap="none" normalizeH="0" baseline="0" smtClean="0">
                <a:ln>
                  <a:noFill/>
                </a:ln>
                <a:solidFill>
                  <a:srgbClr val="080808"/>
                </a:solidFill>
                <a:effectLst/>
                <a:latin typeface="Consolas" panose="020B0609020204030204" pitchFamily="49" charset="0"/>
              </a:rPr>
              <a:t>&lt;</a:t>
            </a:r>
            <a:r>
              <a:rPr kumimoji="0" lang="zh-CN" altLang="zh-CN" sz="2400" b="1" i="0" u="none" strike="noStrike" cap="none" normalizeH="0" baseline="0" smtClean="0">
                <a:ln>
                  <a:noFill/>
                </a:ln>
                <a:solidFill>
                  <a:srgbClr val="0033B3"/>
                </a:solidFill>
                <a:effectLst/>
                <a:latin typeface="Consolas" panose="020B0609020204030204" pitchFamily="49" charset="0"/>
              </a:rPr>
              <a:t>int</a:t>
            </a:r>
            <a:r>
              <a:rPr kumimoji="0" lang="zh-CN" altLang="zh-CN" sz="2400" b="1" i="0" u="none" strike="noStrike" cap="none" normalizeH="0" baseline="0" smtClean="0">
                <a:ln>
                  <a:noFill/>
                </a:ln>
                <a:solidFill>
                  <a:srgbClr val="080808"/>
                </a:solidFill>
                <a:effectLst/>
                <a:latin typeface="Consolas" panose="020B0609020204030204" pitchFamily="49" charset="0"/>
              </a:rPr>
              <a:t>&gt; *bt, </a:t>
            </a:r>
            <a:r>
              <a:rPr kumimoji="0" lang="zh-CN" altLang="zh-CN" sz="2400" b="1" i="0" u="none" strike="noStrike" cap="none" normalizeH="0" baseline="0" smtClean="0">
                <a:ln>
                  <a:noFill/>
                </a:ln>
                <a:solidFill>
                  <a:srgbClr val="0033B3"/>
                </a:solidFill>
                <a:effectLst/>
                <a:latin typeface="Consolas" panose="020B0609020204030204" pitchFamily="49" charset="0"/>
              </a:rPr>
              <a:t>int </a:t>
            </a:r>
            <a:r>
              <a:rPr kumimoji="0" lang="zh-CN" altLang="zh-CN" sz="2400" b="1" i="0" u="none" strike="noStrike" cap="none" normalizeH="0" baseline="0" smtClean="0">
                <a:ln>
                  <a:noFill/>
                </a:ln>
                <a:solidFill>
                  <a:srgbClr val="080808"/>
                </a:solidFill>
                <a:effectLst/>
                <a:latin typeface="Consolas" panose="020B0609020204030204" pitchFamily="49" charset="0"/>
              </a:rPr>
              <a:t>k);</a:t>
            </a:r>
            <a:br>
              <a:rPr kumimoji="0" lang="zh-CN" altLang="zh-CN" sz="2400" b="1" i="0" u="none" strike="noStrike" cap="none" normalizeH="0" baseline="0" smtClean="0">
                <a:ln>
                  <a:noFill/>
                </a:ln>
                <a:solidFill>
                  <a:srgbClr val="080808"/>
                </a:solidFill>
                <a:effectLst/>
                <a:latin typeface="Consolas" panose="020B0609020204030204" pitchFamily="49" charset="0"/>
              </a:rPr>
            </a:br>
            <a:r>
              <a:rPr kumimoji="0" lang="zh-CN" altLang="zh-CN" sz="2400" b="1" i="0" u="none" strike="noStrike" cap="none" normalizeH="0" baseline="0" smtClean="0">
                <a:ln>
                  <a:noFill/>
                </a:ln>
                <a:solidFill>
                  <a:srgbClr val="080808"/>
                </a:solidFill>
                <a:effectLst/>
                <a:latin typeface="Consolas" panose="020B0609020204030204" pitchFamily="49" charset="0"/>
              </a:rPr>
              <a:t>    </a:t>
            </a:r>
            <a:r>
              <a:rPr kumimoji="0" lang="zh-CN" altLang="zh-CN" sz="2400" b="1" i="0" u="none" strike="noStrike" cap="none" normalizeH="0" baseline="0" smtClean="0">
                <a:ln>
                  <a:noFill/>
                </a:ln>
                <a:solidFill>
                  <a:srgbClr val="0033B3"/>
                </a:solidFill>
                <a:effectLst/>
                <a:latin typeface="Consolas" panose="020B0609020204030204" pitchFamily="49" charset="0"/>
              </a:rPr>
              <a:t>void </a:t>
            </a:r>
            <a:r>
              <a:rPr kumimoji="0" lang="zh-CN" altLang="zh-CN" sz="2400" b="1" i="0" u="none" strike="noStrike" cap="none" normalizeH="0" baseline="0" smtClean="0">
                <a:ln>
                  <a:noFill/>
                </a:ln>
                <a:solidFill>
                  <a:srgbClr val="00627A"/>
                </a:solidFill>
                <a:effectLst/>
                <a:latin typeface="Consolas" panose="020B0609020204030204" pitchFamily="49" charset="0"/>
              </a:rPr>
              <a:t>search_and_destroy</a:t>
            </a:r>
            <a:r>
              <a:rPr kumimoji="0" lang="zh-CN" altLang="zh-CN" sz="2400" b="1" i="0" u="none" strike="noStrike" cap="none" normalizeH="0" baseline="0" smtClean="0">
                <a:ln>
                  <a:noFill/>
                </a:ln>
                <a:solidFill>
                  <a:srgbClr val="080808"/>
                </a:solidFill>
                <a:effectLst/>
                <a:latin typeface="Consolas" panose="020B0609020204030204" pitchFamily="49" charset="0"/>
              </a:rPr>
              <a:t>(</a:t>
            </a:r>
            <a:r>
              <a:rPr kumimoji="0" lang="zh-CN" altLang="zh-CN" sz="2400" b="1" i="0" u="none" strike="noStrike" cap="none" normalizeH="0" baseline="0" smtClean="0">
                <a:ln>
                  <a:noFill/>
                </a:ln>
                <a:solidFill>
                  <a:srgbClr val="008080"/>
                </a:solidFill>
                <a:effectLst/>
                <a:latin typeface="Consolas" panose="020B0609020204030204" pitchFamily="49" charset="0"/>
              </a:rPr>
              <a:t>BiNode</a:t>
            </a:r>
            <a:r>
              <a:rPr kumimoji="0" lang="zh-CN" altLang="zh-CN" sz="2400" b="1" i="0" u="none" strike="noStrike" cap="none" normalizeH="0" baseline="0" smtClean="0">
                <a:ln>
                  <a:noFill/>
                </a:ln>
                <a:solidFill>
                  <a:srgbClr val="080808"/>
                </a:solidFill>
                <a:effectLst/>
                <a:latin typeface="Consolas" panose="020B0609020204030204" pitchFamily="49" charset="0"/>
              </a:rPr>
              <a:t>&lt;</a:t>
            </a:r>
            <a:r>
              <a:rPr kumimoji="0" lang="zh-CN" altLang="zh-CN" sz="2400" b="1" i="0" u="none" strike="noStrike" cap="none" normalizeH="0" baseline="0" smtClean="0">
                <a:ln>
                  <a:noFill/>
                </a:ln>
                <a:solidFill>
                  <a:srgbClr val="0033B3"/>
                </a:solidFill>
                <a:effectLst/>
                <a:latin typeface="Consolas" panose="020B0609020204030204" pitchFamily="49" charset="0"/>
              </a:rPr>
              <a:t>int</a:t>
            </a:r>
            <a:r>
              <a:rPr kumimoji="0" lang="zh-CN" altLang="zh-CN" sz="2400" b="1" i="0" u="none" strike="noStrike" cap="none" normalizeH="0" baseline="0" smtClean="0">
                <a:ln>
                  <a:noFill/>
                </a:ln>
                <a:solidFill>
                  <a:srgbClr val="080808"/>
                </a:solidFill>
                <a:effectLst/>
                <a:latin typeface="Consolas" panose="020B0609020204030204" pitchFamily="49" charset="0"/>
              </a:rPr>
              <a:t>&gt;* &amp;sub_root, </a:t>
            </a:r>
            <a:r>
              <a:rPr kumimoji="0" lang="zh-CN" altLang="zh-CN" sz="2400" b="1" i="0" u="none" strike="noStrike" cap="none" normalizeH="0" baseline="0" smtClean="0">
                <a:ln>
                  <a:noFill/>
                </a:ln>
                <a:solidFill>
                  <a:srgbClr val="0033B3"/>
                </a:solidFill>
                <a:effectLst/>
                <a:latin typeface="Consolas" panose="020B0609020204030204" pitchFamily="49" charset="0"/>
              </a:rPr>
              <a:t>int </a:t>
            </a:r>
            <a:r>
              <a:rPr kumimoji="0" lang="zh-CN" altLang="zh-CN" sz="2400" b="1" i="0" u="none" strike="noStrike" cap="none" normalizeH="0" baseline="0" smtClean="0">
                <a:ln>
                  <a:noFill/>
                </a:ln>
                <a:solidFill>
                  <a:srgbClr val="080808"/>
                </a:solidFill>
                <a:effectLst/>
                <a:latin typeface="Consolas" panose="020B0609020204030204" pitchFamily="49" charset="0"/>
              </a:rPr>
              <a:t>target) ;</a:t>
            </a:r>
            <a:br>
              <a:rPr kumimoji="0" lang="zh-CN" altLang="zh-CN" sz="2400" b="1" i="0" u="none" strike="noStrike" cap="none" normalizeH="0" baseline="0" smtClean="0">
                <a:ln>
                  <a:noFill/>
                </a:ln>
                <a:solidFill>
                  <a:srgbClr val="080808"/>
                </a:solidFill>
                <a:effectLst/>
                <a:latin typeface="Consolas" panose="020B0609020204030204" pitchFamily="49" charset="0"/>
              </a:rPr>
            </a:br>
            <a:r>
              <a:rPr kumimoji="0" lang="zh-CN" altLang="zh-CN" sz="2400" b="1" i="0" u="none" strike="noStrike" cap="none" normalizeH="0" baseline="0" smtClean="0">
                <a:ln>
                  <a:noFill/>
                </a:ln>
                <a:solidFill>
                  <a:srgbClr val="080808"/>
                </a:solidFill>
                <a:effectLst/>
                <a:latin typeface="Consolas" panose="020B0609020204030204" pitchFamily="49" charset="0"/>
              </a:rPr>
              <a:t>    </a:t>
            </a:r>
            <a:r>
              <a:rPr kumimoji="0" lang="zh-CN" altLang="zh-CN" sz="2400" b="1" i="0" u="none" strike="noStrike" cap="none" normalizeH="0" baseline="0" smtClean="0">
                <a:ln>
                  <a:noFill/>
                </a:ln>
                <a:solidFill>
                  <a:srgbClr val="0033B3"/>
                </a:solidFill>
                <a:effectLst/>
                <a:latin typeface="Consolas" panose="020B0609020204030204" pitchFamily="49" charset="0"/>
              </a:rPr>
              <a:t>void </a:t>
            </a:r>
            <a:r>
              <a:rPr kumimoji="0" lang="zh-CN" altLang="zh-CN" sz="2400" b="1" i="0" u="none" strike="noStrike" cap="none" normalizeH="0" baseline="0" smtClean="0">
                <a:ln>
                  <a:noFill/>
                </a:ln>
                <a:solidFill>
                  <a:srgbClr val="00627A"/>
                </a:solidFill>
                <a:effectLst/>
                <a:latin typeface="Consolas" panose="020B0609020204030204" pitchFamily="49" charset="0"/>
              </a:rPr>
              <a:t>remove_root</a:t>
            </a:r>
            <a:r>
              <a:rPr kumimoji="0" lang="zh-CN" altLang="zh-CN" sz="2400" b="1" i="0" u="none" strike="noStrike" cap="none" normalizeH="0" baseline="0" smtClean="0">
                <a:ln>
                  <a:noFill/>
                </a:ln>
                <a:solidFill>
                  <a:srgbClr val="080808"/>
                </a:solidFill>
                <a:effectLst/>
                <a:latin typeface="Consolas" panose="020B0609020204030204" pitchFamily="49" charset="0"/>
              </a:rPr>
              <a:t>(</a:t>
            </a:r>
            <a:r>
              <a:rPr kumimoji="0" lang="zh-CN" altLang="zh-CN" sz="2400" b="1" i="0" u="none" strike="noStrike" cap="none" normalizeH="0" baseline="0" smtClean="0">
                <a:ln>
                  <a:noFill/>
                </a:ln>
                <a:solidFill>
                  <a:srgbClr val="008080"/>
                </a:solidFill>
                <a:effectLst/>
                <a:latin typeface="Consolas" panose="020B0609020204030204" pitchFamily="49" charset="0"/>
              </a:rPr>
              <a:t>BiNode</a:t>
            </a:r>
            <a:r>
              <a:rPr kumimoji="0" lang="zh-CN" altLang="zh-CN" sz="2400" b="1" i="0" u="none" strike="noStrike" cap="none" normalizeH="0" baseline="0" smtClean="0">
                <a:ln>
                  <a:noFill/>
                </a:ln>
                <a:solidFill>
                  <a:srgbClr val="080808"/>
                </a:solidFill>
                <a:effectLst/>
                <a:latin typeface="Consolas" panose="020B0609020204030204" pitchFamily="49" charset="0"/>
              </a:rPr>
              <a:t>&lt;</a:t>
            </a:r>
            <a:r>
              <a:rPr kumimoji="0" lang="zh-CN" altLang="zh-CN" sz="2400" b="1" i="0" u="none" strike="noStrike" cap="none" normalizeH="0" baseline="0" smtClean="0">
                <a:ln>
                  <a:noFill/>
                </a:ln>
                <a:solidFill>
                  <a:srgbClr val="0033B3"/>
                </a:solidFill>
                <a:effectLst/>
                <a:latin typeface="Consolas" panose="020B0609020204030204" pitchFamily="49" charset="0"/>
              </a:rPr>
              <a:t>int</a:t>
            </a:r>
            <a:r>
              <a:rPr kumimoji="0" lang="zh-CN" altLang="zh-CN" sz="2400" b="1" i="0" u="none" strike="noStrike" cap="none" normalizeH="0" baseline="0" smtClean="0">
                <a:ln>
                  <a:noFill/>
                </a:ln>
                <a:solidFill>
                  <a:srgbClr val="080808"/>
                </a:solidFill>
                <a:effectLst/>
                <a:latin typeface="Consolas" panose="020B0609020204030204" pitchFamily="49" charset="0"/>
              </a:rPr>
              <a:t>&gt; * &amp;sub_root);</a:t>
            </a:r>
            <a:br>
              <a:rPr kumimoji="0" lang="zh-CN" altLang="zh-CN" sz="2400" b="1" i="0" u="none" strike="noStrike" cap="none" normalizeH="0" baseline="0" smtClean="0">
                <a:ln>
                  <a:noFill/>
                </a:ln>
                <a:solidFill>
                  <a:srgbClr val="080808"/>
                </a:solidFill>
                <a:effectLst/>
                <a:latin typeface="Consolas" panose="020B0609020204030204" pitchFamily="49" charset="0"/>
              </a:rPr>
            </a:br>
            <a:r>
              <a:rPr kumimoji="0" lang="zh-CN" altLang="zh-CN" sz="2400" b="1" i="0" u="none" strike="noStrike" cap="none" normalizeH="0" baseline="0" smtClean="0">
                <a:ln>
                  <a:noFill/>
                </a:ln>
                <a:solidFill>
                  <a:srgbClr val="080808"/>
                </a:solidFill>
                <a:effectLst/>
                <a:latin typeface="Consolas" panose="020B0609020204030204" pitchFamily="49" charset="0"/>
              </a:rPr>
              <a:t>    };</a:t>
            </a:r>
            <a:endParaRPr kumimoji="0" lang="zh-CN" altLang="zh-CN" sz="3600" b="1"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779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1219200" y="635000"/>
            <a:ext cx="9753600" cy="2143125"/>
          </a:xfrm>
          <a:prstGeom prst="rect">
            <a:avLst/>
          </a:prstGeom>
          <a:noFill/>
        </p:spPr>
        <p:txBody>
          <a:bodyPr wrap="square" rtlCol="0" anchor="ctr" anchorCtr="0">
            <a:noAutofit/>
          </a:bodyPr>
          <a:lstStyle/>
          <a:p>
            <a:pPr lvl="0" algn="l">
              <a:buNone/>
            </a:pPr>
            <a:r>
              <a:rPr lang="en-US" altLang="zh-CN" sz="2600" smtClean="0">
                <a:solidFill>
                  <a:srgbClr val="000000"/>
                </a:solidFill>
                <a:latin typeface="微软雅黑" panose="020B0503020204020204" pitchFamily="34" charset="-122"/>
                <a:ea typeface="微软雅黑" panose="020B0503020204020204" pitchFamily="34" charset="-122"/>
              </a:rPr>
              <a:t>9</a:t>
            </a:r>
            <a:r>
              <a:rPr lang="zh-CN" altLang="en-US" sz="2600" smtClean="0">
                <a:solidFill>
                  <a:srgbClr val="000000"/>
                </a:solidFill>
                <a:latin typeface="微软雅黑" panose="020B0503020204020204" pitchFamily="34" charset="-122"/>
                <a:ea typeface="微软雅黑" panose="020B0503020204020204" pitchFamily="34" charset="-122"/>
              </a:rPr>
              <a:t>. </a:t>
            </a:r>
            <a:r>
              <a:rPr lang="zh-CN" altLang="en-US" sz="2600">
                <a:solidFill>
                  <a:srgbClr val="000000"/>
                </a:solidFill>
                <a:latin typeface="微软雅黑" panose="020B0503020204020204" pitchFamily="34" charset="-122"/>
                <a:ea typeface="微软雅黑" panose="020B0503020204020204" pitchFamily="34" charset="-122"/>
              </a:rPr>
              <a:t>在平衡二叉树中进行平衡调整时，只涉及最小不平衡子树，不会涉及其他结点。</a:t>
            </a:r>
          </a:p>
        </p:txBody>
      </p:sp>
      <p:sp>
        <p:nvSpPr>
          <p:cNvPr id="4" name="文本框 3"/>
          <p:cNvSpPr txBox="1"/>
          <p:nvPr>
            <p:custDataLst>
              <p:tags r:id="rId3"/>
            </p:custDataLst>
          </p:nvPr>
        </p:nvSpPr>
        <p:spPr>
          <a:xfrm>
            <a:off x="2438400" y="2785745"/>
            <a:ext cx="85344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正确</a:t>
            </a:r>
          </a:p>
        </p:txBody>
      </p:sp>
      <p:sp>
        <p:nvSpPr>
          <p:cNvPr id="5" name="文本框 4"/>
          <p:cNvSpPr txBox="1"/>
          <p:nvPr>
            <p:custDataLst>
              <p:tags r:id="rId4"/>
            </p:custDataLst>
          </p:nvPr>
        </p:nvSpPr>
        <p:spPr>
          <a:xfrm>
            <a:off x="2438400" y="3642995"/>
            <a:ext cx="85344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错误</a:t>
            </a:r>
          </a:p>
        </p:txBody>
      </p:sp>
      <p:sp>
        <p:nvSpPr>
          <p:cNvPr id="8" name="椭圆 7"/>
          <p:cNvSpPr>
            <a:spLocks noChangeAspect="1"/>
          </p:cNvSpPr>
          <p:nvPr>
            <p:custDataLst>
              <p:tags r:id="rId5"/>
            </p:custDataLst>
          </p:nvPr>
        </p:nvSpPr>
        <p:spPr>
          <a:xfrm>
            <a:off x="1571625" y="2849880"/>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A</a:t>
            </a:r>
          </a:p>
        </p:txBody>
      </p:sp>
      <p:sp>
        <p:nvSpPr>
          <p:cNvPr id="9" name="椭圆 8"/>
          <p:cNvSpPr>
            <a:spLocks noChangeAspect="1"/>
          </p:cNvSpPr>
          <p:nvPr>
            <p:custDataLst>
              <p:tags r:id="rId6"/>
            </p:custDataLst>
          </p:nvPr>
        </p:nvSpPr>
        <p:spPr>
          <a:xfrm>
            <a:off x="1571625" y="3707130"/>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B</a:t>
            </a:r>
          </a:p>
        </p:txBody>
      </p:sp>
      <p:sp>
        <p:nvSpPr>
          <p:cNvPr id="12" name="圆角矩形 11"/>
          <p:cNvSpPr/>
          <p:nvPr>
            <p:custDataLst>
              <p:tags r:id="rId7"/>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提交</a:t>
            </a:r>
          </a:p>
        </p:txBody>
      </p:sp>
      <p:grpSp>
        <p:nvGrpSpPr>
          <p:cNvPr id="17" name="组合 16"/>
          <p:cNvGrpSpPr/>
          <p:nvPr>
            <p:custDataLst>
              <p:tags r:id="rId8"/>
            </p:custDataLst>
          </p:nvPr>
        </p:nvGrpSpPr>
        <p:grpSpPr>
          <a:xfrm>
            <a:off x="0" y="0"/>
            <a:ext cx="12192000" cy="635000"/>
            <a:chOff x="0" y="0"/>
            <a:chExt cx="19200" cy="1000"/>
          </a:xfrm>
        </p:grpSpPr>
        <p:sp>
          <p:nvSpPr>
            <p:cNvPr id="13" name="TitleBackground"/>
            <p:cNvSpPr/>
            <p:nvPr>
              <p:custDataLst>
                <p:tags r:id="rId10"/>
              </p:custDataLst>
            </p:nvPr>
          </p:nvSpPr>
          <p:spPr>
            <a:xfrm>
              <a:off x="0" y="0"/>
              <a:ext cx="192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1"/>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2"/>
              </p:custDataLst>
            </p:nvPr>
          </p:nvSpPr>
          <p:spPr>
            <a:xfrm>
              <a:off x="400" y="0"/>
              <a:ext cx="3000" cy="1000"/>
            </a:xfrm>
            <a:prstGeom prst="rect">
              <a:avLst/>
            </a:prstGeom>
            <a:noFill/>
          </p:spPr>
          <p:txBody>
            <a:bodyPr wrap="non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单选题</a:t>
              </a:r>
            </a:p>
          </p:txBody>
        </p:sp>
        <p:sp>
          <p:nvSpPr>
            <p:cNvPr id="16" name="TipText"/>
            <p:cNvSpPr txBox="1"/>
            <p:nvPr>
              <p:custDataLst>
                <p:tags r:id="rId13"/>
              </p:custDataLst>
            </p:nvPr>
          </p:nvSpPr>
          <p:spPr>
            <a:xfrm>
              <a:off x="2403" y="172"/>
              <a:ext cx="3600" cy="800"/>
            </a:xfrm>
            <a:prstGeom prst="rect">
              <a:avLst/>
            </a:prstGeom>
            <a:noFill/>
          </p:spPr>
          <p:txBody>
            <a:bodyPr wrap="none" rtlCol="0" anchor="ctr" anchorCtr="0">
              <a:noAutofit/>
            </a:bodyPr>
            <a:lstStyle/>
            <a:p>
              <a:pPr lvl="0" algn="l">
                <a:buNone/>
              </a:pPr>
              <a:r>
                <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5分</a:t>
              </a:r>
            </a:p>
          </p:txBody>
        </p:sp>
      </p:grpSp>
      <p:pic>
        <p:nvPicPr>
          <p:cNvPr id="2" name="图片 1" descr="tmpC90"/>
          <p:cNvPicPr>
            <a:picLocks noChangeAspect="1"/>
          </p:cNvPicPr>
          <p:nvPr>
            <p:custDataLst>
              <p:tags r:id="rId9"/>
            </p:custDataLst>
          </p:nvPr>
        </p:nvPicPr>
        <p:blipFill>
          <a:blip r:embed="rId15"/>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955051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1219200" y="635000"/>
            <a:ext cx="9753600" cy="2143125"/>
          </a:xfrm>
          <a:prstGeom prst="rect">
            <a:avLst/>
          </a:prstGeom>
          <a:noFill/>
        </p:spPr>
        <p:txBody>
          <a:bodyPr wrap="square" rtlCol="0" anchor="ctr" anchorCtr="0">
            <a:noAutofit/>
          </a:bodyPr>
          <a:lstStyle/>
          <a:p>
            <a:pPr lvl="0" algn="l">
              <a:buNone/>
            </a:pPr>
            <a:r>
              <a:rPr lang="en-US" altLang="zh-CN" sz="2600" smtClean="0">
                <a:solidFill>
                  <a:srgbClr val="000000"/>
                </a:solidFill>
                <a:latin typeface="微软雅黑" panose="020B0503020204020204" pitchFamily="34" charset="-122"/>
                <a:ea typeface="微软雅黑" panose="020B0503020204020204" pitchFamily="34" charset="-122"/>
              </a:rPr>
              <a:t>10</a:t>
            </a:r>
            <a:r>
              <a:rPr lang="zh-CN" altLang="en-US" sz="2600" smtClean="0">
                <a:solidFill>
                  <a:srgbClr val="000000"/>
                </a:solidFill>
                <a:latin typeface="微软雅黑" panose="020B0503020204020204" pitchFamily="34" charset="-122"/>
                <a:ea typeface="微软雅黑" panose="020B0503020204020204" pitchFamily="34" charset="-122"/>
              </a:rPr>
              <a:t>. </a:t>
            </a:r>
            <a:r>
              <a:rPr lang="zh-CN" altLang="en-US" sz="2600">
                <a:solidFill>
                  <a:srgbClr val="000000"/>
                </a:solidFill>
                <a:latin typeface="微软雅黑" panose="020B0503020204020204" pitchFamily="34" charset="-122"/>
                <a:ea typeface="微软雅黑" panose="020B0503020204020204" pitchFamily="34" charset="-122"/>
              </a:rPr>
              <a:t>对于平衡二叉树的调整，LL型的对称类型是（   ）。</a:t>
            </a:r>
          </a:p>
        </p:txBody>
      </p:sp>
      <p:sp>
        <p:nvSpPr>
          <p:cNvPr id="4" name="文本框 3"/>
          <p:cNvSpPr txBox="1"/>
          <p:nvPr>
            <p:custDataLst>
              <p:tags r:id="rId3"/>
            </p:custDataLst>
          </p:nvPr>
        </p:nvSpPr>
        <p:spPr>
          <a:xfrm>
            <a:off x="2438400" y="2785745"/>
            <a:ext cx="85344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RR型</a:t>
            </a:r>
          </a:p>
        </p:txBody>
      </p:sp>
      <p:sp>
        <p:nvSpPr>
          <p:cNvPr id="5" name="文本框 4"/>
          <p:cNvSpPr txBox="1"/>
          <p:nvPr>
            <p:custDataLst>
              <p:tags r:id="rId4"/>
            </p:custDataLst>
          </p:nvPr>
        </p:nvSpPr>
        <p:spPr>
          <a:xfrm>
            <a:off x="2438400" y="3642995"/>
            <a:ext cx="85344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sym typeface="+mn-ea"/>
              </a:rPr>
              <a:t>LR型</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5"/>
            </p:custDataLst>
          </p:nvPr>
        </p:nvSpPr>
        <p:spPr>
          <a:xfrm>
            <a:off x="2438400" y="4500245"/>
            <a:ext cx="85344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sym typeface="+mn-ea"/>
              </a:rPr>
              <a:t>RL型</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6"/>
            </p:custDataLst>
          </p:nvPr>
        </p:nvSpPr>
        <p:spPr>
          <a:xfrm>
            <a:off x="2438400" y="5357495"/>
            <a:ext cx="85344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sym typeface="+mn-ea"/>
              </a:rPr>
              <a:t>没有对称类型</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8" name="椭圆 7"/>
          <p:cNvSpPr>
            <a:spLocks noChangeAspect="1"/>
          </p:cNvSpPr>
          <p:nvPr>
            <p:custDataLst>
              <p:tags r:id="rId7"/>
            </p:custDataLst>
          </p:nvPr>
        </p:nvSpPr>
        <p:spPr>
          <a:xfrm>
            <a:off x="1571625" y="2849880"/>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A</a:t>
            </a:r>
          </a:p>
        </p:txBody>
      </p:sp>
      <p:sp>
        <p:nvSpPr>
          <p:cNvPr id="9" name="椭圆 8"/>
          <p:cNvSpPr>
            <a:spLocks noChangeAspect="1"/>
          </p:cNvSpPr>
          <p:nvPr>
            <p:custDataLst>
              <p:tags r:id="rId8"/>
            </p:custDataLst>
          </p:nvPr>
        </p:nvSpPr>
        <p:spPr>
          <a:xfrm>
            <a:off x="1571625" y="3707130"/>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B</a:t>
            </a:r>
          </a:p>
        </p:txBody>
      </p:sp>
      <p:sp>
        <p:nvSpPr>
          <p:cNvPr id="10" name="椭圆 9"/>
          <p:cNvSpPr>
            <a:spLocks noChangeAspect="1"/>
          </p:cNvSpPr>
          <p:nvPr>
            <p:custDataLst>
              <p:tags r:id="rId9"/>
            </p:custDataLst>
          </p:nvPr>
        </p:nvSpPr>
        <p:spPr>
          <a:xfrm>
            <a:off x="1571625" y="4564380"/>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C</a:t>
            </a:r>
          </a:p>
        </p:txBody>
      </p:sp>
      <p:sp>
        <p:nvSpPr>
          <p:cNvPr id="11" name="椭圆 10"/>
          <p:cNvSpPr>
            <a:spLocks noChangeAspect="1"/>
          </p:cNvSpPr>
          <p:nvPr>
            <p:custDataLst>
              <p:tags r:id="rId10"/>
            </p:custDataLst>
          </p:nvPr>
        </p:nvSpPr>
        <p:spPr>
          <a:xfrm>
            <a:off x="1571625" y="5421630"/>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D</a:t>
            </a:r>
          </a:p>
        </p:txBody>
      </p:sp>
      <p:sp>
        <p:nvSpPr>
          <p:cNvPr id="12" name="圆角矩形 11"/>
          <p:cNvSpPr/>
          <p:nvPr>
            <p:custDataLst>
              <p:tags r:id="rId11"/>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提交</a:t>
            </a:r>
          </a:p>
        </p:txBody>
      </p:sp>
      <p:grpSp>
        <p:nvGrpSpPr>
          <p:cNvPr id="17" name="组合 16"/>
          <p:cNvGrpSpPr/>
          <p:nvPr>
            <p:custDataLst>
              <p:tags r:id="rId12"/>
            </p:custDataLst>
          </p:nvPr>
        </p:nvGrpSpPr>
        <p:grpSpPr>
          <a:xfrm>
            <a:off x="0" y="0"/>
            <a:ext cx="12192000" cy="635000"/>
            <a:chOff x="0" y="0"/>
            <a:chExt cx="19200" cy="1000"/>
          </a:xfrm>
        </p:grpSpPr>
        <p:sp>
          <p:nvSpPr>
            <p:cNvPr id="13" name="TitleBackground"/>
            <p:cNvSpPr/>
            <p:nvPr>
              <p:custDataLst>
                <p:tags r:id="rId14"/>
              </p:custDataLst>
            </p:nvPr>
          </p:nvSpPr>
          <p:spPr>
            <a:xfrm>
              <a:off x="0" y="0"/>
              <a:ext cx="192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6"/>
              </p:custDataLst>
            </p:nvPr>
          </p:nvSpPr>
          <p:spPr>
            <a:xfrm>
              <a:off x="400" y="0"/>
              <a:ext cx="3000" cy="1000"/>
            </a:xfrm>
            <a:prstGeom prst="rect">
              <a:avLst/>
            </a:prstGeom>
            <a:noFill/>
          </p:spPr>
          <p:txBody>
            <a:bodyPr wrap="non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单选题</a:t>
              </a:r>
            </a:p>
          </p:txBody>
        </p:sp>
        <p:sp>
          <p:nvSpPr>
            <p:cNvPr id="16" name="TipText"/>
            <p:cNvSpPr txBox="1"/>
            <p:nvPr>
              <p:custDataLst>
                <p:tags r:id="rId17"/>
              </p:custDataLst>
            </p:nvPr>
          </p:nvSpPr>
          <p:spPr>
            <a:xfrm>
              <a:off x="2403" y="172"/>
              <a:ext cx="3600" cy="800"/>
            </a:xfrm>
            <a:prstGeom prst="rect">
              <a:avLst/>
            </a:prstGeom>
            <a:noFill/>
          </p:spPr>
          <p:txBody>
            <a:bodyPr wrap="none" rtlCol="0" anchor="ctr" anchorCtr="0">
              <a:noAutofit/>
            </a:bodyPr>
            <a:lstStyle/>
            <a:p>
              <a:pPr lvl="0" algn="l">
                <a:buNone/>
              </a:pPr>
              <a:r>
                <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5分</a:t>
              </a:r>
            </a:p>
          </p:txBody>
        </p:sp>
      </p:grpSp>
      <p:pic>
        <p:nvPicPr>
          <p:cNvPr id="2" name="图片 1" descr="tmpC90"/>
          <p:cNvPicPr>
            <a:picLocks noChangeAspect="1"/>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619874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1219200" y="635000"/>
            <a:ext cx="9753600" cy="2143125"/>
          </a:xfrm>
          <a:prstGeom prst="rect">
            <a:avLst/>
          </a:prstGeom>
          <a:noFill/>
        </p:spPr>
        <p:txBody>
          <a:bodyPr wrap="square" rtlCol="0" anchor="ctr" anchorCtr="0">
            <a:noAutofit/>
          </a:bodyPr>
          <a:lstStyle/>
          <a:p>
            <a:pPr lvl="0" algn="l">
              <a:buNone/>
            </a:pPr>
            <a:r>
              <a:rPr lang="en-US" altLang="zh-CN" sz="2600" smtClean="0">
                <a:solidFill>
                  <a:srgbClr val="000000"/>
                </a:solidFill>
                <a:latin typeface="微软雅黑" panose="020B0503020204020204" pitchFamily="34" charset="-122"/>
                <a:ea typeface="微软雅黑" panose="020B0503020204020204" pitchFamily="34" charset="-122"/>
              </a:rPr>
              <a:t>11</a:t>
            </a:r>
            <a:r>
              <a:rPr lang="zh-CN" altLang="en-US" sz="2600" smtClean="0">
                <a:solidFill>
                  <a:srgbClr val="000000"/>
                </a:solidFill>
                <a:latin typeface="微软雅黑" panose="020B0503020204020204" pitchFamily="34" charset="-122"/>
                <a:ea typeface="微软雅黑" panose="020B0503020204020204" pitchFamily="34" charset="-122"/>
              </a:rPr>
              <a:t>. </a:t>
            </a:r>
            <a:r>
              <a:rPr lang="zh-CN" altLang="en-US" sz="2600">
                <a:solidFill>
                  <a:srgbClr val="000000"/>
                </a:solidFill>
                <a:latin typeface="微软雅黑" panose="020B0503020204020204" pitchFamily="34" charset="-122"/>
                <a:ea typeface="微软雅黑" panose="020B0503020204020204" pitchFamily="34" charset="-122"/>
              </a:rPr>
              <a:t>在平衡二叉树的调整过程中，如果结点之间的关系发生冲突，则原来的关系将会被破坏。</a:t>
            </a:r>
          </a:p>
        </p:txBody>
      </p:sp>
      <p:sp>
        <p:nvSpPr>
          <p:cNvPr id="4" name="文本框 3"/>
          <p:cNvSpPr txBox="1"/>
          <p:nvPr>
            <p:custDataLst>
              <p:tags r:id="rId3"/>
            </p:custDataLst>
          </p:nvPr>
        </p:nvSpPr>
        <p:spPr>
          <a:xfrm>
            <a:off x="2438400" y="2785745"/>
            <a:ext cx="85344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正确</a:t>
            </a:r>
          </a:p>
        </p:txBody>
      </p:sp>
      <p:sp>
        <p:nvSpPr>
          <p:cNvPr id="5" name="文本框 4"/>
          <p:cNvSpPr txBox="1"/>
          <p:nvPr>
            <p:custDataLst>
              <p:tags r:id="rId4"/>
            </p:custDataLst>
          </p:nvPr>
        </p:nvSpPr>
        <p:spPr>
          <a:xfrm>
            <a:off x="2438400" y="3642995"/>
            <a:ext cx="85344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错误</a:t>
            </a:r>
          </a:p>
        </p:txBody>
      </p:sp>
      <p:sp>
        <p:nvSpPr>
          <p:cNvPr id="8" name="椭圆 7"/>
          <p:cNvSpPr>
            <a:spLocks noChangeAspect="1"/>
          </p:cNvSpPr>
          <p:nvPr>
            <p:custDataLst>
              <p:tags r:id="rId5"/>
            </p:custDataLst>
          </p:nvPr>
        </p:nvSpPr>
        <p:spPr>
          <a:xfrm>
            <a:off x="1571625" y="2849880"/>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A</a:t>
            </a:r>
          </a:p>
        </p:txBody>
      </p:sp>
      <p:sp>
        <p:nvSpPr>
          <p:cNvPr id="9" name="椭圆 8"/>
          <p:cNvSpPr>
            <a:spLocks noChangeAspect="1"/>
          </p:cNvSpPr>
          <p:nvPr>
            <p:custDataLst>
              <p:tags r:id="rId6"/>
            </p:custDataLst>
          </p:nvPr>
        </p:nvSpPr>
        <p:spPr>
          <a:xfrm>
            <a:off x="1571625" y="3707130"/>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B</a:t>
            </a:r>
          </a:p>
        </p:txBody>
      </p:sp>
      <p:sp>
        <p:nvSpPr>
          <p:cNvPr id="12" name="圆角矩形 11"/>
          <p:cNvSpPr/>
          <p:nvPr>
            <p:custDataLst>
              <p:tags r:id="rId7"/>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提交</a:t>
            </a:r>
          </a:p>
        </p:txBody>
      </p:sp>
      <p:grpSp>
        <p:nvGrpSpPr>
          <p:cNvPr id="17" name="组合 16"/>
          <p:cNvGrpSpPr/>
          <p:nvPr>
            <p:custDataLst>
              <p:tags r:id="rId8"/>
            </p:custDataLst>
          </p:nvPr>
        </p:nvGrpSpPr>
        <p:grpSpPr>
          <a:xfrm>
            <a:off x="0" y="0"/>
            <a:ext cx="12192000" cy="635000"/>
            <a:chOff x="0" y="0"/>
            <a:chExt cx="19200" cy="1000"/>
          </a:xfrm>
        </p:grpSpPr>
        <p:sp>
          <p:nvSpPr>
            <p:cNvPr id="13" name="TitleBackground"/>
            <p:cNvSpPr/>
            <p:nvPr>
              <p:custDataLst>
                <p:tags r:id="rId10"/>
              </p:custDataLst>
            </p:nvPr>
          </p:nvSpPr>
          <p:spPr>
            <a:xfrm>
              <a:off x="0" y="0"/>
              <a:ext cx="192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1"/>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2"/>
              </p:custDataLst>
            </p:nvPr>
          </p:nvSpPr>
          <p:spPr>
            <a:xfrm>
              <a:off x="400" y="0"/>
              <a:ext cx="3000" cy="1000"/>
            </a:xfrm>
            <a:prstGeom prst="rect">
              <a:avLst/>
            </a:prstGeom>
            <a:noFill/>
          </p:spPr>
          <p:txBody>
            <a:bodyPr wrap="non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单选题</a:t>
              </a:r>
            </a:p>
          </p:txBody>
        </p:sp>
        <p:sp>
          <p:nvSpPr>
            <p:cNvPr id="16" name="TipText"/>
            <p:cNvSpPr txBox="1"/>
            <p:nvPr>
              <p:custDataLst>
                <p:tags r:id="rId13"/>
              </p:custDataLst>
            </p:nvPr>
          </p:nvSpPr>
          <p:spPr>
            <a:xfrm>
              <a:off x="2403" y="172"/>
              <a:ext cx="3600" cy="800"/>
            </a:xfrm>
            <a:prstGeom prst="rect">
              <a:avLst/>
            </a:prstGeom>
            <a:noFill/>
          </p:spPr>
          <p:txBody>
            <a:bodyPr wrap="none" rtlCol="0" anchor="ctr" anchorCtr="0">
              <a:noAutofit/>
            </a:bodyPr>
            <a:lstStyle/>
            <a:p>
              <a:pPr lvl="0" algn="l">
                <a:buNone/>
              </a:pPr>
              <a:r>
                <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5分</a:t>
              </a:r>
            </a:p>
          </p:txBody>
        </p:sp>
      </p:grpSp>
      <p:pic>
        <p:nvPicPr>
          <p:cNvPr id="2" name="图片 1" descr="tmpC90"/>
          <p:cNvPicPr>
            <a:picLocks noChangeAspect="1"/>
          </p:cNvPicPr>
          <p:nvPr>
            <p:custDataLst>
              <p:tags r:id="rId9"/>
            </p:custDataLst>
          </p:nvPr>
        </p:nvPicPr>
        <p:blipFill>
          <a:blip r:embed="rId15"/>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866106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1219200" y="635000"/>
            <a:ext cx="9753600" cy="2143125"/>
          </a:xfrm>
          <a:prstGeom prst="rect">
            <a:avLst/>
          </a:prstGeom>
          <a:noFill/>
        </p:spPr>
        <p:txBody>
          <a:bodyPr wrap="square" rtlCol="0" anchor="ctr" anchorCtr="0">
            <a:noAutofit/>
          </a:bodyPr>
          <a:lstStyle/>
          <a:p>
            <a:pPr lvl="0" algn="l">
              <a:buNone/>
            </a:pPr>
            <a:r>
              <a:rPr lang="en-US" altLang="zh-CN" sz="2600" smtClean="0">
                <a:solidFill>
                  <a:srgbClr val="000000"/>
                </a:solidFill>
                <a:latin typeface="微软雅黑" panose="020B0503020204020204" pitchFamily="34" charset="-122"/>
                <a:ea typeface="微软雅黑" panose="020B0503020204020204" pitchFamily="34" charset="-122"/>
              </a:rPr>
              <a:t>12</a:t>
            </a:r>
            <a:r>
              <a:rPr lang="zh-CN" altLang="en-US" sz="2600" smtClean="0">
                <a:solidFill>
                  <a:srgbClr val="000000"/>
                </a:solidFill>
                <a:latin typeface="微软雅黑" panose="020B0503020204020204" pitchFamily="34" charset="-122"/>
                <a:ea typeface="微软雅黑" panose="020B0503020204020204" pitchFamily="34" charset="-122"/>
              </a:rPr>
              <a:t>. </a:t>
            </a:r>
            <a:r>
              <a:rPr lang="zh-CN" altLang="en-US" sz="2600">
                <a:solidFill>
                  <a:srgbClr val="000000"/>
                </a:solidFill>
                <a:latin typeface="微软雅黑" panose="020B0503020204020204" pitchFamily="34" charset="-122"/>
                <a:ea typeface="微软雅黑" panose="020B0503020204020204" pitchFamily="34" charset="-122"/>
              </a:rPr>
              <a:t>对于查找集合{25, 12, 18, 35, 40, 30}构造平衡二叉树，写出插入每一个元素的结果。</a:t>
            </a:r>
          </a:p>
        </p:txBody>
      </p:sp>
      <p:sp>
        <p:nvSpPr>
          <p:cNvPr id="4" name="圆角矩形 3"/>
          <p:cNvSpPr/>
          <p:nvPr>
            <p:custDataLst>
              <p:tags r:id="rId3"/>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rPr>
              <a:t>作答</a:t>
            </a:r>
          </a:p>
        </p:txBody>
      </p:sp>
      <p:sp>
        <p:nvSpPr>
          <p:cNvPr id="10" name="矩形 9"/>
          <p:cNvSpPr/>
          <p:nvPr>
            <p:custDataLst>
              <p:tags r:id="rId4"/>
            </p:custDataLst>
          </p:nvPr>
        </p:nvSpPr>
        <p:spPr>
          <a:xfrm>
            <a:off x="0" y="5727065"/>
            <a:ext cx="12192000" cy="487680"/>
          </a:xfrm>
          <a:prstGeom prst="rect">
            <a:avLst/>
          </a:prstGeom>
          <a:solidFill>
            <a:srgbClr val="FBFAE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lvl="0" algn="l">
              <a:buNone/>
            </a:pPr>
            <a:r>
              <a:rPr lang="zh-CN" altLang="en-US" sz="1600">
                <a:solidFill>
                  <a:srgbClr val="F84F41"/>
                </a:solidFill>
                <a:latin typeface="微软雅黑" panose="020B0503020204020204" pitchFamily="34" charset="-122"/>
                <a:ea typeface="微软雅黑" panose="020B0503020204020204" pitchFamily="34" charset="-122"/>
                <a:cs typeface="微软雅黑" panose="020B0503020204020204" pitchFamily="34" charset="-122"/>
              </a:rPr>
              <a:t>正常使用主观题需2.0以上版本雨课堂</a:t>
            </a:r>
          </a:p>
        </p:txBody>
      </p:sp>
      <p:grpSp>
        <p:nvGrpSpPr>
          <p:cNvPr id="9" name="组合 8"/>
          <p:cNvGrpSpPr/>
          <p:nvPr>
            <p:custDataLst>
              <p:tags r:id="rId5"/>
            </p:custDataLst>
          </p:nvPr>
        </p:nvGrpSpPr>
        <p:grpSpPr>
          <a:xfrm>
            <a:off x="0" y="0"/>
            <a:ext cx="12192000" cy="635000"/>
            <a:chOff x="0" y="0"/>
            <a:chExt cx="19200" cy="1000"/>
          </a:xfrm>
        </p:grpSpPr>
        <p:sp>
          <p:nvSpPr>
            <p:cNvPr id="5" name="TitleBackground"/>
            <p:cNvSpPr/>
            <p:nvPr>
              <p:custDataLst>
                <p:tags r:id="rId7"/>
              </p:custDataLst>
            </p:nvPr>
          </p:nvSpPr>
          <p:spPr>
            <a:xfrm>
              <a:off x="0" y="0"/>
              <a:ext cx="192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p:cNvSpPr/>
            <p:nvPr>
              <p:custDataLst>
                <p:tags r:id="rId8"/>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p:cNvSpPr txBox="1"/>
            <p:nvPr>
              <p:custDataLst>
                <p:tags r:id="rId9"/>
              </p:custDataLst>
            </p:nvPr>
          </p:nvSpPr>
          <p:spPr>
            <a:xfrm>
              <a:off x="400" y="0"/>
              <a:ext cx="3000" cy="1000"/>
            </a:xfrm>
            <a:prstGeom prst="rect">
              <a:avLst/>
            </a:prstGeom>
            <a:noFill/>
          </p:spPr>
          <p:txBody>
            <a:bodyPr wrap="non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主观题</a:t>
              </a:r>
            </a:p>
          </p:txBody>
        </p:sp>
        <p:sp>
          <p:nvSpPr>
            <p:cNvPr id="8" name="TipText"/>
            <p:cNvSpPr txBox="1"/>
            <p:nvPr>
              <p:custDataLst>
                <p:tags r:id="rId10"/>
              </p:custDataLst>
            </p:nvPr>
          </p:nvSpPr>
          <p:spPr>
            <a:xfrm>
              <a:off x="2403" y="172"/>
              <a:ext cx="3600" cy="800"/>
            </a:xfrm>
            <a:prstGeom prst="rect">
              <a:avLst/>
            </a:prstGeom>
            <a:noFill/>
          </p:spPr>
          <p:txBody>
            <a:bodyPr wrap="none" rtlCol="0" anchor="ctr" anchorCtr="0">
              <a:noAutofit/>
            </a:bodyPr>
            <a:lstStyle/>
            <a:p>
              <a:pPr lvl="0" algn="l">
                <a:buNone/>
              </a:pPr>
              <a:r>
                <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10分</a:t>
              </a:r>
            </a:p>
          </p:txBody>
        </p:sp>
      </p:grpSp>
      <p:pic>
        <p:nvPicPr>
          <p:cNvPr id="2" name="图片 1" descr="tmpC90"/>
          <p:cNvPicPr>
            <a:picLocks noChangeAspect="1"/>
          </p:cNvPicPr>
          <p:nvPr>
            <p:custDataLst>
              <p:tags r:id="rId6"/>
            </p:custDataLst>
          </p:nvPr>
        </p:nvPicPr>
        <p:blipFill>
          <a:blip r:embed="rId12"/>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191237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lang="zh-CN" altLang="en-US" smtClean="0"/>
              <a:t>采用</a:t>
            </a:r>
            <a:r>
              <a:rPr lang="zh-CN" altLang="en-US"/>
              <a:t>二叉链表存储结构</a:t>
            </a:r>
            <a:r>
              <a:rPr lang="zh-CN" altLang="en-US" smtClean="0"/>
              <a:t>；</a:t>
            </a:r>
            <a:endParaRPr lang="en-US" altLang="zh-CN" smtClean="0"/>
          </a:p>
          <a:p>
            <a:r>
              <a:rPr lang="zh-CN" altLang="en-US" smtClean="0"/>
              <a:t>所有</a:t>
            </a:r>
            <a:r>
              <a:rPr lang="zh-CN" altLang="en-US"/>
              <a:t>由父类继承的方法包括构造方法，析构函数，清空二叉树，判别二叉树是否为空，求二叉树的结点数，求二叉树的深度、遍历及图形化输出等操作</a:t>
            </a:r>
            <a:r>
              <a:rPr lang="zh-CN" altLang="en-US" smtClean="0"/>
              <a:t>。</a:t>
            </a:r>
            <a:endParaRPr lang="en-US" altLang="zh-CN" smtClean="0"/>
          </a:p>
          <a:p>
            <a:r>
              <a:rPr lang="zh-CN" altLang="en-US" smtClean="0"/>
              <a:t>二</a:t>
            </a:r>
            <a:r>
              <a:rPr lang="zh-CN" altLang="en-US"/>
              <a:t>叉查找树的特殊的方法有：二叉查找树下的查找、结点的插入和删除。</a:t>
            </a:r>
          </a:p>
          <a:p>
            <a:r>
              <a:rPr lang="en-US" altLang="zh-CN" smtClean="0"/>
              <a:t>Record</a:t>
            </a:r>
            <a:r>
              <a:rPr lang="zh-CN" altLang="en-US"/>
              <a:t>类</a:t>
            </a:r>
            <a:r>
              <a:rPr lang="zh-CN" altLang="en-US" smtClean="0"/>
              <a:t>与有序表查找时定义的</a:t>
            </a:r>
            <a:r>
              <a:rPr lang="en-US" altLang="zh-CN"/>
              <a:t>Record</a:t>
            </a:r>
            <a:r>
              <a:rPr lang="zh-CN" altLang="en-US" smtClean="0"/>
              <a:t>类相同</a:t>
            </a:r>
            <a:r>
              <a:rPr lang="zh-CN" altLang="en-US"/>
              <a:t>，每个记录有一个关键字属性项。记录之间可以通过比较运算符相互比较大小和是否相等。</a:t>
            </a:r>
          </a:p>
          <a:p>
            <a:endParaRPr lang="zh-CN" altLang="en-US"/>
          </a:p>
        </p:txBody>
      </p:sp>
      <p:sp>
        <p:nvSpPr>
          <p:cNvPr id="3" name="标题 2"/>
          <p:cNvSpPr>
            <a:spLocks noGrp="1"/>
          </p:cNvSpPr>
          <p:nvPr>
            <p:ph type="title"/>
          </p:nvPr>
        </p:nvSpPr>
        <p:spPr/>
        <p:txBody>
          <a:bodyPr>
            <a:normAutofit fontScale="90000"/>
          </a:bodyPr>
          <a:lstStyle/>
          <a:p>
            <a:r>
              <a:rPr lang="zh-CN" altLang="en-US" smtClean="0"/>
              <a:t>二叉链表实现</a:t>
            </a:r>
            <a:endParaRPr lang="zh-CN" altLang="en-US"/>
          </a:p>
        </p:txBody>
      </p:sp>
    </p:spTree>
    <p:extLst>
      <p:ext uri="{BB962C8B-B14F-4D97-AF65-F5344CB8AC3E}">
        <p14:creationId xmlns:p14="http://schemas.microsoft.com/office/powerpoint/2010/main" val="1104549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11426" y="1355172"/>
            <a:ext cx="6768957" cy="4867072"/>
          </a:xfrm>
        </p:spPr>
        <p:txBody>
          <a:bodyPr>
            <a:normAutofit/>
          </a:bodyPr>
          <a:lstStyle/>
          <a:p>
            <a:r>
              <a:rPr lang="en-US" altLang="zh-CN"/>
              <a:t>1</a:t>
            </a:r>
            <a:r>
              <a:rPr lang="zh-CN" altLang="zh-CN"/>
              <a:t>）若二叉查找树为空，则查找失败；</a:t>
            </a:r>
          </a:p>
          <a:p>
            <a:r>
              <a:rPr lang="en-US" altLang="zh-CN"/>
              <a:t>2</a:t>
            </a:r>
            <a:r>
              <a:rPr lang="zh-CN" altLang="zh-CN"/>
              <a:t>）否则比较给定值和根结点关键字值的大小。若相等，则查找成功。 </a:t>
            </a:r>
          </a:p>
          <a:p>
            <a:r>
              <a:rPr lang="en-US" altLang="zh-CN"/>
              <a:t>3</a:t>
            </a:r>
            <a:r>
              <a:rPr lang="zh-CN" altLang="zh-CN"/>
              <a:t>）若给定值小于根结点的值，则在根结点的左子树中继续查找。</a:t>
            </a:r>
          </a:p>
          <a:p>
            <a:r>
              <a:rPr lang="en-US" altLang="zh-CN"/>
              <a:t>4</a:t>
            </a:r>
            <a:r>
              <a:rPr lang="zh-CN" altLang="zh-CN"/>
              <a:t>）若给定值大于根结点的值，则在根结点的右子树中继续查找。</a:t>
            </a:r>
          </a:p>
          <a:p>
            <a:endParaRPr lang="zh-CN" altLang="en-US"/>
          </a:p>
        </p:txBody>
      </p:sp>
      <p:sp>
        <p:nvSpPr>
          <p:cNvPr id="3" name="标题 2"/>
          <p:cNvSpPr>
            <a:spLocks noGrp="1"/>
          </p:cNvSpPr>
          <p:nvPr>
            <p:ph type="title"/>
          </p:nvPr>
        </p:nvSpPr>
        <p:spPr/>
        <p:txBody>
          <a:bodyPr>
            <a:normAutofit fontScale="90000"/>
          </a:bodyPr>
          <a:lstStyle/>
          <a:p>
            <a:r>
              <a:rPr lang="zh-CN" altLang="zh-CN" b="1"/>
              <a:t>查找</a:t>
            </a:r>
            <a:r>
              <a:rPr lang="zh-CN" altLang="zh-CN" b="1" smtClean="0"/>
              <a:t>算法</a:t>
            </a:r>
            <a:endParaRPr lang="zh-CN" altLang="en-US"/>
          </a:p>
        </p:txBody>
      </p:sp>
      <p:sp>
        <p:nvSpPr>
          <p:cNvPr id="4" name="Rectangle 2"/>
          <p:cNvSpPr>
            <a:spLocks noChangeArrowheads="1"/>
          </p:cNvSpPr>
          <p:nvPr/>
        </p:nvSpPr>
        <p:spPr bwMode="auto">
          <a:xfrm>
            <a:off x="2"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172121"/>
            <a:endParaRPr lang="zh-CN" altLang="en-US" sz="2300">
              <a:solidFill>
                <a:srgbClr val="1F5281"/>
              </a:solidFill>
            </a:endParaRPr>
          </a:p>
        </p:txBody>
      </p:sp>
      <p:sp>
        <p:nvSpPr>
          <p:cNvPr id="6" name="TextBox 5"/>
          <p:cNvSpPr txBox="1"/>
          <p:nvPr/>
        </p:nvSpPr>
        <p:spPr>
          <a:xfrm>
            <a:off x="8695056" y="5653619"/>
            <a:ext cx="1149674" cy="446276"/>
          </a:xfrm>
          <a:prstGeom prst="rect">
            <a:avLst/>
          </a:prstGeom>
          <a:noFill/>
        </p:spPr>
        <p:txBody>
          <a:bodyPr wrap="none" rtlCol="0">
            <a:spAutoFit/>
          </a:bodyPr>
          <a:lstStyle/>
          <a:p>
            <a:pPr defTabSz="1172121"/>
            <a:r>
              <a:rPr lang="zh-CN" altLang="en-US" sz="2300" smtClean="0">
                <a:solidFill>
                  <a:srgbClr val="1F5281"/>
                </a:solidFill>
              </a:rPr>
              <a:t>查找</a:t>
            </a:r>
            <a:r>
              <a:rPr lang="en-US" altLang="zh-CN" sz="2300" smtClean="0">
                <a:solidFill>
                  <a:srgbClr val="1F5281"/>
                </a:solidFill>
              </a:rPr>
              <a:t>25</a:t>
            </a:r>
            <a:endParaRPr lang="zh-CN" altLang="en-US" sz="2300">
              <a:solidFill>
                <a:srgbClr val="1F5281"/>
              </a:solidFill>
            </a:endParaRPr>
          </a:p>
        </p:txBody>
      </p:sp>
      <p:sp>
        <p:nvSpPr>
          <p:cNvPr id="9" name="TextBox 8"/>
          <p:cNvSpPr txBox="1"/>
          <p:nvPr/>
        </p:nvSpPr>
        <p:spPr>
          <a:xfrm>
            <a:off x="8695056" y="5668059"/>
            <a:ext cx="1149674" cy="446276"/>
          </a:xfrm>
          <a:prstGeom prst="rect">
            <a:avLst/>
          </a:prstGeom>
          <a:solidFill>
            <a:schemeClr val="bg1"/>
          </a:solidFill>
        </p:spPr>
        <p:txBody>
          <a:bodyPr wrap="none" rtlCol="0">
            <a:spAutoFit/>
          </a:bodyPr>
          <a:lstStyle/>
          <a:p>
            <a:pPr defTabSz="1172121"/>
            <a:r>
              <a:rPr lang="zh-CN" altLang="en-US" sz="2300" smtClean="0">
                <a:solidFill>
                  <a:srgbClr val="1F5281"/>
                </a:solidFill>
              </a:rPr>
              <a:t>查找</a:t>
            </a:r>
            <a:r>
              <a:rPr lang="en-US" altLang="zh-CN" sz="2300" smtClean="0">
                <a:solidFill>
                  <a:srgbClr val="1F5281"/>
                </a:solidFill>
              </a:rPr>
              <a:t>28</a:t>
            </a:r>
            <a:endParaRPr lang="zh-CN" altLang="en-US" sz="2300">
              <a:solidFill>
                <a:srgbClr val="1F5281"/>
              </a:solidFill>
            </a:endParaRPr>
          </a:p>
        </p:txBody>
      </p:sp>
      <p:pic>
        <p:nvPicPr>
          <p:cNvPr id="10" name="图片 9"/>
          <p:cNvPicPr>
            <a:picLocks noChangeAspect="1"/>
          </p:cNvPicPr>
          <p:nvPr/>
        </p:nvPicPr>
        <p:blipFill>
          <a:blip r:embed="rId2"/>
          <a:stretch>
            <a:fillRect/>
          </a:stretch>
        </p:blipFill>
        <p:spPr>
          <a:xfrm>
            <a:off x="7908036" y="1303388"/>
            <a:ext cx="3324658" cy="3732936"/>
          </a:xfrm>
          <a:prstGeom prst="rect">
            <a:avLst/>
          </a:prstGeom>
        </p:spPr>
      </p:pic>
      <p:pic>
        <p:nvPicPr>
          <p:cNvPr id="3379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035" y="1303390"/>
            <a:ext cx="3353236" cy="385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8035" y="1303388"/>
            <a:ext cx="3353236" cy="4342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2461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79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5.0"/>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5.xml><?xml version="1.0" encoding="utf-8"?>
<p:tagLst xmlns:a="http://schemas.openxmlformats.org/drawingml/2006/main" xmlns:r="http://schemas.openxmlformats.org/officeDocument/2006/relationships" xmlns:p="http://schemas.openxmlformats.org/presentationml/2006/main">
  <p:tag name="RAINPROBLEM" val="MultipleChoice"/>
  <p:tag name="PROBLEMSCORE" val="5.0"/>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8.xml><?xml version="1.0" encoding="utf-8"?>
<p:tagLst xmlns:a="http://schemas.openxmlformats.org/drawingml/2006/main" xmlns:r="http://schemas.openxmlformats.org/officeDocument/2006/relationships" xmlns:p="http://schemas.openxmlformats.org/presentationml/2006/main">
  <p:tag name="RAINPROBLEM" val="MultipleChoice"/>
  <p:tag name="PROBLEMSCORE" val="5.0"/>
</p:tagLst>
</file>

<file path=ppt/tags/tag1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5.xml><?xml version="1.0" encoding="utf-8"?>
<p:tagLst xmlns:a="http://schemas.openxmlformats.org/drawingml/2006/main" xmlns:r="http://schemas.openxmlformats.org/officeDocument/2006/relationships" xmlns:p="http://schemas.openxmlformats.org/presentationml/2006/main">
  <p:tag name="RAINPROBLEM" val="MultipleChoice"/>
  <p:tag name="PROBLEMSCORE" val="5.0"/>
</p:tagLst>
</file>

<file path=ppt/tags/tag1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4.xml><?xml version="1.0" encoding="utf-8"?>
<p:tagLst xmlns:a="http://schemas.openxmlformats.org/drawingml/2006/main" xmlns:r="http://schemas.openxmlformats.org/officeDocument/2006/relationships" xmlns:p="http://schemas.openxmlformats.org/presentationml/2006/main">
  <p:tag name="RAINPROBLEM" val="MultipleChoice"/>
  <p:tag name="PROBLEMSCORE" val="5.0"/>
</p:tagLst>
</file>

<file path=ppt/tags/tag1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8.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4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5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51.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 val="MultipleChoice"/>
  <p:tag name="PROBLEMSCORE" val="5.0"/>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MultipleChoice"/>
  <p:tag name="PROBLEMSCORE" val="5.0"/>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RAINPROBLEM" val="MultipleChoice"/>
  <p:tag name="PROBLEMSCORE" val="5.0"/>
</p:tagLst>
</file>

<file path=ppt/tags/tag5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 val="MultipleChoice"/>
  <p:tag name="PROBLEMSCORE" val="5.0"/>
</p:tagLst>
</file>

<file path=ppt/tags/tag6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9.xml><?xml version="1.0" encoding="utf-8"?>
<p:tagLst xmlns:a="http://schemas.openxmlformats.org/drawingml/2006/main" xmlns:r="http://schemas.openxmlformats.org/officeDocument/2006/relationships" xmlns:p="http://schemas.openxmlformats.org/presentationml/2006/main">
  <p:tag name="RAINPROBLEM" val="MultipleChoice"/>
  <p:tag name="PROBLEMSCORE" val="5.0"/>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2.xml><?xml version="1.0" encoding="utf-8"?>
<p:tagLst xmlns:a="http://schemas.openxmlformats.org/drawingml/2006/main" xmlns:r="http://schemas.openxmlformats.org/officeDocument/2006/relationships" xmlns:p="http://schemas.openxmlformats.org/presentationml/2006/main">
  <p:tag name="RAINPROBLEM" val="MultipleChoice"/>
  <p:tag name="PROBLEMSCORE" val="5.0"/>
</p:tagLst>
</file>

<file path=ppt/tags/tag9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db2004108l">
  <a:themeElements>
    <a:clrScheme name="cdb2004108l 3">
      <a:dk1>
        <a:srgbClr val="1F5281"/>
      </a:dk1>
      <a:lt1>
        <a:srgbClr val="FFFFFF"/>
      </a:lt1>
      <a:dk2>
        <a:srgbClr val="003399"/>
      </a:dk2>
      <a:lt2>
        <a:srgbClr val="D6E1E2"/>
      </a:lt2>
      <a:accent1>
        <a:srgbClr val="30A483"/>
      </a:accent1>
      <a:accent2>
        <a:srgbClr val="CC9900"/>
      </a:accent2>
      <a:accent3>
        <a:srgbClr val="FFFFFF"/>
      </a:accent3>
      <a:accent4>
        <a:srgbClr val="19456D"/>
      </a:accent4>
      <a:accent5>
        <a:srgbClr val="ADCFC1"/>
      </a:accent5>
      <a:accent6>
        <a:srgbClr val="B98A00"/>
      </a:accent6>
      <a:hlink>
        <a:srgbClr val="1481B8"/>
      </a:hlink>
      <a:folHlink>
        <a:srgbClr val="83A6A7"/>
      </a:folHlink>
    </a:clrScheme>
    <a:fontScheme name="cdb2004108l">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db2004108l 1">
        <a:dk1>
          <a:srgbClr val="666699"/>
        </a:dk1>
        <a:lt1>
          <a:srgbClr val="FFFFFF"/>
        </a:lt1>
        <a:dk2>
          <a:srgbClr val="000000"/>
        </a:dk2>
        <a:lt2>
          <a:srgbClr val="F7F4D5"/>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
      <a:clrScheme name="cdb2004108l 2">
        <a:dk1>
          <a:srgbClr val="1D528D"/>
        </a:dk1>
        <a:lt1>
          <a:srgbClr val="FFFFFF"/>
        </a:lt1>
        <a:dk2>
          <a:srgbClr val="000000"/>
        </a:dk2>
        <a:lt2>
          <a:srgbClr val="DDDDDD"/>
        </a:lt2>
        <a:accent1>
          <a:srgbClr val="2CA3C8"/>
        </a:accent1>
        <a:accent2>
          <a:srgbClr val="00CC99"/>
        </a:accent2>
        <a:accent3>
          <a:srgbClr val="FFFFFF"/>
        </a:accent3>
        <a:accent4>
          <a:srgbClr val="174578"/>
        </a:accent4>
        <a:accent5>
          <a:srgbClr val="ACCEE0"/>
        </a:accent5>
        <a:accent6>
          <a:srgbClr val="00B98A"/>
        </a:accent6>
        <a:hlink>
          <a:srgbClr val="9999FF"/>
        </a:hlink>
        <a:folHlink>
          <a:srgbClr val="333399"/>
        </a:folHlink>
      </a:clrScheme>
      <a:clrMap bg1="lt1" tx1="dk1" bg2="lt2" tx2="dk2" accent1="accent1" accent2="accent2" accent3="accent3" accent4="accent4" accent5="accent5" accent6="accent6" hlink="hlink" folHlink="folHlink"/>
    </a:extraClrScheme>
    <a:extraClrScheme>
      <a:clrScheme name="cdb2004108l 3">
        <a:dk1>
          <a:srgbClr val="1F5281"/>
        </a:dk1>
        <a:lt1>
          <a:srgbClr val="FFFFFF"/>
        </a:lt1>
        <a:dk2>
          <a:srgbClr val="003399"/>
        </a:dk2>
        <a:lt2>
          <a:srgbClr val="D6E1E2"/>
        </a:lt2>
        <a:accent1>
          <a:srgbClr val="30A483"/>
        </a:accent1>
        <a:accent2>
          <a:srgbClr val="CC9900"/>
        </a:accent2>
        <a:accent3>
          <a:srgbClr val="FFFFFF"/>
        </a:accent3>
        <a:accent4>
          <a:srgbClr val="19456D"/>
        </a:accent4>
        <a:accent5>
          <a:srgbClr val="ADCFC1"/>
        </a:accent5>
        <a:accent6>
          <a:srgbClr val="B98A00"/>
        </a:accent6>
        <a:hlink>
          <a:srgbClr val="1481B8"/>
        </a:hlink>
        <a:folHlink>
          <a:srgbClr val="83A6A7"/>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2901</TotalTime>
  <Words>4181</Words>
  <Application>Microsoft Office PowerPoint</Application>
  <PresentationFormat>宽屏</PresentationFormat>
  <Paragraphs>352</Paragraphs>
  <Slides>73</Slides>
  <Notes>1</Notes>
  <HiddenSlides>0</HiddenSlides>
  <MMClips>0</MMClips>
  <ScaleCrop>false</ScaleCrop>
  <HeadingPairs>
    <vt:vector size="10" baseType="variant">
      <vt:variant>
        <vt:lpstr>已用的字体</vt:lpstr>
      </vt:variant>
      <vt:variant>
        <vt:i4>12</vt:i4>
      </vt:variant>
      <vt:variant>
        <vt:lpstr>主题</vt:lpstr>
      </vt:variant>
      <vt:variant>
        <vt:i4>2</vt:i4>
      </vt:variant>
      <vt:variant>
        <vt:lpstr>链接</vt:lpstr>
      </vt:variant>
      <vt:variant>
        <vt:i4>2</vt:i4>
      </vt:variant>
      <vt:variant>
        <vt:lpstr>嵌入 OLE 服务器</vt:lpstr>
      </vt:variant>
      <vt:variant>
        <vt:i4>2</vt:i4>
      </vt:variant>
      <vt:variant>
        <vt:lpstr>幻灯片标题</vt:lpstr>
      </vt:variant>
      <vt:variant>
        <vt:i4>73</vt:i4>
      </vt:variant>
    </vt:vector>
  </HeadingPairs>
  <TitlesOfParts>
    <vt:vector size="91" baseType="lpstr">
      <vt:lpstr>Microsoft YaHei UI</vt:lpstr>
      <vt:lpstr>黑体</vt:lpstr>
      <vt:lpstr>宋体</vt:lpstr>
      <vt:lpstr>微软雅黑</vt:lpstr>
      <vt:lpstr>Arial</vt:lpstr>
      <vt:lpstr>Calibri</vt:lpstr>
      <vt:lpstr>Cambria</vt:lpstr>
      <vt:lpstr>Cambria Math</vt:lpstr>
      <vt:lpstr>Consolas</vt:lpstr>
      <vt:lpstr>Times New Roman</vt:lpstr>
      <vt:lpstr>Verdana</vt:lpstr>
      <vt:lpstr>Wingdings</vt:lpstr>
      <vt:lpstr>Office Theme</vt:lpstr>
      <vt:lpstr>cdb2004108l</vt:lpstr>
      <vt:lpstr>file:///E:\教学\0python数据结构教材选择\20200203\查找图片\不同形状的二叉查找树.vsdx\Drawing\~页-1\圆形.86</vt:lpstr>
      <vt:lpstr>file:///E:\教学\0python数据结构教材选择\20200203\查找图片\二叉查找树.vsdx\Drawing\~页-1\圆形.171</vt:lpstr>
      <vt:lpstr>Image</vt:lpstr>
      <vt:lpstr>Visio</vt:lpstr>
      <vt:lpstr>PowerPoint 演示文稿</vt:lpstr>
      <vt:lpstr>PowerPoint 演示文稿</vt:lpstr>
      <vt:lpstr>二叉查找树及查找</vt:lpstr>
      <vt:lpstr>二叉查找树的概念和性质</vt:lpstr>
      <vt:lpstr>二叉查找树</vt:lpstr>
      <vt:lpstr>二叉查找树的性质</vt:lpstr>
      <vt:lpstr>二叉查找树类定义框架</vt:lpstr>
      <vt:lpstr>二叉链表实现</vt:lpstr>
      <vt:lpstr>查找算法</vt:lpstr>
      <vt:lpstr>查找算法</vt:lpstr>
      <vt:lpstr>二叉查找树的形状及性能</vt:lpstr>
      <vt:lpstr>二叉查找树的形状及性能</vt:lpstr>
      <vt:lpstr>二叉查找树失败查找性能</vt:lpstr>
      <vt:lpstr>二叉查找树下查找的性能分析</vt:lpstr>
      <vt:lpstr>二叉查找树下的插入</vt:lpstr>
      <vt:lpstr>插入算法</vt:lpstr>
      <vt:lpstr>插入算法</vt:lpstr>
      <vt:lpstr>插入算法</vt:lpstr>
      <vt:lpstr>利用插入算法创建二叉查找树</vt:lpstr>
      <vt:lpstr>利用插入算法创建二叉查找树</vt:lpstr>
      <vt:lpstr>二叉查找树下的删除</vt:lpstr>
      <vt:lpstr>删除算法</vt:lpstr>
      <vt:lpstr>删除算法</vt:lpstr>
      <vt:lpstr>结点的删除</vt:lpstr>
      <vt:lpstr>1、删除叶子</vt:lpstr>
      <vt:lpstr>2、删除只有左孩子的度为1的结点</vt:lpstr>
      <vt:lpstr>3、删除只有右孩子的度为1的结点</vt:lpstr>
      <vt:lpstr>4、删除度为2的结点</vt:lpstr>
      <vt:lpstr>删除度为2的结点</vt:lpstr>
      <vt:lpstr>删除度为2的结点</vt:lpstr>
      <vt:lpstr>删除指定结点的算法</vt:lpstr>
      <vt:lpstr>删除指定结点的算法</vt:lpstr>
      <vt:lpstr>删除指定结点的算法</vt:lpstr>
      <vt:lpstr>删除指定结点的算法</vt:lpstr>
      <vt:lpstr>删除指定结点的算法</vt:lpstr>
      <vt:lpstr>删除指定结点的算法</vt:lpstr>
      <vt:lpstr>PowerPoint 演示文稿</vt:lpstr>
      <vt:lpstr>删除算法的性能</vt:lpstr>
      <vt:lpstr>平衡二叉树（AVL树）</vt:lpstr>
      <vt:lpstr>AVL树定义</vt:lpstr>
      <vt:lpstr>结点的平衡因子</vt:lpstr>
      <vt:lpstr>平衡二叉树的构造</vt:lpstr>
      <vt:lpstr>示例</vt:lpstr>
      <vt:lpstr>LL型，在左孩子的左子树上插入</vt:lpstr>
      <vt:lpstr>LL示例</vt:lpstr>
      <vt:lpstr>RR型，在右孩子的右子树上插入</vt:lpstr>
      <vt:lpstr>RR示例</vt:lpstr>
      <vt:lpstr>LR型，在左孩子的右子树上插入</vt:lpstr>
      <vt:lpstr>LR型，在左孩子的右子树上插入</vt:lpstr>
      <vt:lpstr>LR型，在左孩子的右子树上插入</vt:lpstr>
      <vt:lpstr>LR示例</vt:lpstr>
      <vt:lpstr>RL型，在右孩子的左子树上插入</vt:lpstr>
      <vt:lpstr>RL型，在右孩子的左子树上插入</vt:lpstr>
      <vt:lpstr>RL型，在右孩子的左子树上插入</vt:lpstr>
      <vt:lpstr>RL示例</vt:lpstr>
      <vt:lpstr>AVL树构造示例</vt:lpstr>
      <vt:lpstr>AVL树构造示例</vt:lpstr>
      <vt:lpstr>AVL树构造示例</vt:lpstr>
      <vt:lpstr>AVL树的最大高度及查找性能</vt:lpstr>
      <vt:lpstr>二叉查找树下算法设计</vt:lpstr>
      <vt:lpstr>不同结构查找表下算法性能比较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AutoBVT</dc:creator>
  <cp:lastModifiedBy>zhangyh</cp:lastModifiedBy>
  <cp:revision>266</cp:revision>
  <dcterms:created xsi:type="dcterms:W3CDTF">2016-09-14T00:58:00Z</dcterms:created>
  <dcterms:modified xsi:type="dcterms:W3CDTF">2022-12-05T11:15:17Z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